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slides/slide110.xml" ContentType="application/vnd.openxmlformats-officedocument.presentationml.slide+xml"/>
  <Override PartName="/ppt/slides/slide120.xml" ContentType="application/vnd.openxmlformats-officedocument.presentationml.slide+xml"/>
  <Override PartName="/ppt/slideLayouts/slideLayout300.xml" ContentType="application/vnd.openxmlformats-officedocument.presentationml.slideLayout+xml"/>
  <Override PartName="/ppt/slideMasters/slideMaster10.xml" ContentType="application/vnd.openxmlformats-officedocument.presentationml.slideMaster+xml"/>
  <Override PartName="/ppt/theme/theme10.xml" ContentType="application/vnd.openxmlformats-officedocument.theme+xml"/>
  <Override PartName="/ppt/slideLayouts/slideLayout230.xml" ContentType="application/vnd.openxmlformats-officedocument.presentationml.slideLayout+xml"/>
  <Override PartName="/ppt/slideLayouts/slideLayout1100.xml" ContentType="application/vnd.openxmlformats-officedocument.presentationml.slideLayout+xml"/>
  <Override PartName="/ppt/slideLayouts/slideLayout600.xml" ContentType="application/vnd.openxmlformats-officedocument.presentationml.slideLayout+xml"/>
  <Override PartName="/ppt/slideLayouts/slideLayout500.xml" ContentType="application/vnd.openxmlformats-officedocument.presentationml.slideLayout+xml"/>
  <Override PartName="/ppt/slideLayouts/slideLayout40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5" r:id="rId5"/>
  </p:sldMasterIdLst>
  <p:notesMasterIdLst>
    <p:notesMasterId r:id="rId68"/>
  </p:notesMasterIdLst>
  <p:sldIdLst>
    <p:sldId id="259" r:id="rId6"/>
    <p:sldId id="2076138254" r:id="rId7"/>
    <p:sldId id="2076138213" r:id="rId8"/>
    <p:sldId id="2076138214" r:id="rId9"/>
    <p:sldId id="258" r:id="rId10"/>
    <p:sldId id="2076138219" r:id="rId11"/>
    <p:sldId id="2076138220" r:id="rId12"/>
    <p:sldId id="2076138237" r:id="rId13"/>
    <p:sldId id="2076138235" r:id="rId14"/>
    <p:sldId id="2076138238" r:id="rId15"/>
    <p:sldId id="2076138239" r:id="rId16"/>
    <p:sldId id="2076138240" r:id="rId17"/>
    <p:sldId id="2076138241" r:id="rId18"/>
    <p:sldId id="2076138225" r:id="rId19"/>
    <p:sldId id="275" r:id="rId20"/>
    <p:sldId id="2076138257" r:id="rId21"/>
    <p:sldId id="2147482524" r:id="rId22"/>
    <p:sldId id="2076138259" r:id="rId23"/>
    <p:sldId id="2147482525" r:id="rId24"/>
    <p:sldId id="2076138260" r:id="rId25"/>
    <p:sldId id="2076138262" r:id="rId26"/>
    <p:sldId id="2076138263" r:id="rId27"/>
    <p:sldId id="2076138267" r:id="rId28"/>
    <p:sldId id="2076138244" r:id="rId29"/>
    <p:sldId id="2076138242" r:id="rId30"/>
    <p:sldId id="2076138247" r:id="rId31"/>
    <p:sldId id="2076138246" r:id="rId32"/>
    <p:sldId id="2076138248" r:id="rId33"/>
    <p:sldId id="2076138249" r:id="rId34"/>
    <p:sldId id="2076138250" r:id="rId35"/>
    <p:sldId id="2076138251" r:id="rId36"/>
    <p:sldId id="2076138243" r:id="rId37"/>
    <p:sldId id="2076138258" r:id="rId38"/>
    <p:sldId id="2147482538" r:id="rId39"/>
    <p:sldId id="2147482539" r:id="rId40"/>
    <p:sldId id="2076138255" r:id="rId41"/>
    <p:sldId id="2147482518" r:id="rId42"/>
    <p:sldId id="2147482527" r:id="rId43"/>
    <p:sldId id="2076138256" r:id="rId44"/>
    <p:sldId id="2147482519" r:id="rId45"/>
    <p:sldId id="2147482534" r:id="rId46"/>
    <p:sldId id="2147482529" r:id="rId47"/>
    <p:sldId id="2147482535" r:id="rId48"/>
    <p:sldId id="2147482536" r:id="rId49"/>
    <p:sldId id="2147482537" r:id="rId50"/>
    <p:sldId id="2147482531" r:id="rId51"/>
    <p:sldId id="2147482532" r:id="rId52"/>
    <p:sldId id="2147482528" r:id="rId53"/>
    <p:sldId id="2076138224" r:id="rId54"/>
    <p:sldId id="2076138230" r:id="rId55"/>
    <p:sldId id="2076138231" r:id="rId56"/>
    <p:sldId id="2076138232" r:id="rId57"/>
    <p:sldId id="2076138233" r:id="rId58"/>
    <p:sldId id="2076138234" r:id="rId59"/>
    <p:sldId id="2076138221" r:id="rId60"/>
    <p:sldId id="2147482526" r:id="rId61"/>
    <p:sldId id="2076138222" r:id="rId62"/>
    <p:sldId id="2076138223" r:id="rId63"/>
    <p:sldId id="2076138227" r:id="rId64"/>
    <p:sldId id="2076138226" r:id="rId65"/>
    <p:sldId id="2076138228" r:id="rId66"/>
    <p:sldId id="2076138229" r:id="rId6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F2DA33-E6E9-4578-9FA6-C5E23CCE1AA4}" v="9" dt="2025-02-13T08:00:31.6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81739" autoAdjust="0"/>
  </p:normalViewPr>
  <p:slideViewPr>
    <p:cSldViewPr snapToGrid="0">
      <p:cViewPr varScale="1">
        <p:scale>
          <a:sx n="72" d="100"/>
          <a:sy n="72" d="100"/>
        </p:scale>
        <p:origin x="852"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7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D31BCA-63F0-4691-8622-1BF1A7E32294}" type="datetimeFigureOut">
              <a:rPr lang="zh-CN" altLang="en-US" smtClean="0"/>
              <a:t>2025/3/31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FFE8B2-1986-46EC-A5A3-3C84E1ACE460}" type="slidenum">
              <a:rPr lang="zh-CN" altLang="en-US" smtClean="0"/>
              <a:t>‹#›</a:t>
            </a:fld>
            <a:endParaRPr lang="zh-CN" altLang="en-US"/>
          </a:p>
        </p:txBody>
      </p:sp>
    </p:spTree>
    <p:extLst>
      <p:ext uri="{BB962C8B-B14F-4D97-AF65-F5344CB8AC3E}">
        <p14:creationId xmlns:p14="http://schemas.microsoft.com/office/powerpoint/2010/main" val="2444105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unsloth.ai/blog/gradient"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vscode-file://vscode-app/c:/Users/shanshanchen/AppData/Local/Programs/Microsoft%20VS%20Code/resources/app/out/vs/code/electron-sandbox/workbench/workbench.html"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A416A0C-0C38-47F6-82D8-E519313D50DD}" type="slidenum">
              <a:rPr lang="en-US" smtClean="0"/>
              <a:t>1</a:t>
            </a:fld>
            <a:endParaRPr lang="en-US"/>
          </a:p>
        </p:txBody>
      </p:sp>
    </p:spTree>
    <p:extLst>
      <p:ext uri="{BB962C8B-B14F-4D97-AF65-F5344CB8AC3E}">
        <p14:creationId xmlns:p14="http://schemas.microsoft.com/office/powerpoint/2010/main" val="3776163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773E8-76EE-5EF8-137A-CBB6494CDF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E6AFEB3-2719-D21B-EE64-DAADDAD5638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34FAF56-643F-75FA-47C4-0E64FFAF795A}"/>
              </a:ext>
            </a:extLst>
          </p:cNvPr>
          <p:cNvSpPr>
            <a:spLocks noGrp="1"/>
          </p:cNvSpPr>
          <p:nvPr>
            <p:ph type="body" idx="1"/>
          </p:nvPr>
        </p:nvSpPr>
        <p:spPr/>
        <p:txBody>
          <a:bodyPr/>
          <a:lstStyle/>
          <a:p>
            <a:br>
              <a:rPr lang="zh-CN" altLang="en-US" dirty="0"/>
            </a:br>
            <a:r>
              <a:rPr lang="zh-CN" altLang="en-US" dirty="0"/>
              <a:t>蒸馏技术：</a:t>
            </a:r>
            <a:endParaRPr lang="en-US" altLang="zh-CN" dirty="0"/>
          </a:p>
          <a:p>
            <a:r>
              <a:rPr lang="zh-CN" altLang="en-US" b="0" i="0" dirty="0">
                <a:solidFill>
                  <a:srgbClr val="333333"/>
                </a:solidFill>
                <a:effectLst/>
                <a:latin typeface="PingFang SC"/>
              </a:rPr>
              <a:t>模型蒸馏</a:t>
            </a:r>
            <a:r>
              <a:rPr lang="en-US" altLang="zh-CN" b="0" i="0" dirty="0">
                <a:solidFill>
                  <a:srgbClr val="333333"/>
                </a:solidFill>
                <a:effectLst/>
                <a:latin typeface="PingFang SC"/>
              </a:rPr>
              <a:t>(Model Distillation)</a:t>
            </a:r>
            <a:r>
              <a:rPr lang="zh-CN" altLang="en-US" b="0" i="0" dirty="0">
                <a:solidFill>
                  <a:srgbClr val="333333"/>
                </a:solidFill>
                <a:effectLst/>
                <a:latin typeface="PingFang SC"/>
              </a:rPr>
              <a:t>是指将大型复杂模型（教师模型）的知识迁移到小型高效模型（学生模型）的技术，</a:t>
            </a:r>
            <a:endParaRPr lang="en-US" altLang="zh-CN" b="0" i="0" dirty="0">
              <a:solidFill>
                <a:srgbClr val="333333"/>
              </a:solidFill>
              <a:effectLst/>
              <a:latin typeface="PingFang SC"/>
            </a:endParaRPr>
          </a:p>
          <a:p>
            <a:r>
              <a:rPr lang="zh-CN" altLang="en-US" b="0" i="0" dirty="0">
                <a:solidFill>
                  <a:srgbClr val="333333"/>
                </a:solidFill>
                <a:effectLst/>
                <a:latin typeface="PingFang SC"/>
              </a:rPr>
              <a:t>其核心目标是在保持模型性能的同时，显著降低模型的计算复杂度和存储需求，使模型更适合在资源受限的环境中部署。</a:t>
            </a:r>
            <a:endParaRPr lang="en-US" altLang="zh-CN" b="0" i="0" dirty="0">
              <a:solidFill>
                <a:srgbClr val="333333"/>
              </a:solidFill>
              <a:effectLst/>
              <a:latin typeface="PingFang SC"/>
            </a:endParaRPr>
          </a:p>
          <a:p>
            <a:endParaRPr lang="en-US" altLang="zh-CN" b="0" i="0" dirty="0">
              <a:solidFill>
                <a:srgbClr val="333333"/>
              </a:solidFill>
              <a:effectLst/>
              <a:latin typeface="PingFang SC"/>
            </a:endParaRPr>
          </a:p>
          <a:p>
            <a:r>
              <a:rPr lang="zh-CN" altLang="en-US" b="0" i="0" dirty="0">
                <a:solidFill>
                  <a:srgbClr val="333333"/>
                </a:solidFill>
                <a:effectLst/>
                <a:latin typeface="PingFang SC"/>
              </a:rPr>
              <a:t>模型蒸馏过程通常包括以下步骤：</a:t>
            </a:r>
            <a:endParaRPr lang="en-US" altLang="zh-CN" b="0" i="0" dirty="0">
              <a:solidFill>
                <a:srgbClr val="333333"/>
              </a:solidFill>
              <a:effectLst/>
              <a:latin typeface="PingFang SC"/>
            </a:endParaRPr>
          </a:p>
          <a:p>
            <a:r>
              <a:rPr lang="en-US" altLang="zh-CN" b="0" i="0" dirty="0">
                <a:solidFill>
                  <a:srgbClr val="333333"/>
                </a:solidFill>
                <a:effectLst/>
                <a:latin typeface="PingFang SC"/>
              </a:rPr>
              <a:t>1)</a:t>
            </a:r>
            <a:r>
              <a:rPr lang="zh-CN" altLang="en-US" b="0" i="0" dirty="0">
                <a:solidFill>
                  <a:srgbClr val="333333"/>
                </a:solidFill>
                <a:effectLst/>
                <a:latin typeface="PingFang SC"/>
              </a:rPr>
              <a:t>教师模型训练：训练一个高性能的教师模型。该模型往往较大且复杂，包含大量参数；</a:t>
            </a:r>
            <a:endParaRPr lang="en-US" altLang="zh-CN" b="0" i="0" dirty="0">
              <a:solidFill>
                <a:srgbClr val="333333"/>
              </a:solidFill>
              <a:effectLst/>
              <a:latin typeface="PingFang SC"/>
            </a:endParaRPr>
          </a:p>
          <a:p>
            <a:r>
              <a:rPr lang="en-US" altLang="zh-CN" b="0" i="0" dirty="0">
                <a:solidFill>
                  <a:srgbClr val="333333"/>
                </a:solidFill>
                <a:effectLst/>
                <a:latin typeface="PingFang SC"/>
              </a:rPr>
              <a:t>2)</a:t>
            </a:r>
            <a:r>
              <a:rPr lang="zh-CN" altLang="en-US" b="0" i="0" dirty="0">
                <a:solidFill>
                  <a:srgbClr val="333333"/>
                </a:solidFill>
                <a:effectLst/>
                <a:latin typeface="PingFang SC"/>
              </a:rPr>
              <a:t>数据准备：从教师模型中提取样本；</a:t>
            </a:r>
            <a:endParaRPr lang="en-US" altLang="zh-CN" b="0" i="0" dirty="0">
              <a:solidFill>
                <a:srgbClr val="333333"/>
              </a:solidFill>
              <a:effectLst/>
              <a:latin typeface="PingFang SC"/>
            </a:endParaRPr>
          </a:p>
          <a:p>
            <a:r>
              <a:rPr lang="en-US" altLang="zh-CN" b="0" i="0" dirty="0">
                <a:solidFill>
                  <a:srgbClr val="333333"/>
                </a:solidFill>
                <a:effectLst/>
                <a:latin typeface="PingFang SC"/>
              </a:rPr>
              <a:t>3)</a:t>
            </a:r>
            <a:r>
              <a:rPr lang="zh-CN" altLang="en-US" b="0" i="0" dirty="0">
                <a:solidFill>
                  <a:srgbClr val="333333"/>
                </a:solidFill>
                <a:effectLst/>
                <a:latin typeface="PingFang SC"/>
              </a:rPr>
              <a:t>学生模型训练：通过最小化学生模型与教师模型输出之间的差异来训练学生模型；</a:t>
            </a:r>
            <a:endParaRPr lang="en-US" altLang="zh-CN" b="0" i="0" dirty="0">
              <a:solidFill>
                <a:srgbClr val="333333"/>
              </a:solidFill>
              <a:effectLst/>
              <a:latin typeface="PingFang SC"/>
            </a:endParaRPr>
          </a:p>
          <a:p>
            <a:r>
              <a:rPr lang="en-US" altLang="zh-CN" b="0" i="0" dirty="0">
                <a:solidFill>
                  <a:srgbClr val="333333"/>
                </a:solidFill>
                <a:effectLst/>
                <a:latin typeface="PingFang SC"/>
              </a:rPr>
              <a:t>4)</a:t>
            </a:r>
            <a:r>
              <a:rPr lang="zh-CN" altLang="en-US" b="0" i="0" dirty="0">
                <a:solidFill>
                  <a:srgbClr val="333333"/>
                </a:solidFill>
                <a:effectLst/>
                <a:latin typeface="PingFang SC"/>
              </a:rPr>
              <a:t>优化与调整：调整学生模型的结构和参数，使其在保持较高准确率的同时，达到接近教师模型的性能水平</a:t>
            </a:r>
            <a:endParaRPr lang="en-US" altLang="zh-CN" dirty="0"/>
          </a:p>
          <a:p>
            <a:endParaRPr lang="zh-CN" altLang="en-US" dirty="0"/>
          </a:p>
        </p:txBody>
      </p:sp>
      <p:sp>
        <p:nvSpPr>
          <p:cNvPr id="4" name="灯片编号占位符 3">
            <a:extLst>
              <a:ext uri="{FF2B5EF4-FFF2-40B4-BE49-F238E27FC236}">
                <a16:creationId xmlns:a16="http://schemas.microsoft.com/office/drawing/2014/main" id="{E02E1C3D-9A64-2058-FEEC-28ED0AC4ED10}"/>
              </a:ext>
            </a:extLst>
          </p:cNvPr>
          <p:cNvSpPr>
            <a:spLocks noGrp="1"/>
          </p:cNvSpPr>
          <p:nvPr>
            <p:ph type="sldNum" sz="quarter" idx="5"/>
          </p:nvPr>
        </p:nvSpPr>
        <p:spPr/>
        <p:txBody>
          <a:bodyPr/>
          <a:lstStyle/>
          <a:p>
            <a:fld id="{52FFE8B2-1986-46EC-A5A3-3C84E1ACE460}" type="slidenum">
              <a:rPr lang="zh-CN" altLang="en-US" smtClean="0"/>
              <a:t>19</a:t>
            </a:fld>
            <a:endParaRPr lang="zh-CN" altLang="en-US"/>
          </a:p>
        </p:txBody>
      </p:sp>
    </p:spTree>
    <p:extLst>
      <p:ext uri="{BB962C8B-B14F-4D97-AF65-F5344CB8AC3E}">
        <p14:creationId xmlns:p14="http://schemas.microsoft.com/office/powerpoint/2010/main" val="2637557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73B24-F5CF-E935-2570-8E09A0763D0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8F760A-F780-0DAE-89AC-97678CE0E59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B4F7FCA-6DC4-78C2-439F-CDCECF8F664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zh-CN" altLang="en-US" dirty="0"/>
            </a:br>
            <a:r>
              <a:rPr lang="zh-CN" altLang="en-US" dirty="0"/>
              <a:t>从</a:t>
            </a:r>
            <a:r>
              <a:rPr lang="en-US" altLang="zh-CN" dirty="0" err="1"/>
              <a:t>unsloth</a:t>
            </a:r>
            <a:r>
              <a:rPr lang="zh-CN" altLang="en-US" dirty="0"/>
              <a:t>的</a:t>
            </a:r>
            <a:r>
              <a:rPr lang="en-US" altLang="zh-CN" b="0" dirty="0" err="1">
                <a:solidFill>
                  <a:srgbClr val="6A9955"/>
                </a:solidFill>
                <a:effectLst/>
                <a:latin typeface="Consolas" panose="020B0609020204030204" pitchFamily="49" charset="0"/>
              </a:rPr>
              <a:t>FastLanguageModel</a:t>
            </a:r>
            <a:r>
              <a:rPr lang="zh-CN" altLang="en-US" b="0" dirty="0">
                <a:solidFill>
                  <a:srgbClr val="6A9955"/>
                </a:solidFill>
                <a:effectLst/>
                <a:latin typeface="Consolas" panose="020B0609020204030204" pitchFamily="49" charset="0"/>
              </a:rPr>
              <a:t>类中加载预训练的语言模型和对应的分词器，</a:t>
            </a:r>
            <a:endParaRPr lang="en-US" altLang="zh-CN" b="0" dirty="0">
              <a:solidFill>
                <a:srgbClr val="6A9955"/>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solidFill>
                  <a:srgbClr val="6A9955"/>
                </a:solidFill>
                <a:effectLst/>
                <a:latin typeface="Consolas" panose="020B0609020204030204" pitchFamily="49" charset="0"/>
              </a:rPr>
              <a:t># </a:t>
            </a:r>
            <a:r>
              <a:rPr lang="zh-CN" altLang="en-US" b="0" dirty="0">
                <a:solidFill>
                  <a:srgbClr val="6A9955"/>
                </a:solidFill>
                <a:effectLst/>
                <a:latin typeface="Consolas" panose="020B0609020204030204" pitchFamily="49" charset="0"/>
              </a:rPr>
              <a:t>获取一个</a:t>
            </a:r>
            <a:r>
              <a:rPr lang="en-US" altLang="zh-CN" b="0" dirty="0">
                <a:solidFill>
                  <a:srgbClr val="6A9955"/>
                </a:solidFill>
                <a:effectLst/>
                <a:latin typeface="Consolas" panose="020B0609020204030204" pitchFamily="49" charset="0"/>
              </a:rPr>
              <a:t>PEFT</a:t>
            </a:r>
            <a:r>
              <a:rPr lang="zh-CN" altLang="en-US" b="0" dirty="0">
                <a:solidFill>
                  <a:srgbClr val="6A9955"/>
                </a:solidFill>
                <a:effectLst/>
                <a:latin typeface="Consolas" panose="020B0609020204030204" pitchFamily="49" charset="0"/>
              </a:rPr>
              <a:t>（</a:t>
            </a:r>
            <a:r>
              <a:rPr lang="en-US" altLang="zh-CN" b="0" dirty="0">
                <a:solidFill>
                  <a:srgbClr val="6A9955"/>
                </a:solidFill>
                <a:effectLst/>
                <a:latin typeface="Consolas" panose="020B0609020204030204" pitchFamily="49" charset="0"/>
              </a:rPr>
              <a:t>Parameter-Efficient Fine-Tuning</a:t>
            </a:r>
            <a:r>
              <a:rPr lang="zh-CN" altLang="en-US" b="0" dirty="0">
                <a:solidFill>
                  <a:srgbClr val="6A9955"/>
                </a:solidFill>
                <a:effectLst/>
                <a:latin typeface="Consolas" panose="020B0609020204030204" pitchFamily="49" charset="0"/>
              </a:rPr>
              <a:t>）模型，用于高效微调。</a:t>
            </a:r>
            <a:endParaRPr lang="en-US" altLang="zh-CN" b="0" dirty="0">
              <a:solidFill>
                <a:srgbClr val="6A9955"/>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solidFill>
                <a:srgbClr val="6A9955"/>
              </a:solidFill>
              <a:effectLst/>
              <a:latin typeface="Consolas" panose="020B0609020204030204" pitchFamily="49" charset="0"/>
            </a:endParaRPr>
          </a:p>
          <a:p>
            <a:pPr algn="l">
              <a:buFont typeface="Arial" panose="020B0604020202020204" pitchFamily="34" charset="0"/>
              <a:buChar char="•"/>
            </a:pPr>
            <a:r>
              <a:rPr lang="en-US" altLang="zh-CN" b="1" i="0" dirty="0">
                <a:solidFill>
                  <a:srgbClr val="15201A"/>
                </a:solidFill>
                <a:effectLst/>
                <a:latin typeface="__Inter_a923d8"/>
              </a:rPr>
              <a:t>r</a:t>
            </a:r>
            <a:r>
              <a:rPr lang="en-US" altLang="zh-CN" b="0" i="0" dirty="0">
                <a:solidFill>
                  <a:srgbClr val="15201A"/>
                </a:solidFill>
                <a:effectLst/>
                <a:latin typeface="__Inter_a923d8"/>
              </a:rPr>
              <a:t> </a:t>
            </a:r>
            <a:r>
              <a:rPr lang="zh-CN" altLang="en-US" b="0" i="0" dirty="0">
                <a:solidFill>
                  <a:srgbClr val="15201A"/>
                </a:solidFill>
                <a:effectLst/>
                <a:latin typeface="__Inter_a923d8"/>
              </a:rPr>
              <a:t>（</a:t>
            </a:r>
            <a:r>
              <a:rPr lang="en-US" altLang="zh-CN" b="0" i="0" dirty="0">
                <a:solidFill>
                  <a:srgbClr val="15201A"/>
                </a:solidFill>
                <a:effectLst/>
                <a:latin typeface="__Inter_a923d8"/>
              </a:rPr>
              <a:t>Rank of decomposition</a:t>
            </a:r>
            <a:r>
              <a:rPr lang="zh-CN" altLang="en-US" b="0" i="0" dirty="0">
                <a:solidFill>
                  <a:srgbClr val="15201A"/>
                </a:solidFill>
                <a:effectLst/>
                <a:latin typeface="__Inter_a923d8"/>
              </a:rPr>
              <a:t>）：控制微调过程。</a:t>
            </a:r>
          </a:p>
          <a:p>
            <a:pPr algn="l">
              <a:buFont typeface="Arial" panose="020B0604020202020204" pitchFamily="34" charset="0"/>
              <a:buChar char="•"/>
            </a:pPr>
            <a:r>
              <a:rPr lang="zh-CN" altLang="en-US" b="0" i="0" dirty="0">
                <a:solidFill>
                  <a:srgbClr val="15201A"/>
                </a:solidFill>
                <a:effectLst/>
                <a:latin typeface="__Inter_a923d8"/>
              </a:rPr>
              <a:t>建议取值：</a:t>
            </a:r>
            <a:r>
              <a:rPr lang="en-US" altLang="zh-CN" b="0" i="0" dirty="0">
                <a:solidFill>
                  <a:srgbClr val="15201A"/>
                </a:solidFill>
                <a:effectLst/>
                <a:latin typeface="__Inter_a923d8"/>
              </a:rPr>
              <a:t>8</a:t>
            </a:r>
            <a:r>
              <a:rPr lang="zh-CN" altLang="en-US" b="0" i="0" dirty="0">
                <a:solidFill>
                  <a:srgbClr val="15201A"/>
                </a:solidFill>
                <a:effectLst/>
                <a:latin typeface="__Inter_a923d8"/>
              </a:rPr>
              <a:t>、</a:t>
            </a:r>
            <a:r>
              <a:rPr lang="en-US" altLang="zh-CN" b="0" i="0" dirty="0">
                <a:solidFill>
                  <a:srgbClr val="15201A"/>
                </a:solidFill>
                <a:effectLst/>
                <a:latin typeface="__Inter_a923d8"/>
              </a:rPr>
              <a:t>16</a:t>
            </a:r>
            <a:r>
              <a:rPr lang="zh-CN" altLang="en-US" b="0" i="0" dirty="0">
                <a:solidFill>
                  <a:srgbClr val="15201A"/>
                </a:solidFill>
                <a:effectLst/>
                <a:latin typeface="__Inter_a923d8"/>
              </a:rPr>
              <a:t>、</a:t>
            </a:r>
            <a:r>
              <a:rPr lang="en-US" altLang="zh-CN" b="0" i="0" dirty="0">
                <a:solidFill>
                  <a:srgbClr val="15201A"/>
                </a:solidFill>
                <a:effectLst/>
                <a:latin typeface="__Inter_a923d8"/>
              </a:rPr>
              <a:t>32</a:t>
            </a:r>
            <a:r>
              <a:rPr lang="zh-CN" altLang="en-US" b="0" i="0" dirty="0">
                <a:solidFill>
                  <a:srgbClr val="15201A"/>
                </a:solidFill>
                <a:effectLst/>
                <a:latin typeface="__Inter_a923d8"/>
              </a:rPr>
              <a:t>、</a:t>
            </a:r>
            <a:r>
              <a:rPr lang="en-US" altLang="zh-CN" b="0" i="0" dirty="0">
                <a:solidFill>
                  <a:srgbClr val="15201A"/>
                </a:solidFill>
                <a:effectLst/>
                <a:latin typeface="__Inter_a923d8"/>
              </a:rPr>
              <a:t>64 </a:t>
            </a:r>
            <a:r>
              <a:rPr lang="zh-CN" altLang="en-US" b="0" i="0" dirty="0">
                <a:solidFill>
                  <a:srgbClr val="15201A"/>
                </a:solidFill>
                <a:effectLst/>
                <a:latin typeface="__Inter_a923d8"/>
              </a:rPr>
              <a:t>或 </a:t>
            </a:r>
            <a:r>
              <a:rPr lang="en-US" altLang="zh-CN" b="0" i="0" dirty="0">
                <a:solidFill>
                  <a:srgbClr val="15201A"/>
                </a:solidFill>
                <a:effectLst/>
                <a:latin typeface="__Inter_a923d8"/>
              </a:rPr>
              <a:t>128</a:t>
            </a:r>
            <a:r>
              <a:rPr lang="zh-CN" altLang="en-US" b="0" i="0" dirty="0">
                <a:solidFill>
                  <a:srgbClr val="15201A"/>
                </a:solidFill>
                <a:effectLst/>
                <a:latin typeface="__Inter_a923d8"/>
              </a:rPr>
              <a:t>。</a:t>
            </a:r>
          </a:p>
          <a:p>
            <a:pPr algn="l">
              <a:buFont typeface="Arial" panose="020B0604020202020204" pitchFamily="34" charset="0"/>
              <a:buChar char="•"/>
            </a:pPr>
            <a:r>
              <a:rPr lang="zh-CN" altLang="en-US" b="1" i="0" dirty="0">
                <a:solidFill>
                  <a:srgbClr val="15201A"/>
                </a:solidFill>
                <a:effectLst/>
                <a:latin typeface="__Inter_a923d8"/>
              </a:rPr>
              <a:t>更高</a:t>
            </a:r>
            <a:r>
              <a:rPr lang="zh-CN" altLang="en-US" b="0" i="0" dirty="0">
                <a:solidFill>
                  <a:srgbClr val="15201A"/>
                </a:solidFill>
                <a:effectLst/>
                <a:latin typeface="__Inter_a923d8"/>
              </a:rPr>
              <a:t>：在困难任务上的准确性更高，但会增加内存和过拟合的风险。</a:t>
            </a:r>
          </a:p>
          <a:p>
            <a:pPr algn="l">
              <a:buFont typeface="Arial" panose="020B0604020202020204" pitchFamily="34" charset="0"/>
              <a:buChar char="•"/>
            </a:pPr>
            <a:r>
              <a:rPr lang="zh-CN" altLang="en-US" b="1" i="0" dirty="0">
                <a:solidFill>
                  <a:srgbClr val="15201A"/>
                </a:solidFill>
                <a:effectLst/>
                <a:latin typeface="__Inter_a923d8"/>
              </a:rPr>
              <a:t>较低：</a:t>
            </a:r>
            <a:r>
              <a:rPr lang="zh-CN" altLang="en-US" b="0" i="0" dirty="0">
                <a:solidFill>
                  <a:srgbClr val="15201A"/>
                </a:solidFill>
                <a:effectLst/>
                <a:latin typeface="__Inter_a923d8"/>
              </a:rPr>
              <a:t>更快、内存效率更高，但可能会降低准确性。</a:t>
            </a:r>
            <a:endParaRPr lang="en-US" altLang="zh-CN" b="0" i="0" dirty="0">
              <a:solidFill>
                <a:srgbClr val="15201A"/>
              </a:solidFill>
              <a:effectLst/>
              <a:latin typeface="__Inter_a923d8"/>
            </a:endParaRPr>
          </a:p>
          <a:p>
            <a:pPr algn="l">
              <a:buFont typeface="Arial" panose="020B0604020202020204" pitchFamily="34" charset="0"/>
              <a:buChar char="•"/>
            </a:pPr>
            <a:endParaRPr lang="zh-CN" altLang="en-US" b="0" i="0" dirty="0">
              <a:solidFill>
                <a:srgbClr val="15201A"/>
              </a:solidFill>
              <a:effectLst/>
              <a:latin typeface="__Inter_a923d8"/>
            </a:endParaRPr>
          </a:p>
          <a:p>
            <a:pPr algn="l">
              <a:buFont typeface="Arial" panose="020B0604020202020204" pitchFamily="34" charset="0"/>
              <a:buChar char="•"/>
            </a:pPr>
            <a:r>
              <a:rPr lang="en-US" altLang="zh-CN" b="1" i="0" dirty="0" err="1">
                <a:solidFill>
                  <a:srgbClr val="15201A"/>
                </a:solidFill>
                <a:effectLst/>
                <a:latin typeface="__Inter_a923d8"/>
              </a:rPr>
              <a:t>lora_alpha</a:t>
            </a:r>
            <a:r>
              <a:rPr lang="en-US" altLang="zh-CN" b="0" i="0" dirty="0">
                <a:solidFill>
                  <a:srgbClr val="15201A"/>
                </a:solidFill>
                <a:effectLst/>
                <a:latin typeface="__Inter_a923d8"/>
              </a:rPr>
              <a:t> </a:t>
            </a:r>
            <a:r>
              <a:rPr lang="zh-CN" altLang="en-US" b="0" i="0" dirty="0">
                <a:solidFill>
                  <a:srgbClr val="15201A"/>
                </a:solidFill>
                <a:effectLst/>
                <a:latin typeface="__Inter_a923d8"/>
              </a:rPr>
              <a:t>（缩放因子）：确定学习强度。</a:t>
            </a:r>
          </a:p>
          <a:p>
            <a:pPr algn="l">
              <a:buFont typeface="Arial" panose="020B0604020202020204" pitchFamily="34" charset="0"/>
              <a:buChar char="•"/>
            </a:pPr>
            <a:r>
              <a:rPr lang="zh-CN" altLang="en-US" b="0" i="0" dirty="0">
                <a:solidFill>
                  <a:srgbClr val="15201A"/>
                </a:solidFill>
                <a:effectLst/>
                <a:latin typeface="__Inter_a923d8"/>
              </a:rPr>
              <a:t>建议：等于或加倍秩 （）。</a:t>
            </a:r>
            <a:r>
              <a:rPr lang="en-US" altLang="zh-CN" b="0" i="0" dirty="0">
                <a:solidFill>
                  <a:srgbClr val="15201A"/>
                </a:solidFill>
                <a:effectLst/>
                <a:latin typeface="__Inter_a923d8"/>
              </a:rPr>
              <a:t>r</a:t>
            </a:r>
          </a:p>
          <a:p>
            <a:pPr algn="l">
              <a:buFont typeface="Arial" panose="020B0604020202020204" pitchFamily="34" charset="0"/>
              <a:buChar char="•"/>
            </a:pPr>
            <a:r>
              <a:rPr lang="zh-CN" altLang="en-US" b="1" i="0" dirty="0">
                <a:solidFill>
                  <a:srgbClr val="15201A"/>
                </a:solidFill>
                <a:effectLst/>
                <a:latin typeface="__Inter_a923d8"/>
              </a:rPr>
              <a:t>较高</a:t>
            </a:r>
            <a:r>
              <a:rPr lang="zh-CN" altLang="en-US" b="0" i="0" dirty="0">
                <a:solidFill>
                  <a:srgbClr val="15201A"/>
                </a:solidFill>
                <a:effectLst/>
                <a:latin typeface="__Inter_a923d8"/>
              </a:rPr>
              <a:t>：学习更多，但可能过度拟合。</a:t>
            </a:r>
          </a:p>
          <a:p>
            <a:pPr algn="l">
              <a:buFont typeface="Arial" panose="020B0604020202020204" pitchFamily="34" charset="0"/>
              <a:buChar char="•"/>
            </a:pPr>
            <a:r>
              <a:rPr lang="zh-CN" altLang="en-US" b="1" i="0" dirty="0">
                <a:solidFill>
                  <a:srgbClr val="15201A"/>
                </a:solidFill>
                <a:effectLst/>
                <a:latin typeface="__Inter_a923d8"/>
              </a:rPr>
              <a:t>较低</a:t>
            </a:r>
            <a:r>
              <a:rPr lang="zh-CN" altLang="en-US" b="0" i="0" dirty="0">
                <a:solidFill>
                  <a:srgbClr val="15201A"/>
                </a:solidFill>
                <a:effectLst/>
                <a:latin typeface="__Inter_a923d8"/>
              </a:rPr>
              <a:t>：学习速度较慢，更易推广。</a:t>
            </a:r>
            <a:endParaRPr lang="en-US" altLang="zh-CN" b="0" i="0" dirty="0">
              <a:solidFill>
                <a:srgbClr val="15201A"/>
              </a:solidFill>
              <a:effectLst/>
              <a:latin typeface="__Inter_a923d8"/>
            </a:endParaRPr>
          </a:p>
          <a:p>
            <a:pPr algn="l">
              <a:buFont typeface="Arial" panose="020B0604020202020204" pitchFamily="34" charset="0"/>
              <a:buChar char="•"/>
            </a:pPr>
            <a:endParaRPr lang="zh-CN" altLang="en-US" b="0" i="0" dirty="0">
              <a:solidFill>
                <a:srgbClr val="15201A"/>
              </a:solidFill>
              <a:effectLst/>
              <a:latin typeface="__Inter_a923d8"/>
            </a:endParaRPr>
          </a:p>
          <a:p>
            <a:pPr algn="l">
              <a:buFont typeface="Arial" panose="020B0604020202020204" pitchFamily="34" charset="0"/>
              <a:buChar char="•"/>
            </a:pPr>
            <a:r>
              <a:rPr lang="en-US" altLang="zh-CN" b="1" i="0" dirty="0" err="1">
                <a:solidFill>
                  <a:srgbClr val="15201A"/>
                </a:solidFill>
                <a:effectLst/>
                <a:latin typeface="__Inter_a923d8"/>
              </a:rPr>
              <a:t>lora_dropout</a:t>
            </a:r>
            <a:r>
              <a:rPr lang="en-US" altLang="zh-CN" b="0" i="0" dirty="0">
                <a:solidFill>
                  <a:srgbClr val="15201A"/>
                </a:solidFill>
                <a:effectLst/>
                <a:latin typeface="__Inter_a923d8"/>
              </a:rPr>
              <a:t> </a:t>
            </a:r>
            <a:r>
              <a:rPr lang="zh-CN" altLang="en-US" b="0" i="0" dirty="0">
                <a:solidFill>
                  <a:srgbClr val="15201A"/>
                </a:solidFill>
                <a:effectLst/>
                <a:latin typeface="__Inter_a923d8"/>
              </a:rPr>
              <a:t>（默认值： </a:t>
            </a:r>
            <a:r>
              <a:rPr lang="en-US" altLang="zh-CN" b="0" i="0" dirty="0">
                <a:solidFill>
                  <a:srgbClr val="15201A"/>
                </a:solidFill>
                <a:effectLst/>
                <a:latin typeface="__Inter_a923d8"/>
              </a:rPr>
              <a:t>0</a:t>
            </a:r>
            <a:r>
              <a:rPr lang="zh-CN" altLang="en-US" b="0" i="0" dirty="0">
                <a:solidFill>
                  <a:srgbClr val="15201A"/>
                </a:solidFill>
                <a:effectLst/>
                <a:latin typeface="__Inter_a923d8"/>
              </a:rPr>
              <a:t>）：正则化的 </a:t>
            </a:r>
            <a:r>
              <a:rPr lang="en-US" altLang="zh-CN" b="0" i="0" dirty="0">
                <a:solidFill>
                  <a:srgbClr val="15201A"/>
                </a:solidFill>
                <a:effectLst/>
                <a:latin typeface="__Inter_a923d8"/>
              </a:rPr>
              <a:t>dropout </a:t>
            </a:r>
            <a:r>
              <a:rPr lang="zh-CN" altLang="en-US" b="0" i="0" dirty="0">
                <a:solidFill>
                  <a:srgbClr val="15201A"/>
                </a:solidFill>
                <a:effectLst/>
                <a:latin typeface="__Inter_a923d8"/>
              </a:rPr>
              <a:t>概率。</a:t>
            </a:r>
          </a:p>
          <a:p>
            <a:pPr algn="l">
              <a:buFont typeface="Arial" panose="020B0604020202020204" pitchFamily="34" charset="0"/>
              <a:buChar char="•"/>
            </a:pPr>
            <a:r>
              <a:rPr lang="zh-CN" altLang="en-US" b="1" i="0" dirty="0">
                <a:solidFill>
                  <a:srgbClr val="15201A"/>
                </a:solidFill>
                <a:effectLst/>
                <a:latin typeface="__Inter_a923d8"/>
              </a:rPr>
              <a:t>更高</a:t>
            </a:r>
            <a:r>
              <a:rPr lang="zh-CN" altLang="en-US" b="0" i="0" dirty="0">
                <a:solidFill>
                  <a:srgbClr val="15201A"/>
                </a:solidFill>
                <a:effectLst/>
                <a:latin typeface="__Inter_a923d8"/>
              </a:rPr>
              <a:t>：更多的正则化，更慢的训练。</a:t>
            </a:r>
          </a:p>
          <a:p>
            <a:pPr algn="l">
              <a:buFont typeface="Arial" panose="020B0604020202020204" pitchFamily="34" charset="0"/>
              <a:buChar char="•"/>
            </a:pPr>
            <a:r>
              <a:rPr lang="zh-CN" altLang="en-US" b="1" i="0" dirty="0">
                <a:solidFill>
                  <a:srgbClr val="15201A"/>
                </a:solidFill>
                <a:effectLst/>
                <a:latin typeface="__Inter_a923d8"/>
              </a:rPr>
              <a:t>下限 （</a:t>
            </a:r>
            <a:r>
              <a:rPr lang="en-US" altLang="zh-CN" b="1" i="0" dirty="0">
                <a:solidFill>
                  <a:srgbClr val="15201A"/>
                </a:solidFill>
                <a:effectLst/>
                <a:latin typeface="__Inter_a923d8"/>
              </a:rPr>
              <a:t>0</a:t>
            </a:r>
            <a:r>
              <a:rPr lang="zh-CN" altLang="en-US" b="1" i="0" dirty="0">
                <a:solidFill>
                  <a:srgbClr val="15201A"/>
                </a:solidFill>
                <a:effectLst/>
                <a:latin typeface="__Inter_a923d8"/>
              </a:rPr>
              <a:t>）：</a:t>
            </a:r>
            <a:r>
              <a:rPr lang="zh-CN" altLang="en-US" b="0" i="0" dirty="0">
                <a:solidFill>
                  <a:srgbClr val="15201A"/>
                </a:solidFill>
                <a:effectLst/>
                <a:latin typeface="__Inter_a923d8"/>
              </a:rPr>
              <a:t>训练速度更快，对过拟合的影响最小。</a:t>
            </a:r>
            <a:endParaRPr lang="en-US" altLang="zh-CN" b="0" i="0" dirty="0">
              <a:solidFill>
                <a:srgbClr val="15201A"/>
              </a:solidFill>
              <a:effectLst/>
              <a:latin typeface="__Inter_a923d8"/>
            </a:endParaRPr>
          </a:p>
          <a:p>
            <a:pPr algn="l">
              <a:buFont typeface="Arial" panose="020B0604020202020204" pitchFamily="34" charset="0"/>
              <a:buChar char="•"/>
            </a:pPr>
            <a:endParaRPr lang="zh-CN" altLang="en-US" b="0" i="0" dirty="0">
              <a:solidFill>
                <a:srgbClr val="15201A"/>
              </a:solidFill>
              <a:effectLst/>
              <a:latin typeface="__Inter_a923d8"/>
            </a:endParaRPr>
          </a:p>
          <a:p>
            <a:pPr algn="l">
              <a:buFont typeface="Arial" panose="020B0604020202020204" pitchFamily="34" charset="0"/>
              <a:buChar char="•"/>
            </a:pPr>
            <a:r>
              <a:rPr lang="en-US" altLang="zh-CN" b="1" i="0" dirty="0" err="1">
                <a:solidFill>
                  <a:srgbClr val="15201A"/>
                </a:solidFill>
                <a:effectLst/>
                <a:latin typeface="__Inter_a923d8"/>
              </a:rPr>
              <a:t>target_modules</a:t>
            </a:r>
            <a:r>
              <a:rPr lang="zh-CN" altLang="en-US" b="0" i="0" dirty="0">
                <a:solidFill>
                  <a:srgbClr val="15201A"/>
                </a:solidFill>
                <a:effectLst/>
                <a:latin typeface="__Inter_a923d8"/>
              </a:rPr>
              <a:t>：要微调的模块（默认包括 ）。</a:t>
            </a:r>
            <a:r>
              <a:rPr lang="en-US" altLang="zh-CN" b="0" i="0" dirty="0">
                <a:solidFill>
                  <a:srgbClr val="15201A"/>
                </a:solidFill>
                <a:effectLst/>
                <a:latin typeface="__Inter_a923d8"/>
              </a:rPr>
              <a:t>"</a:t>
            </a:r>
            <a:r>
              <a:rPr lang="en-US" altLang="zh-CN" b="0" i="0" dirty="0" err="1">
                <a:solidFill>
                  <a:srgbClr val="15201A"/>
                </a:solidFill>
                <a:effectLst/>
                <a:latin typeface="__Inter_a923d8"/>
              </a:rPr>
              <a:t>q_proj</a:t>
            </a:r>
            <a:r>
              <a:rPr lang="en-US" altLang="zh-CN" b="0" i="0" dirty="0">
                <a:solidFill>
                  <a:srgbClr val="15201A"/>
                </a:solidFill>
                <a:effectLst/>
                <a:latin typeface="__Inter_a923d8"/>
              </a:rPr>
              <a:t>", "</a:t>
            </a:r>
            <a:r>
              <a:rPr lang="en-US" altLang="zh-CN" b="0" i="0" dirty="0" err="1">
                <a:solidFill>
                  <a:srgbClr val="15201A"/>
                </a:solidFill>
                <a:effectLst/>
                <a:latin typeface="__Inter_a923d8"/>
              </a:rPr>
              <a:t>k_proj</a:t>
            </a:r>
            <a:r>
              <a:rPr lang="en-US" altLang="zh-CN" b="0" i="0" dirty="0">
                <a:solidFill>
                  <a:srgbClr val="15201A"/>
                </a:solidFill>
                <a:effectLst/>
                <a:latin typeface="__Inter_a923d8"/>
              </a:rPr>
              <a:t>", "</a:t>
            </a:r>
            <a:r>
              <a:rPr lang="en-US" altLang="zh-CN" b="0" i="0" dirty="0" err="1">
                <a:solidFill>
                  <a:srgbClr val="15201A"/>
                </a:solidFill>
                <a:effectLst/>
                <a:latin typeface="__Inter_a923d8"/>
              </a:rPr>
              <a:t>v_proj</a:t>
            </a:r>
            <a:r>
              <a:rPr lang="en-US" altLang="zh-CN" b="0" i="0" dirty="0">
                <a:solidFill>
                  <a:srgbClr val="15201A"/>
                </a:solidFill>
                <a:effectLst/>
                <a:latin typeface="__Inter_a923d8"/>
              </a:rPr>
              <a:t>", "</a:t>
            </a:r>
            <a:r>
              <a:rPr lang="en-US" altLang="zh-CN" b="0" i="0" dirty="0" err="1">
                <a:solidFill>
                  <a:srgbClr val="15201A"/>
                </a:solidFill>
                <a:effectLst/>
                <a:latin typeface="__Inter_a923d8"/>
              </a:rPr>
              <a:t>o_proj</a:t>
            </a:r>
            <a:r>
              <a:rPr lang="en-US" altLang="zh-CN" b="0" i="0" dirty="0">
                <a:solidFill>
                  <a:srgbClr val="15201A"/>
                </a:solidFill>
                <a:effectLst/>
                <a:latin typeface="__Inter_a923d8"/>
              </a:rPr>
              <a:t>", "</a:t>
            </a:r>
            <a:r>
              <a:rPr lang="en-US" altLang="zh-CN" b="0" i="0" dirty="0" err="1">
                <a:solidFill>
                  <a:srgbClr val="15201A"/>
                </a:solidFill>
                <a:effectLst/>
                <a:latin typeface="__Inter_a923d8"/>
              </a:rPr>
              <a:t>gate_proj</a:t>
            </a:r>
            <a:r>
              <a:rPr lang="en-US" altLang="zh-CN" b="0" i="0" dirty="0">
                <a:solidFill>
                  <a:srgbClr val="15201A"/>
                </a:solidFill>
                <a:effectLst/>
                <a:latin typeface="__Inter_a923d8"/>
              </a:rPr>
              <a:t>", "</a:t>
            </a:r>
            <a:r>
              <a:rPr lang="en-US" altLang="zh-CN" b="0" i="0" dirty="0" err="1">
                <a:solidFill>
                  <a:srgbClr val="15201A"/>
                </a:solidFill>
                <a:effectLst/>
                <a:latin typeface="__Inter_a923d8"/>
              </a:rPr>
              <a:t>up_proj</a:t>
            </a:r>
            <a:r>
              <a:rPr lang="en-US" altLang="zh-CN" b="0" i="0" dirty="0">
                <a:solidFill>
                  <a:srgbClr val="15201A"/>
                </a:solidFill>
                <a:effectLst/>
                <a:latin typeface="__Inter_a923d8"/>
              </a:rPr>
              <a:t>", "</a:t>
            </a:r>
            <a:r>
              <a:rPr lang="en-US" altLang="zh-CN" b="0" i="0" dirty="0" err="1">
                <a:solidFill>
                  <a:srgbClr val="15201A"/>
                </a:solidFill>
                <a:effectLst/>
                <a:latin typeface="__Inter_a923d8"/>
              </a:rPr>
              <a:t>down_proj</a:t>
            </a:r>
            <a:r>
              <a:rPr lang="en-US" altLang="zh-CN" b="0" i="0" dirty="0">
                <a:solidFill>
                  <a:srgbClr val="15201A"/>
                </a:solidFill>
                <a:effectLst/>
                <a:latin typeface="__Inter_a923d8"/>
              </a:rPr>
              <a:t>"</a:t>
            </a:r>
          </a:p>
          <a:p>
            <a:pPr algn="l">
              <a:buFont typeface="Arial" panose="020B0604020202020204" pitchFamily="34" charset="0"/>
              <a:buChar char="•"/>
            </a:pPr>
            <a:r>
              <a:rPr lang="zh-CN" altLang="en-US" b="0" i="0" dirty="0">
                <a:solidFill>
                  <a:srgbClr val="15201A"/>
                </a:solidFill>
                <a:effectLst/>
                <a:latin typeface="__Inter_a923d8"/>
              </a:rPr>
              <a:t>建议微调所有模块以获得最佳结果。</a:t>
            </a:r>
            <a:r>
              <a:rPr lang="zh-CN" altLang="en-US" b="0" i="0" dirty="0">
                <a:solidFill>
                  <a:srgbClr val="CCCCCC"/>
                </a:solidFill>
                <a:effectLst/>
                <a:latin typeface="Segoe WPC"/>
              </a:rPr>
              <a:t>这种方法可以减少微调所需的计算资源和时间，同时降低过拟合的风险。</a:t>
            </a:r>
            <a:endParaRPr lang="en-US" altLang="zh-CN" b="0" i="0" dirty="0">
              <a:solidFill>
                <a:srgbClr val="15201A"/>
              </a:solidFill>
              <a:effectLst/>
              <a:latin typeface="__Inter_a923d8"/>
            </a:endParaRPr>
          </a:p>
          <a:p>
            <a:pPr algn="l">
              <a:buFont typeface="Arial" panose="020B0604020202020204" pitchFamily="34" charset="0"/>
              <a:buChar char="•"/>
            </a:pPr>
            <a:endParaRPr lang="zh-CN" altLang="en-US" b="0" i="0" dirty="0">
              <a:solidFill>
                <a:srgbClr val="15201A"/>
              </a:solidFill>
              <a:effectLst/>
              <a:latin typeface="__Inter_a923d8"/>
            </a:endParaRPr>
          </a:p>
          <a:p>
            <a:pPr algn="l">
              <a:buFont typeface="Arial" panose="020B0604020202020204" pitchFamily="34" charset="0"/>
              <a:buChar char="•"/>
            </a:pPr>
            <a:r>
              <a:rPr lang="en-US" altLang="zh-CN" b="1" i="0" dirty="0" err="1">
                <a:solidFill>
                  <a:srgbClr val="15201A"/>
                </a:solidFill>
                <a:effectLst/>
                <a:latin typeface="__Inter_a923d8"/>
              </a:rPr>
              <a:t>use_gradient_checkpointing</a:t>
            </a:r>
            <a:r>
              <a:rPr lang="zh-CN" altLang="en-US" b="0" i="0" dirty="0">
                <a:solidFill>
                  <a:srgbClr val="15201A"/>
                </a:solidFill>
                <a:effectLst/>
                <a:latin typeface="__Inter_a923d8"/>
              </a:rPr>
              <a:t>：用于通过使用</a:t>
            </a:r>
            <a:r>
              <a:rPr lang="en-US" altLang="zh-CN" b="0" i="0" dirty="0" err="1">
                <a:solidFill>
                  <a:srgbClr val="15201A"/>
                </a:solidFill>
                <a:effectLst/>
                <a:latin typeface="__Inter_a923d8"/>
              </a:rPr>
              <a:t>unsloth</a:t>
            </a:r>
            <a:r>
              <a:rPr lang="en-US" altLang="zh-CN" b="0" i="0" dirty="0">
                <a:solidFill>
                  <a:srgbClr val="15201A"/>
                </a:solidFill>
                <a:effectLst/>
                <a:latin typeface="__Inter_a923d8"/>
              </a:rPr>
              <a:t> </a:t>
            </a:r>
            <a:r>
              <a:rPr lang="zh-CN" altLang="en-US" b="0" i="0" dirty="0">
                <a:solidFill>
                  <a:srgbClr val="15201A"/>
                </a:solidFill>
                <a:effectLst/>
                <a:latin typeface="__Inter_a923d8"/>
              </a:rPr>
              <a:t>库的</a:t>
            </a:r>
            <a:r>
              <a:rPr lang="zh-CN" altLang="en-US" b="0" i="0" dirty="0">
                <a:solidFill>
                  <a:srgbClr val="15201A"/>
                </a:solidFill>
                <a:effectLst/>
                <a:latin typeface="__Inter_a923d8"/>
                <a:hlinkClick r:id="rId3"/>
              </a:rPr>
              <a:t>梯度检查点</a:t>
            </a:r>
            <a:r>
              <a:rPr lang="zh-CN" altLang="en-US" b="0" i="0" dirty="0">
                <a:solidFill>
                  <a:srgbClr val="15201A"/>
                </a:solidFill>
                <a:effectLst/>
                <a:latin typeface="__Inter_a923d8"/>
              </a:rPr>
              <a:t>算法将内存减少 </a:t>
            </a:r>
            <a:r>
              <a:rPr lang="en-US" altLang="zh-CN" b="0" i="0" dirty="0">
                <a:solidFill>
                  <a:srgbClr val="15201A"/>
                </a:solidFill>
                <a:effectLst/>
                <a:latin typeface="__Inter_a923d8"/>
              </a:rPr>
              <a:t>30%</a:t>
            </a:r>
          </a:p>
          <a:p>
            <a:pPr algn="l">
              <a:buFont typeface="Arial" panose="020B0604020202020204" pitchFamily="34" charset="0"/>
              <a:buChar char="•"/>
            </a:pPr>
            <a:r>
              <a:rPr lang="en-US" altLang="zh-CN" b="1" i="0" dirty="0" err="1">
                <a:solidFill>
                  <a:srgbClr val="15201A"/>
                </a:solidFill>
                <a:effectLst/>
                <a:latin typeface="__Inter_a923d8"/>
              </a:rPr>
              <a:t>random_state</a:t>
            </a:r>
            <a:r>
              <a:rPr lang="zh-CN" altLang="en-US" b="0" i="0" dirty="0">
                <a:solidFill>
                  <a:srgbClr val="15201A"/>
                </a:solidFill>
                <a:effectLst/>
                <a:latin typeface="__Inter_a923d8"/>
              </a:rPr>
              <a:t>：用于可重复实验的种子。（</a:t>
            </a:r>
            <a:r>
              <a:rPr lang="zh-CN" altLang="en-US" b="0" i="0" dirty="0">
                <a:solidFill>
                  <a:srgbClr val="CCCCCC"/>
                </a:solidFill>
                <a:effectLst/>
                <a:latin typeface="Segoe WPC"/>
              </a:rPr>
              <a:t>这意味着所有涉及随机数生成的操作都会使用这个固定的种子，从而确保每次运行代码时，模型训练过程中的随机操作（如权重初始化、数据分割等）都是一致的。</a:t>
            </a:r>
            <a:r>
              <a:rPr lang="zh-CN" altLang="en-US" b="0" i="0" dirty="0">
                <a:solidFill>
                  <a:srgbClr val="15201A"/>
                </a:solidFill>
                <a:effectLst/>
                <a:latin typeface="__Inter_a923d8"/>
              </a:rPr>
              <a:t>）</a:t>
            </a:r>
          </a:p>
          <a:p>
            <a:pPr algn="l">
              <a:buFont typeface="Arial" panose="020B0604020202020204" pitchFamily="34" charset="0"/>
              <a:buChar char="•"/>
            </a:pPr>
            <a:r>
              <a:rPr lang="zh-CN" altLang="en-US" b="0" i="0" dirty="0">
                <a:solidFill>
                  <a:srgbClr val="15201A"/>
                </a:solidFill>
                <a:effectLst/>
                <a:latin typeface="__Inter_a923d8"/>
              </a:rPr>
              <a:t>建议：设置为固定值，如 </a:t>
            </a:r>
            <a:r>
              <a:rPr lang="en-US" altLang="zh-CN" b="0" i="0" dirty="0">
                <a:solidFill>
                  <a:srgbClr val="15201A"/>
                </a:solidFill>
                <a:effectLst/>
                <a:latin typeface="__Inter_a923d8"/>
              </a:rPr>
              <a:t>3407</a:t>
            </a:r>
            <a:r>
              <a:rPr lang="zh-CN" altLang="en-US" b="0" i="0" dirty="0">
                <a:solidFill>
                  <a:srgbClr val="15201A"/>
                </a:solidFill>
                <a:effectLst/>
                <a:latin typeface="__Inter_a923d8"/>
              </a:rPr>
              <a:t>。</a:t>
            </a:r>
            <a:endParaRPr lang="en-US" altLang="zh-CN" b="0" i="0" dirty="0">
              <a:solidFill>
                <a:srgbClr val="15201A"/>
              </a:solidFill>
              <a:effectLst/>
              <a:latin typeface="__Inter_a923d8"/>
            </a:endParaRPr>
          </a:p>
          <a:p>
            <a:pPr algn="l">
              <a:buFont typeface="Arial" panose="020B0604020202020204" pitchFamily="34" charset="0"/>
              <a:buChar char="•"/>
            </a:pPr>
            <a:endParaRPr lang="zh-CN" altLang="en-US" b="0" i="0" dirty="0">
              <a:solidFill>
                <a:srgbClr val="15201A"/>
              </a:solidFill>
              <a:effectLst/>
              <a:latin typeface="__Inter_a923d8"/>
            </a:endParaRPr>
          </a:p>
          <a:p>
            <a:pPr algn="l">
              <a:buFont typeface="Arial" panose="020B0604020202020204" pitchFamily="34" charset="0"/>
              <a:buChar char="•"/>
            </a:pPr>
            <a:r>
              <a:rPr lang="en-US" altLang="zh-CN" b="1" i="0" dirty="0" err="1">
                <a:solidFill>
                  <a:srgbClr val="15201A"/>
                </a:solidFill>
                <a:effectLst/>
                <a:latin typeface="__Inter_a923d8"/>
              </a:rPr>
              <a:t>use_rslora</a:t>
            </a:r>
            <a:r>
              <a:rPr lang="zh-CN" altLang="en-US" b="0" i="0" dirty="0">
                <a:solidFill>
                  <a:srgbClr val="15201A"/>
                </a:solidFill>
                <a:effectLst/>
                <a:latin typeface="__Inter_a923d8"/>
              </a:rPr>
              <a:t>：启用排名稳定的 </a:t>
            </a:r>
            <a:r>
              <a:rPr lang="en-US" altLang="zh-CN" b="0" i="0" dirty="0" err="1">
                <a:solidFill>
                  <a:srgbClr val="15201A"/>
                </a:solidFill>
                <a:effectLst/>
                <a:latin typeface="__Inter_a923d8"/>
              </a:rPr>
              <a:t>LoRA</a:t>
            </a:r>
            <a:r>
              <a:rPr lang="zh-CN" altLang="en-US" b="0" i="0" dirty="0">
                <a:solidFill>
                  <a:srgbClr val="15201A"/>
                </a:solidFill>
                <a:effectLst/>
                <a:latin typeface="__Inter_a923d8"/>
              </a:rPr>
              <a:t>。（</a:t>
            </a:r>
            <a:r>
              <a:rPr lang="zh-CN" altLang="en-US" b="0" i="0" dirty="0">
                <a:solidFill>
                  <a:srgbClr val="CCCCCC"/>
                </a:solidFill>
                <a:effectLst/>
                <a:latin typeface="Segoe WPC"/>
              </a:rPr>
              <a:t>提高模型的训练效果和泛化能力。</a:t>
            </a:r>
            <a:r>
              <a:rPr lang="zh-CN" altLang="en-US" b="0" i="0" dirty="0">
                <a:solidFill>
                  <a:srgbClr val="15201A"/>
                </a:solidFill>
                <a:effectLst/>
                <a:latin typeface="__Inter_a923d8"/>
              </a:rPr>
              <a:t>）</a:t>
            </a:r>
            <a:endParaRPr lang="en-US" altLang="zh-CN" b="0" i="0" dirty="0">
              <a:solidFill>
                <a:srgbClr val="15201A"/>
              </a:solidFill>
              <a:effectLst/>
              <a:latin typeface="__Inter_a923d8"/>
            </a:endParaRPr>
          </a:p>
          <a:p>
            <a:pPr algn="l">
              <a:buFont typeface="Arial" panose="020B0604020202020204" pitchFamily="34" charset="0"/>
              <a:buChar char="•"/>
            </a:pPr>
            <a:endParaRPr lang="zh-CN" altLang="en-US" b="0" i="0" dirty="0">
              <a:solidFill>
                <a:srgbClr val="15201A"/>
              </a:solidFill>
              <a:effectLst/>
              <a:latin typeface="__Inter_a923d8"/>
            </a:endParaRPr>
          </a:p>
          <a:p>
            <a:pPr algn="l">
              <a:buFont typeface="Arial" panose="020B0604020202020204" pitchFamily="34" charset="0"/>
              <a:buChar char="•"/>
            </a:pPr>
            <a:r>
              <a:rPr lang="en-US" altLang="zh-CN" b="1" i="0" dirty="0" err="1">
                <a:solidFill>
                  <a:srgbClr val="15201A"/>
                </a:solidFill>
                <a:effectLst/>
                <a:latin typeface="__Inter_a923d8"/>
              </a:rPr>
              <a:t>loftq_config</a:t>
            </a:r>
            <a:r>
              <a:rPr lang="zh-CN" altLang="en-US" b="0" i="0" dirty="0">
                <a:solidFill>
                  <a:srgbClr val="15201A"/>
                </a:solidFill>
                <a:effectLst/>
                <a:latin typeface="__Inter_a923d8"/>
              </a:rPr>
              <a:t>：应用量化和高级 </a:t>
            </a:r>
            <a:r>
              <a:rPr lang="en-US" altLang="zh-CN" b="0" i="0" dirty="0" err="1">
                <a:solidFill>
                  <a:srgbClr val="15201A"/>
                </a:solidFill>
                <a:effectLst/>
                <a:latin typeface="__Inter_a923d8"/>
              </a:rPr>
              <a:t>LoRA</a:t>
            </a:r>
            <a:r>
              <a:rPr lang="en-US" altLang="zh-CN" b="0" i="0" dirty="0">
                <a:solidFill>
                  <a:srgbClr val="15201A"/>
                </a:solidFill>
                <a:effectLst/>
                <a:latin typeface="__Inter_a923d8"/>
              </a:rPr>
              <a:t> </a:t>
            </a:r>
            <a:r>
              <a:rPr lang="zh-CN" altLang="en-US" b="0" i="0" dirty="0">
                <a:solidFill>
                  <a:srgbClr val="15201A"/>
                </a:solidFill>
                <a:effectLst/>
                <a:latin typeface="__Inter_a923d8"/>
              </a:rPr>
              <a:t>初始化。</a:t>
            </a:r>
            <a:r>
              <a:rPr lang="zh-CN" altLang="en-US" b="0" i="0" dirty="0">
                <a:solidFill>
                  <a:srgbClr val="CCCCCC"/>
                </a:solidFill>
                <a:effectLst/>
                <a:latin typeface="Segoe WPC"/>
              </a:rPr>
              <a:t>可以进一步减少模型的参数数量和计算复杂度。</a:t>
            </a:r>
            <a:r>
              <a:rPr lang="zh-CN" altLang="en-US" b="0" i="0" dirty="0">
                <a:solidFill>
                  <a:srgbClr val="15201A"/>
                </a:solidFill>
                <a:effectLst/>
                <a:latin typeface="__Inter_a923d8"/>
              </a:rPr>
              <a:t>（</a:t>
            </a:r>
            <a:r>
              <a:rPr lang="en-US" altLang="zh-CN" b="0" i="0" dirty="0" err="1">
                <a:solidFill>
                  <a:srgbClr val="CCCCCC"/>
                </a:solidFill>
                <a:effectLst/>
                <a:latin typeface="Segoe WPC"/>
              </a:rPr>
              <a:t>LoFTQ</a:t>
            </a:r>
            <a:r>
              <a:rPr lang="en-US" altLang="zh-CN" b="0" i="0" dirty="0">
                <a:solidFill>
                  <a:srgbClr val="CCCCCC"/>
                </a:solidFill>
                <a:effectLst/>
                <a:latin typeface="Segoe WPC"/>
              </a:rPr>
              <a:t> </a:t>
            </a:r>
            <a:r>
              <a:rPr lang="zh-CN" altLang="en-US" b="0" i="0" dirty="0">
                <a:solidFill>
                  <a:srgbClr val="CCCCCC"/>
                </a:solidFill>
                <a:effectLst/>
                <a:latin typeface="Segoe WPC"/>
              </a:rPr>
              <a:t>通过将低秩矩阵进行量化和高级初始化，可以进一步减少模型的参数数量和计算复杂度，同时保持或提高模型的性能。量化可以将模型参数从浮点数转换为低精度表示，从而减少内存使用和计算开销。</a:t>
            </a:r>
            <a:r>
              <a:rPr lang="zh-CN" altLang="en-US" b="0" i="0" dirty="0">
                <a:solidFill>
                  <a:srgbClr val="15201A"/>
                </a:solidFill>
                <a:effectLst/>
                <a:latin typeface="__Inter_a923d8"/>
              </a:rPr>
              <a:t>）</a:t>
            </a:r>
          </a:p>
          <a:p>
            <a:pPr algn="l">
              <a:buFont typeface="Arial" panose="020B0604020202020204" pitchFamily="34" charset="0"/>
              <a:buChar char="•"/>
            </a:pPr>
            <a:r>
              <a:rPr lang="en-US" altLang="zh-CN" b="0" i="0" dirty="0">
                <a:solidFill>
                  <a:srgbClr val="15201A"/>
                </a:solidFill>
                <a:effectLst/>
                <a:latin typeface="__Inter_a923d8"/>
              </a:rPr>
              <a:t>None</a:t>
            </a:r>
            <a:r>
              <a:rPr lang="zh-CN" altLang="en-US" b="0" i="0" dirty="0">
                <a:solidFill>
                  <a:srgbClr val="15201A"/>
                </a:solidFill>
                <a:effectLst/>
                <a:latin typeface="__Inter_a923d8"/>
              </a:rPr>
              <a:t>：默认（无量化）。</a:t>
            </a:r>
          </a:p>
          <a:p>
            <a:pPr algn="l">
              <a:buFont typeface="Arial" panose="020B0604020202020204" pitchFamily="34" charset="0"/>
              <a:buChar char="•"/>
            </a:pPr>
            <a:r>
              <a:rPr lang="en-US" altLang="zh-CN" b="0" i="0" dirty="0">
                <a:solidFill>
                  <a:srgbClr val="15201A"/>
                </a:solidFill>
                <a:effectLst/>
                <a:latin typeface="__Inter_a923d8"/>
              </a:rPr>
              <a:t>Set</a:t>
            </a:r>
            <a:r>
              <a:rPr lang="zh-CN" altLang="en-US" b="0" i="0" dirty="0">
                <a:solidFill>
                  <a:srgbClr val="15201A"/>
                </a:solidFill>
                <a:effectLst/>
                <a:latin typeface="__Inter_a923d8"/>
              </a:rPr>
              <a:t>：使用顶部奇异向量初始化 </a:t>
            </a:r>
            <a:r>
              <a:rPr lang="en-US" altLang="zh-CN" b="0" i="0" dirty="0" err="1">
                <a:solidFill>
                  <a:srgbClr val="15201A"/>
                </a:solidFill>
                <a:effectLst/>
                <a:latin typeface="__Inter_a923d8"/>
              </a:rPr>
              <a:t>LoRA</a:t>
            </a:r>
            <a:r>
              <a:rPr lang="en-US" altLang="zh-CN" b="0" i="0" dirty="0">
                <a:solidFill>
                  <a:srgbClr val="15201A"/>
                </a:solidFill>
                <a:effectLst/>
                <a:latin typeface="__Inter_a923d8"/>
              </a:rPr>
              <a:t> </a:t>
            </a:r>
            <a:r>
              <a:rPr lang="zh-CN" altLang="en-US" b="0" i="0" dirty="0">
                <a:solidFill>
                  <a:srgbClr val="15201A"/>
                </a:solidFill>
                <a:effectLst/>
                <a:latin typeface="__Inter_a923d8"/>
              </a:rPr>
              <a:t>，这样</a:t>
            </a:r>
            <a:r>
              <a:rPr lang="en-US" altLang="zh-CN" b="0" i="0" dirty="0">
                <a:solidFill>
                  <a:srgbClr val="15201A"/>
                </a:solidFill>
                <a:effectLst/>
                <a:latin typeface="__Inter_a923d8"/>
              </a:rPr>
              <a:t> </a:t>
            </a:r>
            <a:r>
              <a:rPr lang="zh-CN" altLang="en-US" b="0" i="0" dirty="0">
                <a:solidFill>
                  <a:srgbClr val="15201A"/>
                </a:solidFill>
                <a:effectLst/>
                <a:latin typeface="__Inter_a923d8"/>
              </a:rPr>
              <a:t>提高准确性，但增加内存使用量。</a:t>
            </a:r>
            <a:endParaRPr lang="en-US" altLang="zh-CN" b="0" i="0" dirty="0">
              <a:solidFill>
                <a:srgbClr val="15201A"/>
              </a:solidFill>
              <a:effectLst/>
              <a:latin typeface="__Inter_a923d8"/>
            </a:endParaRPr>
          </a:p>
          <a:p>
            <a:pPr algn="l">
              <a:buFont typeface="Arial" panose="020B0604020202020204" pitchFamily="34" charset="0"/>
              <a:buChar char="•"/>
            </a:pPr>
            <a:endParaRPr lang="en-US" altLang="zh-CN" b="0" i="0" dirty="0">
              <a:solidFill>
                <a:srgbClr val="15201A"/>
              </a:solidFill>
              <a:effectLst/>
              <a:latin typeface="__Inter_a923d8"/>
            </a:endParaRPr>
          </a:p>
          <a:p>
            <a:pPr algn="l">
              <a:buFont typeface="Arial" panose="020B0604020202020204" pitchFamily="34" charset="0"/>
              <a:buChar char="•"/>
            </a:pPr>
            <a:r>
              <a:rPr lang="en-US" altLang="zh-CN" b="0" i="0" dirty="0">
                <a:solidFill>
                  <a:srgbClr val="15201A"/>
                </a:solidFill>
                <a:effectLst/>
                <a:latin typeface="__Inter_a923d8"/>
              </a:rPr>
              <a:t>========================</a:t>
            </a:r>
          </a:p>
          <a:p>
            <a:pPr algn="l">
              <a:buFont typeface="Arial" panose="020B0604020202020204" pitchFamily="34" charset="0"/>
              <a:buChar char="•"/>
            </a:pPr>
            <a:r>
              <a:rPr lang="zh-CN" altLang="en-US" b="0" i="0" dirty="0">
                <a:solidFill>
                  <a:srgbClr val="15201A"/>
                </a:solidFill>
                <a:effectLst/>
                <a:latin typeface="__Inter_a923d8"/>
              </a:rPr>
              <a:t>在神经网络和深度学习中，投影层（</a:t>
            </a:r>
            <a:r>
              <a:rPr lang="en-US" altLang="zh-CN" b="0" i="0" dirty="0">
                <a:solidFill>
                  <a:srgbClr val="15201A"/>
                </a:solidFill>
                <a:effectLst/>
                <a:latin typeface="__Inter_a923d8"/>
              </a:rPr>
              <a:t>Projection Layer</a:t>
            </a:r>
            <a:r>
              <a:rPr lang="zh-CN" altLang="en-US" b="0" i="0" dirty="0">
                <a:solidFill>
                  <a:srgbClr val="15201A"/>
                </a:solidFill>
                <a:effectLst/>
                <a:latin typeface="__Inter_a923d8"/>
              </a:rPr>
              <a:t>）是一种线性变换层，用于将输入向量映射到不同的向量空间。投影层通常通过矩阵乘法实现，将输入向量乘以一个权重矩阵，并加上一个偏置向量，从而得到输出向量。在 </a:t>
            </a:r>
            <a:r>
              <a:rPr lang="en-US" altLang="zh-CN" b="0" i="0" dirty="0">
                <a:solidFill>
                  <a:srgbClr val="15201A"/>
                </a:solidFill>
                <a:effectLst/>
                <a:latin typeface="__Inter_a923d8"/>
              </a:rPr>
              <a:t>Transformer </a:t>
            </a:r>
            <a:r>
              <a:rPr lang="zh-CN" altLang="en-US" b="0" i="0" dirty="0">
                <a:solidFill>
                  <a:srgbClr val="15201A"/>
                </a:solidFill>
                <a:effectLst/>
                <a:latin typeface="__Inter_a923d8"/>
              </a:rPr>
              <a:t>模型中，投影层主要用于以下几个方面：</a:t>
            </a:r>
            <a:r>
              <a:rPr lang="en-US" altLang="zh-CN" b="0" i="0" dirty="0">
                <a:solidFill>
                  <a:srgbClr val="15201A"/>
                </a:solidFill>
                <a:effectLst/>
                <a:latin typeface="__Inter_a923d8"/>
              </a:rPr>
              <a:t>1. **Query </a:t>
            </a:r>
            <a:r>
              <a:rPr lang="zh-CN" altLang="en-US" b="0" i="0" dirty="0">
                <a:solidFill>
                  <a:srgbClr val="15201A"/>
                </a:solidFill>
                <a:effectLst/>
                <a:latin typeface="__Inter_a923d8"/>
              </a:rPr>
              <a:t>投影层（</a:t>
            </a:r>
            <a:r>
              <a:rPr lang="en-US" altLang="zh-CN" b="0" i="0" dirty="0">
                <a:solidFill>
                  <a:srgbClr val="15201A"/>
                </a:solidFill>
                <a:effectLst/>
                <a:latin typeface="__Inter_a923d8"/>
              </a:rPr>
              <a:t>`</a:t>
            </a:r>
            <a:r>
              <a:rPr lang="en-US" altLang="zh-CN" b="0" i="0" dirty="0" err="1">
                <a:solidFill>
                  <a:srgbClr val="15201A"/>
                </a:solidFill>
                <a:effectLst/>
                <a:latin typeface="__Inter_a923d8"/>
              </a:rPr>
              <a:t>q_proj</a:t>
            </a:r>
            <a:r>
              <a:rPr lang="en-US" altLang="zh-CN" b="0" i="0" dirty="0">
                <a:solidFill>
                  <a:srgbClr val="15201A"/>
                </a:solidFill>
                <a:effectLst/>
                <a:latin typeface="__Inter_a923d8"/>
              </a:rPr>
              <a:t>`</a:t>
            </a:r>
            <a:r>
              <a:rPr lang="zh-CN" altLang="en-US" b="0" i="0" dirty="0">
                <a:solidFill>
                  <a:srgbClr val="15201A"/>
                </a:solidFill>
                <a:effectLst/>
                <a:latin typeface="__Inter_a923d8"/>
              </a:rPr>
              <a:t>）**：将输入向量转换为查询向量（</a:t>
            </a:r>
            <a:r>
              <a:rPr lang="en-US" altLang="zh-CN" b="0" i="0" dirty="0">
                <a:solidFill>
                  <a:srgbClr val="15201A"/>
                </a:solidFill>
                <a:effectLst/>
                <a:latin typeface="__Inter_a923d8"/>
              </a:rPr>
              <a:t>Query</a:t>
            </a:r>
            <a:r>
              <a:rPr lang="zh-CN" altLang="en-US" b="0" i="0" dirty="0">
                <a:solidFill>
                  <a:srgbClr val="15201A"/>
                </a:solidFill>
                <a:effectLst/>
                <a:latin typeface="__Inter_a923d8"/>
              </a:rPr>
              <a:t>）。查询向量用于在注意力机制中与键向量（</a:t>
            </a:r>
            <a:r>
              <a:rPr lang="en-US" altLang="zh-CN" b="0" i="0" dirty="0">
                <a:solidFill>
                  <a:srgbClr val="15201A"/>
                </a:solidFill>
                <a:effectLst/>
                <a:latin typeface="__Inter_a923d8"/>
              </a:rPr>
              <a:t>Key</a:t>
            </a:r>
            <a:r>
              <a:rPr lang="zh-CN" altLang="en-US" b="0" i="0" dirty="0">
                <a:solidFill>
                  <a:srgbClr val="15201A"/>
                </a:solidFill>
                <a:effectLst/>
                <a:latin typeface="__Inter_a923d8"/>
              </a:rPr>
              <a:t>）进行点积运算，以计算注意力权重。</a:t>
            </a:r>
            <a:r>
              <a:rPr lang="en-US" altLang="zh-CN" b="0" i="0" dirty="0">
                <a:solidFill>
                  <a:srgbClr val="15201A"/>
                </a:solidFill>
                <a:effectLst/>
                <a:latin typeface="__Inter_a923d8"/>
              </a:rPr>
              <a:t>2. **Key </a:t>
            </a:r>
            <a:r>
              <a:rPr lang="zh-CN" altLang="en-US" b="0" i="0" dirty="0">
                <a:solidFill>
                  <a:srgbClr val="15201A"/>
                </a:solidFill>
                <a:effectLst/>
                <a:latin typeface="__Inter_a923d8"/>
              </a:rPr>
              <a:t>投影层（</a:t>
            </a:r>
            <a:r>
              <a:rPr lang="en-US" altLang="zh-CN" b="0" i="0" dirty="0">
                <a:solidFill>
                  <a:srgbClr val="15201A"/>
                </a:solidFill>
                <a:effectLst/>
                <a:latin typeface="__Inter_a923d8"/>
              </a:rPr>
              <a:t>`</a:t>
            </a:r>
            <a:r>
              <a:rPr lang="en-US" altLang="zh-CN" b="0" i="0" dirty="0" err="1">
                <a:solidFill>
                  <a:srgbClr val="15201A"/>
                </a:solidFill>
                <a:effectLst/>
                <a:latin typeface="__Inter_a923d8"/>
              </a:rPr>
              <a:t>k_proj</a:t>
            </a:r>
            <a:r>
              <a:rPr lang="en-US" altLang="zh-CN" b="0" i="0" dirty="0">
                <a:solidFill>
                  <a:srgbClr val="15201A"/>
                </a:solidFill>
                <a:effectLst/>
                <a:latin typeface="__Inter_a923d8"/>
              </a:rPr>
              <a:t>`</a:t>
            </a:r>
            <a:r>
              <a:rPr lang="zh-CN" altLang="en-US" b="0" i="0" dirty="0">
                <a:solidFill>
                  <a:srgbClr val="15201A"/>
                </a:solidFill>
                <a:effectLst/>
                <a:latin typeface="__Inter_a923d8"/>
              </a:rPr>
              <a:t>）**：将输入向量转换为键向量（</a:t>
            </a:r>
            <a:r>
              <a:rPr lang="en-US" altLang="zh-CN" b="0" i="0" dirty="0">
                <a:solidFill>
                  <a:srgbClr val="15201A"/>
                </a:solidFill>
                <a:effectLst/>
                <a:latin typeface="__Inter_a923d8"/>
              </a:rPr>
              <a:t>Key</a:t>
            </a:r>
            <a:r>
              <a:rPr lang="zh-CN" altLang="en-US" b="0" i="0" dirty="0">
                <a:solidFill>
                  <a:srgbClr val="15201A"/>
                </a:solidFill>
                <a:effectLst/>
                <a:latin typeface="__Inter_a923d8"/>
              </a:rPr>
              <a:t>）。键向量用于在注意力机制中与查询向量（</a:t>
            </a:r>
            <a:r>
              <a:rPr lang="en-US" altLang="zh-CN" b="0" i="0" dirty="0">
                <a:solidFill>
                  <a:srgbClr val="15201A"/>
                </a:solidFill>
                <a:effectLst/>
                <a:latin typeface="__Inter_a923d8"/>
              </a:rPr>
              <a:t>Query</a:t>
            </a:r>
            <a:r>
              <a:rPr lang="zh-CN" altLang="en-US" b="0" i="0" dirty="0">
                <a:solidFill>
                  <a:srgbClr val="15201A"/>
                </a:solidFill>
                <a:effectLst/>
                <a:latin typeface="__Inter_a923d8"/>
              </a:rPr>
              <a:t>）进行点积运算，以计算注意力权重。</a:t>
            </a:r>
            <a:r>
              <a:rPr lang="en-US" altLang="zh-CN" b="0" i="0" dirty="0">
                <a:solidFill>
                  <a:srgbClr val="15201A"/>
                </a:solidFill>
                <a:effectLst/>
                <a:latin typeface="__Inter_a923d8"/>
              </a:rPr>
              <a:t>3. **Value </a:t>
            </a:r>
            <a:r>
              <a:rPr lang="zh-CN" altLang="en-US" b="0" i="0" dirty="0">
                <a:solidFill>
                  <a:srgbClr val="15201A"/>
                </a:solidFill>
                <a:effectLst/>
                <a:latin typeface="__Inter_a923d8"/>
              </a:rPr>
              <a:t>投影层（</a:t>
            </a:r>
            <a:r>
              <a:rPr lang="en-US" altLang="zh-CN" b="0" i="0" dirty="0">
                <a:solidFill>
                  <a:srgbClr val="15201A"/>
                </a:solidFill>
                <a:effectLst/>
                <a:latin typeface="__Inter_a923d8"/>
              </a:rPr>
              <a:t>`</a:t>
            </a:r>
            <a:r>
              <a:rPr lang="en-US" altLang="zh-CN" b="0" i="0" dirty="0" err="1">
                <a:solidFill>
                  <a:srgbClr val="15201A"/>
                </a:solidFill>
                <a:effectLst/>
                <a:latin typeface="__Inter_a923d8"/>
              </a:rPr>
              <a:t>v_proj</a:t>
            </a:r>
            <a:r>
              <a:rPr lang="en-US" altLang="zh-CN" b="0" i="0" dirty="0">
                <a:solidFill>
                  <a:srgbClr val="15201A"/>
                </a:solidFill>
                <a:effectLst/>
                <a:latin typeface="__Inter_a923d8"/>
              </a:rPr>
              <a:t>`</a:t>
            </a:r>
            <a:r>
              <a:rPr lang="zh-CN" altLang="en-US" b="0" i="0" dirty="0">
                <a:solidFill>
                  <a:srgbClr val="15201A"/>
                </a:solidFill>
                <a:effectLst/>
                <a:latin typeface="__Inter_a923d8"/>
              </a:rPr>
              <a:t>）**：将输入向量转换为值向量（</a:t>
            </a:r>
            <a:r>
              <a:rPr lang="en-US" altLang="zh-CN" b="0" i="0" dirty="0">
                <a:solidFill>
                  <a:srgbClr val="15201A"/>
                </a:solidFill>
                <a:effectLst/>
                <a:latin typeface="__Inter_a923d8"/>
              </a:rPr>
              <a:t>Value</a:t>
            </a:r>
            <a:r>
              <a:rPr lang="zh-CN" altLang="en-US" b="0" i="0" dirty="0">
                <a:solidFill>
                  <a:srgbClr val="15201A"/>
                </a:solidFill>
                <a:effectLst/>
                <a:latin typeface="__Inter_a923d8"/>
              </a:rPr>
              <a:t>）。值向量用于在注意力机制中与注意力权重进行加权求和，以得到最终的注意力输出。</a:t>
            </a:r>
            <a:r>
              <a:rPr lang="en-US" altLang="zh-CN" b="0" i="0" dirty="0">
                <a:solidFill>
                  <a:srgbClr val="15201A"/>
                </a:solidFill>
                <a:effectLst/>
                <a:latin typeface="__Inter_a923d8"/>
              </a:rPr>
              <a:t>4. **Output </a:t>
            </a:r>
            <a:r>
              <a:rPr lang="zh-CN" altLang="en-US" b="0" i="0" dirty="0">
                <a:solidFill>
                  <a:srgbClr val="15201A"/>
                </a:solidFill>
                <a:effectLst/>
                <a:latin typeface="__Inter_a923d8"/>
              </a:rPr>
              <a:t>投影层（</a:t>
            </a:r>
            <a:r>
              <a:rPr lang="en-US" altLang="zh-CN" b="0" i="0" dirty="0">
                <a:solidFill>
                  <a:srgbClr val="15201A"/>
                </a:solidFill>
                <a:effectLst/>
                <a:latin typeface="__Inter_a923d8"/>
              </a:rPr>
              <a:t>`</a:t>
            </a:r>
            <a:r>
              <a:rPr lang="en-US" altLang="zh-CN" b="0" i="0" dirty="0" err="1">
                <a:solidFill>
                  <a:srgbClr val="15201A"/>
                </a:solidFill>
                <a:effectLst/>
                <a:latin typeface="__Inter_a923d8"/>
              </a:rPr>
              <a:t>o_proj</a:t>
            </a:r>
            <a:r>
              <a:rPr lang="en-US" altLang="zh-CN" b="0" i="0" dirty="0">
                <a:solidFill>
                  <a:srgbClr val="15201A"/>
                </a:solidFill>
                <a:effectLst/>
                <a:latin typeface="__Inter_a923d8"/>
              </a:rPr>
              <a:t>`</a:t>
            </a:r>
            <a:r>
              <a:rPr lang="zh-CN" altLang="en-US" b="0" i="0" dirty="0">
                <a:solidFill>
                  <a:srgbClr val="15201A"/>
                </a:solidFill>
                <a:effectLst/>
                <a:latin typeface="__Inter_a923d8"/>
              </a:rPr>
              <a:t>）**：将注意力机制的输出向量转换为最终的输出向量。这个投影层通常用于将多头注意力机制的输出进行整合。</a:t>
            </a:r>
            <a:r>
              <a:rPr lang="en-US" altLang="zh-CN" b="0" i="0" dirty="0">
                <a:solidFill>
                  <a:srgbClr val="15201A"/>
                </a:solidFill>
                <a:effectLst/>
                <a:latin typeface="__Inter_a923d8"/>
              </a:rPr>
              <a:t>5. **</a:t>
            </a:r>
            <a:r>
              <a:rPr lang="zh-CN" altLang="en-US" b="0" i="0" dirty="0">
                <a:solidFill>
                  <a:srgbClr val="15201A"/>
                </a:solidFill>
                <a:effectLst/>
                <a:latin typeface="__Inter_a923d8"/>
              </a:rPr>
              <a:t>门控投影层（</a:t>
            </a:r>
            <a:r>
              <a:rPr lang="en-US" altLang="zh-CN" b="0" i="0" dirty="0">
                <a:solidFill>
                  <a:srgbClr val="15201A"/>
                </a:solidFill>
                <a:effectLst/>
                <a:latin typeface="__Inter_a923d8"/>
              </a:rPr>
              <a:t>`</a:t>
            </a:r>
            <a:r>
              <a:rPr lang="en-US" altLang="zh-CN" b="0" i="0" dirty="0" err="1">
                <a:solidFill>
                  <a:srgbClr val="15201A"/>
                </a:solidFill>
                <a:effectLst/>
                <a:latin typeface="__Inter_a923d8"/>
              </a:rPr>
              <a:t>gate_proj</a:t>
            </a:r>
            <a:r>
              <a:rPr lang="en-US" altLang="zh-CN" b="0" i="0" dirty="0">
                <a:solidFill>
                  <a:srgbClr val="15201A"/>
                </a:solidFill>
                <a:effectLst/>
                <a:latin typeface="__Inter_a923d8"/>
              </a:rPr>
              <a:t>`</a:t>
            </a:r>
            <a:r>
              <a:rPr lang="zh-CN" altLang="en-US" b="0" i="0" dirty="0">
                <a:solidFill>
                  <a:srgbClr val="15201A"/>
                </a:solidFill>
                <a:effectLst/>
                <a:latin typeface="__Inter_a923d8"/>
              </a:rPr>
              <a:t>）**：用于控制信息流动的门控机制。门控机制可以通过学习不同的权重来选择性地传递或抑制信息。</a:t>
            </a:r>
            <a:r>
              <a:rPr lang="en-US" altLang="zh-CN" b="0" i="0" dirty="0">
                <a:solidFill>
                  <a:srgbClr val="15201A"/>
                </a:solidFill>
                <a:effectLst/>
                <a:latin typeface="__Inter_a923d8"/>
              </a:rPr>
              <a:t>6. **</a:t>
            </a:r>
            <a:r>
              <a:rPr lang="zh-CN" altLang="en-US" b="0" i="0" dirty="0">
                <a:solidFill>
                  <a:srgbClr val="15201A"/>
                </a:solidFill>
                <a:effectLst/>
                <a:latin typeface="__Inter_a923d8"/>
              </a:rPr>
              <a:t>上升投影层（</a:t>
            </a:r>
            <a:r>
              <a:rPr lang="en-US" altLang="zh-CN" b="0" i="0" dirty="0">
                <a:solidFill>
                  <a:srgbClr val="15201A"/>
                </a:solidFill>
                <a:effectLst/>
                <a:latin typeface="__Inter_a923d8"/>
              </a:rPr>
              <a:t>`</a:t>
            </a:r>
            <a:r>
              <a:rPr lang="en-US" altLang="zh-CN" b="0" i="0" dirty="0" err="1">
                <a:solidFill>
                  <a:srgbClr val="15201A"/>
                </a:solidFill>
                <a:effectLst/>
                <a:latin typeface="__Inter_a923d8"/>
              </a:rPr>
              <a:t>up_proj</a:t>
            </a:r>
            <a:r>
              <a:rPr lang="en-US" altLang="zh-CN" b="0" i="0" dirty="0">
                <a:solidFill>
                  <a:srgbClr val="15201A"/>
                </a:solidFill>
                <a:effectLst/>
                <a:latin typeface="__Inter_a923d8"/>
              </a:rPr>
              <a:t>`</a:t>
            </a:r>
            <a:r>
              <a:rPr lang="zh-CN" altLang="en-US" b="0" i="0" dirty="0">
                <a:solidFill>
                  <a:srgbClr val="15201A"/>
                </a:solidFill>
                <a:effectLst/>
                <a:latin typeface="__Inter_a923d8"/>
              </a:rPr>
              <a:t>）**：将低维度向量转换为高维度向量。这个投影层通常用于增加模型的表示能力。</a:t>
            </a:r>
            <a:r>
              <a:rPr lang="en-US" altLang="zh-CN" b="0" i="0" dirty="0">
                <a:solidFill>
                  <a:srgbClr val="15201A"/>
                </a:solidFill>
                <a:effectLst/>
                <a:latin typeface="__Inter_a923d8"/>
              </a:rPr>
              <a:t>7. **</a:t>
            </a:r>
            <a:r>
              <a:rPr lang="zh-CN" altLang="en-US" b="0" i="0" dirty="0">
                <a:solidFill>
                  <a:srgbClr val="15201A"/>
                </a:solidFill>
                <a:effectLst/>
                <a:latin typeface="__Inter_a923d8"/>
              </a:rPr>
              <a:t>下降投影层（</a:t>
            </a:r>
            <a:r>
              <a:rPr lang="en-US" altLang="zh-CN" b="0" i="0" dirty="0">
                <a:solidFill>
                  <a:srgbClr val="15201A"/>
                </a:solidFill>
                <a:effectLst/>
                <a:latin typeface="__Inter_a923d8"/>
              </a:rPr>
              <a:t>`</a:t>
            </a:r>
            <a:r>
              <a:rPr lang="en-US" altLang="zh-CN" b="0" i="0" dirty="0" err="1">
                <a:solidFill>
                  <a:srgbClr val="15201A"/>
                </a:solidFill>
                <a:effectLst/>
                <a:latin typeface="__Inter_a923d8"/>
              </a:rPr>
              <a:t>down_proj</a:t>
            </a:r>
            <a:r>
              <a:rPr lang="en-US" altLang="zh-CN" b="0" i="0" dirty="0">
                <a:solidFill>
                  <a:srgbClr val="15201A"/>
                </a:solidFill>
                <a:effectLst/>
                <a:latin typeface="__Inter_a923d8"/>
              </a:rPr>
              <a:t>`</a:t>
            </a:r>
            <a:r>
              <a:rPr lang="zh-CN" altLang="en-US" b="0" i="0" dirty="0">
                <a:solidFill>
                  <a:srgbClr val="15201A"/>
                </a:solidFill>
                <a:effectLst/>
                <a:latin typeface="__Inter_a923d8"/>
              </a:rPr>
              <a:t>）**：将高维度向量转换为低维度向量。这个投影层通常用于减少模型的计算复杂度。这些投影层通过线性变换将输入向量映射到不同的向量空间，从而实现不同的功能和操作。在 </a:t>
            </a:r>
            <a:r>
              <a:rPr lang="en-US" altLang="zh-CN" b="0" i="0" dirty="0">
                <a:solidFill>
                  <a:srgbClr val="15201A"/>
                </a:solidFill>
                <a:effectLst/>
                <a:latin typeface="__Inter_a923d8"/>
              </a:rPr>
              <a:t>Transformer </a:t>
            </a:r>
            <a:r>
              <a:rPr lang="zh-CN" altLang="en-US" b="0" i="0" dirty="0">
                <a:solidFill>
                  <a:srgbClr val="15201A"/>
                </a:solidFill>
                <a:effectLst/>
                <a:latin typeface="__Inter_a923d8"/>
              </a:rPr>
              <a:t>模型中，投影层是实现自注意力机制和多头注意力机制的关键组件。</a:t>
            </a:r>
          </a:p>
          <a:p>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0" dirty="0">
              <a:solidFill>
                <a:srgbClr val="CCCCCC"/>
              </a:solidFill>
              <a:effectLst/>
              <a:latin typeface="Consolas" panose="020B0609020204030204" pitchFamily="49" charset="0"/>
            </a:endParaRPr>
          </a:p>
          <a:p>
            <a:endParaRPr lang="zh-CN" altLang="en-US" dirty="0"/>
          </a:p>
        </p:txBody>
      </p:sp>
      <p:sp>
        <p:nvSpPr>
          <p:cNvPr id="4" name="灯片编号占位符 3">
            <a:extLst>
              <a:ext uri="{FF2B5EF4-FFF2-40B4-BE49-F238E27FC236}">
                <a16:creationId xmlns:a16="http://schemas.microsoft.com/office/drawing/2014/main" id="{E8EB0F7C-004B-3E93-EA72-067EFDBF3D4F}"/>
              </a:ext>
            </a:extLst>
          </p:cNvPr>
          <p:cNvSpPr>
            <a:spLocks noGrp="1"/>
          </p:cNvSpPr>
          <p:nvPr>
            <p:ph type="sldNum" sz="quarter" idx="5"/>
          </p:nvPr>
        </p:nvSpPr>
        <p:spPr/>
        <p:txBody>
          <a:bodyPr/>
          <a:lstStyle/>
          <a:p>
            <a:fld id="{52FFE8B2-1986-46EC-A5A3-3C84E1ACE460}" type="slidenum">
              <a:rPr lang="zh-CN" altLang="en-US" smtClean="0"/>
              <a:t>20</a:t>
            </a:fld>
            <a:endParaRPr lang="zh-CN" altLang="en-US"/>
          </a:p>
        </p:txBody>
      </p:sp>
    </p:spTree>
    <p:extLst>
      <p:ext uri="{BB962C8B-B14F-4D97-AF65-F5344CB8AC3E}">
        <p14:creationId xmlns:p14="http://schemas.microsoft.com/office/powerpoint/2010/main" val="4020780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810BF-26F5-C90A-F6BE-9E6259C2916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E642DD8-BA68-FB75-07BA-E6389ABFB61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7015205-3502-5BA5-157E-70436CCEE4A4}"/>
              </a:ext>
            </a:extLst>
          </p:cNvPr>
          <p:cNvSpPr>
            <a:spLocks noGrp="1"/>
          </p:cNvSpPr>
          <p:nvPr>
            <p:ph type="body" idx="1"/>
          </p:nvPr>
        </p:nvSpPr>
        <p:spPr/>
        <p:txBody>
          <a:bodyPr/>
          <a:lstStyle/>
          <a:p>
            <a:pPr algn="l">
              <a:buNone/>
            </a:pPr>
            <a:r>
              <a:rPr lang="zh-CN" altLang="en-US" sz="2800" b="1" i="0" dirty="0">
                <a:solidFill>
                  <a:srgbClr val="15201A"/>
                </a:solidFill>
                <a:effectLst/>
                <a:latin typeface="__Inter_a923d8"/>
              </a:rPr>
              <a:t>学习速率</a:t>
            </a:r>
          </a:p>
          <a:p>
            <a:pPr algn="l">
              <a:buNone/>
            </a:pPr>
            <a:r>
              <a:rPr lang="zh-CN" altLang="en-US" sz="2800" b="0" i="0" dirty="0">
                <a:solidFill>
                  <a:srgbClr val="15201A"/>
                </a:solidFill>
                <a:effectLst/>
                <a:latin typeface="__Inter_a923d8"/>
              </a:rPr>
              <a:t>定义模型权重在每个训练步骤中调整的程度。</a:t>
            </a:r>
            <a:r>
              <a:rPr lang="zh-CN" altLang="en-US" sz="4000" b="0" i="0" dirty="0">
                <a:solidFill>
                  <a:srgbClr val="15201A"/>
                </a:solidFill>
                <a:effectLst/>
                <a:latin typeface="__Inter_a923d8"/>
              </a:rPr>
              <a:t>降低以进行较慢但更精确的微调。</a:t>
            </a:r>
            <a:r>
              <a:rPr lang="zh-CN" altLang="en-US" sz="2800" b="1" i="0" dirty="0">
                <a:solidFill>
                  <a:srgbClr val="15201A"/>
                </a:solidFill>
                <a:effectLst/>
                <a:latin typeface="__Inter_a923d8"/>
              </a:rPr>
              <a:t>典型范围</a:t>
            </a:r>
            <a:r>
              <a:rPr lang="zh-CN" altLang="en-US" sz="2800" b="0" i="0" dirty="0">
                <a:solidFill>
                  <a:srgbClr val="15201A"/>
                </a:solidFill>
                <a:effectLst/>
                <a:latin typeface="__Inter_a923d8"/>
              </a:rPr>
              <a:t>：</a:t>
            </a:r>
            <a:r>
              <a:rPr lang="en-US" altLang="zh-CN" sz="2800" b="0" i="0" dirty="0">
                <a:solidFill>
                  <a:srgbClr val="15201A"/>
                </a:solidFill>
                <a:effectLst/>
                <a:latin typeface="__Inter_a923d8"/>
              </a:rPr>
              <a:t>1e-4 </a:t>
            </a:r>
            <a:r>
              <a:rPr lang="zh-CN" altLang="en-US" sz="2800" b="0" i="0" dirty="0">
                <a:solidFill>
                  <a:srgbClr val="15201A"/>
                </a:solidFill>
                <a:effectLst/>
                <a:latin typeface="__Inter_a923d8"/>
              </a:rPr>
              <a:t>（</a:t>
            </a:r>
            <a:r>
              <a:rPr lang="en-US" altLang="zh-CN" sz="2800" b="0" i="0" dirty="0">
                <a:solidFill>
                  <a:srgbClr val="15201A"/>
                </a:solidFill>
                <a:effectLst/>
                <a:latin typeface="__Inter_a923d8"/>
              </a:rPr>
              <a:t>0.0001</a:t>
            </a:r>
            <a:r>
              <a:rPr lang="zh-CN" altLang="en-US" sz="2800" b="0" i="0" dirty="0">
                <a:solidFill>
                  <a:srgbClr val="15201A"/>
                </a:solidFill>
                <a:effectLst/>
                <a:latin typeface="__Inter_a923d8"/>
              </a:rPr>
              <a:t>） 至 </a:t>
            </a:r>
            <a:r>
              <a:rPr lang="en-US" altLang="zh-CN" sz="2800" b="0" i="0" dirty="0">
                <a:solidFill>
                  <a:srgbClr val="15201A"/>
                </a:solidFill>
                <a:effectLst/>
                <a:latin typeface="__Inter_a923d8"/>
              </a:rPr>
              <a:t>5e-5 </a:t>
            </a:r>
            <a:r>
              <a:rPr lang="zh-CN" altLang="en-US" sz="2800" b="0" i="0" dirty="0">
                <a:solidFill>
                  <a:srgbClr val="15201A"/>
                </a:solidFill>
                <a:effectLst/>
                <a:latin typeface="__Inter_a923d8"/>
              </a:rPr>
              <a:t>（</a:t>
            </a:r>
            <a:r>
              <a:rPr lang="en-US" altLang="zh-CN" sz="2800" b="0" i="0" dirty="0">
                <a:solidFill>
                  <a:srgbClr val="15201A"/>
                </a:solidFill>
                <a:effectLst/>
                <a:latin typeface="__Inter_a923d8"/>
              </a:rPr>
              <a:t>0.00005</a:t>
            </a:r>
            <a:r>
              <a:rPr lang="zh-CN" altLang="en-US" sz="2800" b="0" i="0" dirty="0">
                <a:solidFill>
                  <a:srgbClr val="15201A"/>
                </a:solidFill>
                <a:effectLst/>
                <a:latin typeface="__Inter_a923d8"/>
              </a:rPr>
              <a:t>）。</a:t>
            </a:r>
          </a:p>
          <a:p>
            <a:endParaRPr lang="en-US" altLang="zh-CN" sz="2800" b="1" i="0" dirty="0">
              <a:solidFill>
                <a:srgbClr val="15201A"/>
              </a:solidFill>
              <a:effectLst/>
              <a:latin typeface="__Inter_a923d8"/>
            </a:endParaRPr>
          </a:p>
          <a:p>
            <a:r>
              <a:rPr lang="en-US" altLang="zh-CN" sz="2800" b="1" i="0" dirty="0">
                <a:solidFill>
                  <a:srgbClr val="15201A"/>
                </a:solidFill>
                <a:effectLst/>
                <a:latin typeface="__Inter_a923d8"/>
              </a:rPr>
              <a:t>epoch</a:t>
            </a:r>
            <a:br>
              <a:rPr lang="zh-CN" altLang="en-US" sz="2800" b="1" i="0" dirty="0">
                <a:solidFill>
                  <a:srgbClr val="15201A"/>
                </a:solidFill>
                <a:effectLst/>
                <a:latin typeface="__Inter_a923d8"/>
              </a:rPr>
            </a:br>
            <a:r>
              <a:rPr lang="zh-CN" altLang="en-US" sz="2800" b="1" i="0" dirty="0">
                <a:solidFill>
                  <a:srgbClr val="15201A"/>
                </a:solidFill>
                <a:effectLst/>
                <a:latin typeface="__Inter_a923d8"/>
              </a:rPr>
              <a:t>推荐的数值是</a:t>
            </a:r>
            <a:r>
              <a:rPr lang="en-US" altLang="zh-CN" sz="2800" b="0" i="0" dirty="0">
                <a:solidFill>
                  <a:srgbClr val="15201A"/>
                </a:solidFill>
                <a:effectLst/>
                <a:latin typeface="__Inter_a923d8"/>
              </a:rPr>
              <a:t>1-3 </a:t>
            </a:r>
            <a:r>
              <a:rPr lang="zh-CN" altLang="en-US" sz="2800" b="0" i="0" dirty="0">
                <a:solidFill>
                  <a:srgbClr val="15201A"/>
                </a:solidFill>
                <a:effectLst/>
                <a:latin typeface="__Inter_a923d8"/>
              </a:rPr>
              <a:t>个 </a:t>
            </a:r>
            <a:r>
              <a:rPr lang="en-US" altLang="zh-CN" sz="2800" b="0" i="0" dirty="0">
                <a:solidFill>
                  <a:srgbClr val="15201A"/>
                </a:solidFill>
                <a:effectLst/>
                <a:latin typeface="__Inter_a923d8"/>
              </a:rPr>
              <a:t>epoch</a:t>
            </a:r>
            <a:r>
              <a:rPr lang="zh-CN" altLang="en-US" sz="2800" b="0" i="0" dirty="0">
                <a:solidFill>
                  <a:srgbClr val="15201A"/>
                </a:solidFill>
                <a:effectLst/>
                <a:latin typeface="__Inter_a923d8"/>
              </a:rPr>
              <a:t>，当数据量很小，比如</a:t>
            </a:r>
            <a:r>
              <a:rPr lang="en-US" altLang="zh-CN" sz="1800" b="1" dirty="0">
                <a:solidFill>
                  <a:srgbClr val="B43512"/>
                </a:solidFill>
                <a:effectLst/>
                <a:ea typeface="Microsoft YaHei" panose="020B0503020204020204" pitchFamily="34" charset="-122"/>
              </a:rPr>
              <a:t>1</a:t>
            </a:r>
            <a:r>
              <a:rPr lang="zh-CN" altLang="zh-CN" sz="1800" b="1" dirty="0">
                <a:solidFill>
                  <a:srgbClr val="B43512"/>
                </a:solidFill>
                <a:effectLst/>
                <a:ea typeface="Microsoft YaHei" panose="020B0503020204020204" pitchFamily="34" charset="-122"/>
              </a:rPr>
              <a:t>00条数据时, Epoch为15</a:t>
            </a:r>
            <a:r>
              <a:rPr lang="zh-CN" altLang="en-US" sz="1800" b="1" dirty="0">
                <a:solidFill>
                  <a:srgbClr val="B43512"/>
                </a:solidFill>
                <a:effectLst/>
                <a:ea typeface="Microsoft YaHei" panose="020B0503020204020204" pitchFamily="34" charset="-122"/>
              </a:rPr>
              <a:t>。</a:t>
            </a:r>
            <a:r>
              <a:rPr lang="zh-CN" altLang="en-US" b="1" i="0" dirty="0">
                <a:solidFill>
                  <a:srgbClr val="15201A"/>
                </a:solidFill>
                <a:effectLst/>
                <a:latin typeface="__Inter_a923d8"/>
              </a:rPr>
              <a:t>更多 </a:t>
            </a:r>
            <a:r>
              <a:rPr lang="en-US" altLang="zh-CN" b="1" i="0" dirty="0">
                <a:solidFill>
                  <a:srgbClr val="15201A"/>
                </a:solidFill>
                <a:effectLst/>
                <a:latin typeface="__Inter_a923d8"/>
              </a:rPr>
              <a:t>Epochs</a:t>
            </a:r>
            <a:r>
              <a:rPr lang="zh-CN" altLang="en-US" b="0" i="0" dirty="0">
                <a:solidFill>
                  <a:srgbClr val="15201A"/>
                </a:solidFill>
                <a:effectLst/>
                <a:latin typeface="__Inter_a923d8"/>
              </a:rPr>
              <a:t>：更好的学习，更高的过拟合风险。</a:t>
            </a:r>
            <a:endParaRPr lang="en-US" altLang="zh-CN" b="0" i="0" dirty="0">
              <a:solidFill>
                <a:srgbClr val="15201A"/>
              </a:solidFill>
              <a:effectLst/>
              <a:latin typeface="__Inter_a923d8"/>
            </a:endParaRPr>
          </a:p>
          <a:p>
            <a:endParaRPr lang="en-US" altLang="zh-CN" b="0" i="0" dirty="0">
              <a:solidFill>
                <a:srgbClr val="15201A"/>
              </a:solidFill>
              <a:effectLst/>
              <a:latin typeface="__Inter_a923d8"/>
            </a:endParaRPr>
          </a:p>
          <a:p>
            <a:pPr algn="l">
              <a:buFont typeface="Arial" panose="020B0604020202020204" pitchFamily="34" charset="0"/>
              <a:buChar char="•"/>
            </a:pPr>
            <a:r>
              <a:rPr lang="zh-CN" altLang="en-US" b="0" i="0" dirty="0">
                <a:solidFill>
                  <a:srgbClr val="15201A"/>
                </a:solidFill>
                <a:effectLst/>
                <a:latin typeface="__Inter_a923d8"/>
              </a:rPr>
              <a:t>微调过程中，模型会记住训练数据，无法推广到看不见的输入。</a:t>
            </a:r>
            <a:endParaRPr lang="en-US" altLang="zh-CN" b="0" i="0" dirty="0">
              <a:solidFill>
                <a:srgbClr val="15201A"/>
              </a:solidFill>
              <a:effectLst/>
              <a:latin typeface="__Inter_a923d8"/>
            </a:endParaRPr>
          </a:p>
          <a:p>
            <a:pPr algn="l">
              <a:buFont typeface="Arial" panose="020B0604020202020204" pitchFamily="34" charset="0"/>
              <a:buChar char="•"/>
            </a:pPr>
            <a:r>
              <a:rPr lang="zh-CN" altLang="en-US" b="0" i="0" dirty="0">
                <a:solidFill>
                  <a:srgbClr val="15201A"/>
                </a:solidFill>
                <a:effectLst/>
                <a:latin typeface="__Inter_a923d8"/>
              </a:rPr>
              <a:t>解决过拟合的方法：降低学习率。减少训练 </a:t>
            </a:r>
            <a:r>
              <a:rPr lang="en-US" altLang="zh-CN" b="0" i="0" dirty="0">
                <a:solidFill>
                  <a:srgbClr val="15201A"/>
                </a:solidFill>
                <a:effectLst/>
                <a:latin typeface="__Inter_a923d8"/>
              </a:rPr>
              <a:t>epoch </a:t>
            </a:r>
            <a:r>
              <a:rPr lang="zh-CN" altLang="en-US" b="0" i="0" dirty="0">
                <a:solidFill>
                  <a:srgbClr val="15201A"/>
                </a:solidFill>
                <a:effectLst/>
                <a:latin typeface="__Inter_a923d8"/>
              </a:rPr>
              <a:t>的数量，提高 </a:t>
            </a:r>
            <a:r>
              <a:rPr lang="en-US" altLang="zh-CN" b="0" i="0" dirty="0">
                <a:solidFill>
                  <a:srgbClr val="15201A"/>
                </a:solidFill>
                <a:effectLst/>
                <a:latin typeface="__Inter_a923d8"/>
              </a:rPr>
              <a:t>dropout rate </a:t>
            </a:r>
            <a:r>
              <a:rPr lang="zh-CN" altLang="en-US" b="0" i="0" dirty="0">
                <a:solidFill>
                  <a:srgbClr val="15201A"/>
                </a:solidFill>
                <a:effectLst/>
                <a:latin typeface="__Inter_a923d8"/>
              </a:rPr>
              <a:t>以引入正则化。</a:t>
            </a:r>
            <a:endParaRPr lang="en-US" altLang="zh-CN" b="0" i="0" dirty="0">
              <a:solidFill>
                <a:srgbClr val="15201A"/>
              </a:solidFill>
              <a:effectLst/>
              <a:latin typeface="__Inter_a923d8"/>
            </a:endParaRPr>
          </a:p>
          <a:p>
            <a:pPr algn="l">
              <a:buFont typeface="Arial" panose="020B0604020202020204" pitchFamily="34" charset="0"/>
              <a:buChar char="•"/>
            </a:pPr>
            <a:endParaRPr lang="en-US" altLang="zh-CN" b="0" i="0" dirty="0">
              <a:solidFill>
                <a:srgbClr val="15201A"/>
              </a:solidFill>
              <a:effectLst/>
              <a:latin typeface="__Inter_a923d8"/>
            </a:endParaRPr>
          </a:p>
          <a:p>
            <a:pPr algn="l">
              <a:buFont typeface="Arial" panose="020B0604020202020204" pitchFamily="34" charset="0"/>
              <a:buChar char="•"/>
            </a:pPr>
            <a:r>
              <a:rPr lang="en-US" altLang="zh-CN" b="1" i="0" dirty="0" err="1">
                <a:solidFill>
                  <a:srgbClr val="15201A"/>
                </a:solidFill>
                <a:effectLst/>
                <a:latin typeface="__Inter_a923d8"/>
              </a:rPr>
              <a:t>per_device_train_batch_size</a:t>
            </a:r>
            <a:r>
              <a:rPr lang="en-US" altLang="zh-CN" b="1" i="0" dirty="0">
                <a:solidFill>
                  <a:srgbClr val="15201A"/>
                </a:solidFill>
                <a:effectLst/>
                <a:latin typeface="__Inter_a923d8"/>
              </a:rPr>
              <a:t> = 2 </a:t>
            </a:r>
            <a:r>
              <a:rPr lang="en-US" altLang="zh-CN" b="0" i="0" dirty="0">
                <a:solidFill>
                  <a:srgbClr val="15201A"/>
                </a:solidFill>
                <a:effectLst/>
                <a:latin typeface="__Inter_a923d8"/>
              </a:rPr>
              <a:t>– </a:t>
            </a:r>
            <a:r>
              <a:rPr lang="zh-CN" altLang="en-US" b="0" i="0" dirty="0">
                <a:solidFill>
                  <a:srgbClr val="15201A"/>
                </a:solidFill>
                <a:effectLst/>
                <a:latin typeface="__Inter_a923d8"/>
              </a:rPr>
              <a:t>增大取值可以提高 </a:t>
            </a:r>
            <a:r>
              <a:rPr lang="en-US" altLang="zh-CN" b="0" i="0" dirty="0">
                <a:solidFill>
                  <a:srgbClr val="15201A"/>
                </a:solidFill>
                <a:effectLst/>
                <a:latin typeface="__Inter_a923d8"/>
              </a:rPr>
              <a:t>GPU </a:t>
            </a:r>
            <a:r>
              <a:rPr lang="zh-CN" altLang="en-US" b="0" i="0" dirty="0">
                <a:solidFill>
                  <a:srgbClr val="15201A"/>
                </a:solidFill>
                <a:effectLst/>
                <a:latin typeface="__Inter_a923d8"/>
              </a:rPr>
              <a:t>利用率，让训练更顺畅。</a:t>
            </a:r>
            <a:endParaRPr lang="en-US" altLang="zh-CN" b="0" i="0" dirty="0">
              <a:solidFill>
                <a:srgbClr val="15201A"/>
              </a:solidFill>
              <a:effectLst/>
              <a:latin typeface="__Inter_a923d8"/>
            </a:endParaRPr>
          </a:p>
          <a:p>
            <a:pPr algn="l">
              <a:buFont typeface="Arial" panose="020B0604020202020204" pitchFamily="34" charset="0"/>
              <a:buChar char="•"/>
            </a:pPr>
            <a:r>
              <a:rPr lang="en-US" altLang="zh-CN" b="1" i="0" dirty="0" err="1">
                <a:solidFill>
                  <a:srgbClr val="15201A"/>
                </a:solidFill>
                <a:effectLst/>
                <a:latin typeface="__Inter_a923d8"/>
              </a:rPr>
              <a:t>gradient_accumulation_steps</a:t>
            </a:r>
            <a:r>
              <a:rPr lang="en-US" altLang="zh-CN" b="1" i="0" dirty="0">
                <a:solidFill>
                  <a:srgbClr val="15201A"/>
                </a:solidFill>
                <a:effectLst/>
                <a:latin typeface="__Inter_a923d8"/>
              </a:rPr>
              <a:t> = 4 </a:t>
            </a:r>
            <a:r>
              <a:rPr lang="en-US" altLang="zh-CN" b="0" i="0" dirty="0">
                <a:solidFill>
                  <a:srgbClr val="15201A"/>
                </a:solidFill>
                <a:effectLst/>
                <a:latin typeface="__Inter_a923d8"/>
              </a:rPr>
              <a:t>– </a:t>
            </a:r>
            <a:r>
              <a:rPr lang="zh-CN" altLang="en-US" b="0" i="0" dirty="0">
                <a:solidFill>
                  <a:srgbClr val="15201A"/>
                </a:solidFill>
                <a:effectLst/>
                <a:latin typeface="__Inter_a923d8"/>
              </a:rPr>
              <a:t>在不增加内存使用量的情况下模拟更大的批处理大小。</a:t>
            </a:r>
            <a:endParaRPr lang="en-US" altLang="zh-CN" b="0" i="0" dirty="0">
              <a:solidFill>
                <a:srgbClr val="15201A"/>
              </a:solidFill>
              <a:effectLst/>
              <a:latin typeface="__Inter_a923d8"/>
            </a:endParaRPr>
          </a:p>
          <a:p>
            <a:pPr algn="l">
              <a:buFont typeface="Arial" panose="020B0604020202020204" pitchFamily="34" charset="0"/>
              <a:buChar char="•"/>
            </a:pPr>
            <a:endParaRPr lang="en-US" altLang="zh-CN" b="0" i="0" dirty="0">
              <a:solidFill>
                <a:srgbClr val="15201A"/>
              </a:solidFill>
              <a:effectLst/>
              <a:latin typeface="__Inter_a923d8"/>
            </a:endParaRPr>
          </a:p>
          <a:p>
            <a:pPr algn="l">
              <a:buFont typeface="Arial" panose="020B0604020202020204" pitchFamily="34" charset="0"/>
              <a:buChar char="•"/>
            </a:pPr>
            <a:endParaRPr lang="zh-CN" altLang="en-US" b="0" i="0" dirty="0">
              <a:solidFill>
                <a:srgbClr val="15201A"/>
              </a:solidFill>
              <a:effectLst/>
              <a:latin typeface="__Inter_a923d8"/>
            </a:endParaRPr>
          </a:p>
          <a:p>
            <a:pPr algn="l">
              <a:buFont typeface="Arial" panose="020B0604020202020204" pitchFamily="34" charset="0"/>
              <a:buChar char="•"/>
            </a:pPr>
            <a:endParaRPr lang="zh-CN" altLang="en-US" b="0" i="0" dirty="0">
              <a:solidFill>
                <a:srgbClr val="15201A"/>
              </a:solidFill>
              <a:effectLst/>
              <a:latin typeface="__Inter_a923d8"/>
            </a:endParaRPr>
          </a:p>
          <a:p>
            <a:endParaRPr lang="zh-CN" altLang="en-US" dirty="0"/>
          </a:p>
        </p:txBody>
      </p:sp>
      <p:sp>
        <p:nvSpPr>
          <p:cNvPr id="4" name="灯片编号占位符 3">
            <a:extLst>
              <a:ext uri="{FF2B5EF4-FFF2-40B4-BE49-F238E27FC236}">
                <a16:creationId xmlns:a16="http://schemas.microsoft.com/office/drawing/2014/main" id="{95660B77-8CB4-E68C-029C-D55E3D8FF8C0}"/>
              </a:ext>
            </a:extLst>
          </p:cNvPr>
          <p:cNvSpPr>
            <a:spLocks noGrp="1"/>
          </p:cNvSpPr>
          <p:nvPr>
            <p:ph type="sldNum" sz="quarter" idx="5"/>
          </p:nvPr>
        </p:nvSpPr>
        <p:spPr/>
        <p:txBody>
          <a:bodyPr/>
          <a:lstStyle/>
          <a:p>
            <a:fld id="{52FFE8B2-1986-46EC-A5A3-3C84E1ACE460}" type="slidenum">
              <a:rPr lang="zh-CN" altLang="en-US" smtClean="0"/>
              <a:t>21</a:t>
            </a:fld>
            <a:endParaRPr lang="zh-CN" altLang="en-US"/>
          </a:p>
        </p:txBody>
      </p:sp>
    </p:spTree>
    <p:extLst>
      <p:ext uri="{BB962C8B-B14F-4D97-AF65-F5344CB8AC3E}">
        <p14:creationId xmlns:p14="http://schemas.microsoft.com/office/powerpoint/2010/main" val="374888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68147-457A-2DBE-AD0B-1FE06D399D1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57C173-D8C4-C45D-BA2C-B75CE454C9E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F61FE3D-BBEE-1199-6152-2F0D3DFE2AD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solidFill>
                  <a:srgbClr val="6A9955"/>
                </a:solidFill>
                <a:effectLst/>
                <a:latin typeface="Consolas" panose="020B0609020204030204" pitchFamily="49" charset="0"/>
              </a:rPr>
              <a:t># </a:t>
            </a:r>
            <a:r>
              <a:rPr lang="zh-CN" altLang="en-US" b="0" dirty="0">
                <a:solidFill>
                  <a:srgbClr val="6A9955"/>
                </a:solidFill>
                <a:effectLst/>
                <a:latin typeface="Consolas" panose="020B0609020204030204" pitchFamily="49" charset="0"/>
              </a:rPr>
              <a:t>使用</a:t>
            </a:r>
            <a:r>
              <a:rPr lang="en-US" altLang="zh-CN" b="0" dirty="0">
                <a:solidFill>
                  <a:srgbClr val="6A9955"/>
                </a:solidFill>
                <a:effectLst/>
                <a:latin typeface="Consolas" panose="020B0609020204030204" pitchFamily="49" charset="0"/>
              </a:rPr>
              <a:t>trainer</a:t>
            </a:r>
            <a:r>
              <a:rPr lang="zh-CN" altLang="en-US" b="0" dirty="0">
                <a:solidFill>
                  <a:srgbClr val="6A9955"/>
                </a:solidFill>
                <a:effectLst/>
                <a:latin typeface="Consolas" panose="020B0609020204030204" pitchFamily="49" charset="0"/>
              </a:rPr>
              <a:t>对象的</a:t>
            </a:r>
            <a:r>
              <a:rPr lang="en-US" altLang="zh-CN" b="0" dirty="0" err="1">
                <a:solidFill>
                  <a:srgbClr val="6A9955"/>
                </a:solidFill>
                <a:effectLst/>
                <a:latin typeface="Consolas" panose="020B0609020204030204" pitchFamily="49" charset="0"/>
              </a:rPr>
              <a:t>log_metrics</a:t>
            </a:r>
            <a:r>
              <a:rPr lang="zh-CN" altLang="en-US" b="0" dirty="0">
                <a:solidFill>
                  <a:srgbClr val="6A9955"/>
                </a:solidFill>
                <a:effectLst/>
                <a:latin typeface="Consolas" panose="020B0609020204030204" pitchFamily="49" charset="0"/>
              </a:rPr>
              <a:t>方法来记录和保存训练过程中的度量指标</a:t>
            </a:r>
            <a:endParaRPr lang="en-US" altLang="zh-CN" b="0" dirty="0">
              <a:solidFill>
                <a:srgbClr val="6A9955"/>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solidFill>
                  <a:srgbClr val="6A9955"/>
                </a:solidFill>
                <a:effectLst/>
                <a:latin typeface="Consolas" panose="020B0609020204030204" pitchFamily="49" charset="0"/>
              </a:rPr>
              <a:t># </a:t>
            </a:r>
            <a:r>
              <a:rPr lang="zh-CN" altLang="en-US" b="0" dirty="0">
                <a:solidFill>
                  <a:srgbClr val="6A9955"/>
                </a:solidFill>
                <a:effectLst/>
                <a:latin typeface="Consolas" panose="020B0609020204030204" pitchFamily="49" charset="0"/>
              </a:rPr>
              <a:t>使用</a:t>
            </a:r>
            <a:r>
              <a:rPr lang="en-US" altLang="zh-CN" b="0" dirty="0">
                <a:solidFill>
                  <a:srgbClr val="6A9955"/>
                </a:solidFill>
                <a:effectLst/>
                <a:latin typeface="Consolas" panose="020B0609020204030204" pitchFamily="49" charset="0"/>
              </a:rPr>
              <a:t>trainer</a:t>
            </a:r>
            <a:r>
              <a:rPr lang="zh-CN" altLang="en-US" b="0" dirty="0">
                <a:solidFill>
                  <a:srgbClr val="6A9955"/>
                </a:solidFill>
                <a:effectLst/>
                <a:latin typeface="Consolas" panose="020B0609020204030204" pitchFamily="49" charset="0"/>
              </a:rPr>
              <a:t>对象的</a:t>
            </a:r>
            <a:r>
              <a:rPr lang="en-US" altLang="zh-CN" b="0" dirty="0" err="1">
                <a:solidFill>
                  <a:srgbClr val="6A9955"/>
                </a:solidFill>
                <a:effectLst/>
                <a:latin typeface="Consolas" panose="020B0609020204030204" pitchFamily="49" charset="0"/>
              </a:rPr>
              <a:t>save_state</a:t>
            </a:r>
            <a:r>
              <a:rPr lang="zh-CN" altLang="en-US" b="0" dirty="0">
                <a:solidFill>
                  <a:srgbClr val="6A9955"/>
                </a:solidFill>
                <a:effectLst/>
                <a:latin typeface="Consolas" panose="020B0609020204030204" pitchFamily="49" charset="0"/>
              </a:rPr>
              <a:t>方法保存训练器的当前状态，包括模型参数、优化器状态以及其他训练相关的信息</a:t>
            </a:r>
            <a:endParaRPr lang="en-US" altLang="zh-CN" b="0" dirty="0">
              <a:solidFill>
                <a:srgbClr val="6A9955"/>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solidFill>
                  <a:srgbClr val="6A9955"/>
                </a:solidFill>
                <a:effectLst/>
                <a:latin typeface="Consolas" panose="020B0609020204030204" pitchFamily="49" charset="0"/>
              </a:rPr>
              <a:t># </a:t>
            </a:r>
            <a:r>
              <a:rPr lang="zh-CN" altLang="en-US" b="0" dirty="0">
                <a:solidFill>
                  <a:srgbClr val="6A9955"/>
                </a:solidFill>
                <a:effectLst/>
                <a:latin typeface="Consolas" panose="020B0609020204030204" pitchFamily="49" charset="0"/>
              </a:rPr>
              <a:t>调用</a:t>
            </a:r>
            <a:r>
              <a:rPr lang="en-US" altLang="zh-CN" b="0" dirty="0">
                <a:solidFill>
                  <a:srgbClr val="6A9955"/>
                </a:solidFill>
                <a:effectLst/>
                <a:latin typeface="Consolas" panose="020B0609020204030204" pitchFamily="49" charset="0"/>
              </a:rPr>
              <a:t>trainer</a:t>
            </a:r>
            <a:r>
              <a:rPr lang="zh-CN" altLang="en-US" b="0" dirty="0">
                <a:solidFill>
                  <a:srgbClr val="6A9955"/>
                </a:solidFill>
                <a:effectLst/>
                <a:latin typeface="Consolas" panose="020B0609020204030204" pitchFamily="49" charset="0"/>
              </a:rPr>
              <a:t>对象的</a:t>
            </a:r>
            <a:r>
              <a:rPr lang="en-US" altLang="zh-CN" b="0" dirty="0" err="1">
                <a:solidFill>
                  <a:srgbClr val="6A9955"/>
                </a:solidFill>
                <a:effectLst/>
                <a:latin typeface="Consolas" panose="020B0609020204030204" pitchFamily="49" charset="0"/>
              </a:rPr>
              <a:t>save_model</a:t>
            </a:r>
            <a:r>
              <a:rPr lang="zh-CN" altLang="en-US" b="0" dirty="0">
                <a:solidFill>
                  <a:srgbClr val="6A9955"/>
                </a:solidFill>
                <a:effectLst/>
                <a:latin typeface="Consolas" panose="020B0609020204030204" pitchFamily="49" charset="0"/>
              </a:rPr>
              <a:t>方法，用于保存训练好的模型</a:t>
            </a:r>
            <a:endParaRPr lang="zh-CN" altLang="en-US"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0" dirty="0">
              <a:solidFill>
                <a:srgbClr val="CCCCCC"/>
              </a:solidFill>
              <a:effectLst/>
              <a:latin typeface="Consolas" panose="020B0609020204030204" pitchFamily="49" charset="0"/>
            </a:endParaRPr>
          </a:p>
          <a:p>
            <a:endParaRPr lang="zh-CN" altLang="en-US" dirty="0"/>
          </a:p>
        </p:txBody>
      </p:sp>
      <p:sp>
        <p:nvSpPr>
          <p:cNvPr id="4" name="灯片编号占位符 3">
            <a:extLst>
              <a:ext uri="{FF2B5EF4-FFF2-40B4-BE49-F238E27FC236}">
                <a16:creationId xmlns:a16="http://schemas.microsoft.com/office/drawing/2014/main" id="{5EABC4A5-C90F-88C4-E40B-00980B896A94}"/>
              </a:ext>
            </a:extLst>
          </p:cNvPr>
          <p:cNvSpPr>
            <a:spLocks noGrp="1"/>
          </p:cNvSpPr>
          <p:nvPr>
            <p:ph type="sldNum" sz="quarter" idx="5"/>
          </p:nvPr>
        </p:nvSpPr>
        <p:spPr/>
        <p:txBody>
          <a:bodyPr/>
          <a:lstStyle/>
          <a:p>
            <a:fld id="{52FFE8B2-1986-46EC-A5A3-3C84E1ACE460}" type="slidenum">
              <a:rPr lang="zh-CN" altLang="en-US" smtClean="0"/>
              <a:t>22</a:t>
            </a:fld>
            <a:endParaRPr lang="zh-CN" altLang="en-US"/>
          </a:p>
        </p:txBody>
      </p:sp>
    </p:spTree>
    <p:extLst>
      <p:ext uri="{BB962C8B-B14F-4D97-AF65-F5344CB8AC3E}">
        <p14:creationId xmlns:p14="http://schemas.microsoft.com/office/powerpoint/2010/main" val="2685138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1A4796-C13D-8E44-5596-360BBCC3B3B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EBDC41E-4684-1449-16E1-35ACE35ECDD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51216B9-11FA-37AD-3AE1-1BBF3B356559}"/>
              </a:ext>
            </a:extLst>
          </p:cNvPr>
          <p:cNvSpPr>
            <a:spLocks noGrp="1"/>
          </p:cNvSpPr>
          <p:nvPr>
            <p:ph type="body" idx="1"/>
          </p:nvPr>
        </p:nvSpPr>
        <p:spPr/>
        <p:txBody>
          <a:bodyPr/>
          <a:lstStyle/>
          <a:p>
            <a:r>
              <a:rPr lang="zh-CN" altLang="en-US" dirty="0">
                <a:effectLst/>
              </a:rPr>
              <a:t>在</a:t>
            </a:r>
            <a:r>
              <a:rPr lang="en-US" altLang="zh-CN" dirty="0" err="1">
                <a:effectLst/>
              </a:rPr>
              <a:t>linux</a:t>
            </a:r>
            <a:r>
              <a:rPr lang="zh-CN" altLang="en-US" dirty="0">
                <a:effectLst/>
              </a:rPr>
              <a:t>通常更多的是使用 </a:t>
            </a:r>
            <a:r>
              <a:rPr lang="en-US" altLang="zh-CN" dirty="0" err="1">
                <a:effectLst/>
              </a:rPr>
              <a:t>vLLM</a:t>
            </a:r>
            <a:r>
              <a:rPr lang="en-US" altLang="zh-CN" dirty="0">
                <a:effectLst/>
              </a:rPr>
              <a:t> </a:t>
            </a:r>
            <a:r>
              <a:rPr lang="zh-CN" altLang="en-US" dirty="0">
                <a:effectLst/>
              </a:rPr>
              <a:t>或 </a:t>
            </a:r>
            <a:r>
              <a:rPr lang="en-US" altLang="zh-CN" dirty="0">
                <a:effectLst/>
              </a:rPr>
              <a:t>llama.cpp</a:t>
            </a:r>
            <a:r>
              <a:rPr lang="zh-CN" altLang="en-US" dirty="0">
                <a:effectLst/>
              </a:rPr>
              <a:t>，更适合生产环境并支持更高效的推理。</a:t>
            </a:r>
          </a:p>
          <a:p>
            <a:br>
              <a:rPr lang="zh-CN" altLang="en-US" dirty="0"/>
            </a:br>
            <a:endParaRPr lang="zh-CN" altLang="en-US" dirty="0"/>
          </a:p>
        </p:txBody>
      </p:sp>
      <p:sp>
        <p:nvSpPr>
          <p:cNvPr id="4" name="灯片编号占位符 3">
            <a:extLst>
              <a:ext uri="{FF2B5EF4-FFF2-40B4-BE49-F238E27FC236}">
                <a16:creationId xmlns:a16="http://schemas.microsoft.com/office/drawing/2014/main" id="{84E416BF-7BFA-A531-6AC5-26821807B9D2}"/>
              </a:ext>
            </a:extLst>
          </p:cNvPr>
          <p:cNvSpPr>
            <a:spLocks noGrp="1"/>
          </p:cNvSpPr>
          <p:nvPr>
            <p:ph type="sldNum" sz="quarter" idx="5"/>
          </p:nvPr>
        </p:nvSpPr>
        <p:spPr/>
        <p:txBody>
          <a:bodyPr/>
          <a:lstStyle/>
          <a:p>
            <a:fld id="{52FFE8B2-1986-46EC-A5A3-3C84E1ACE460}" type="slidenum">
              <a:rPr lang="zh-CN" altLang="en-US" smtClean="0"/>
              <a:t>23</a:t>
            </a:fld>
            <a:endParaRPr lang="zh-CN" altLang="en-US"/>
          </a:p>
        </p:txBody>
      </p:sp>
    </p:spTree>
    <p:extLst>
      <p:ext uri="{BB962C8B-B14F-4D97-AF65-F5344CB8AC3E}">
        <p14:creationId xmlns:p14="http://schemas.microsoft.com/office/powerpoint/2010/main" val="36852428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Domain finetune</a:t>
            </a:r>
            <a:endParaRPr lang="zh-CN" altLang="en-US" dirty="0"/>
          </a:p>
        </p:txBody>
      </p:sp>
      <p:sp>
        <p:nvSpPr>
          <p:cNvPr id="4" name="灯片编号占位符 3"/>
          <p:cNvSpPr>
            <a:spLocks noGrp="1"/>
          </p:cNvSpPr>
          <p:nvPr>
            <p:ph type="sldNum" sz="quarter" idx="5"/>
          </p:nvPr>
        </p:nvSpPr>
        <p:spPr/>
        <p:txBody>
          <a:bodyPr/>
          <a:lstStyle/>
          <a:p>
            <a:fld id="{52FFE8B2-1986-46EC-A5A3-3C84E1ACE460}" type="slidenum">
              <a:rPr lang="zh-CN" altLang="en-US" smtClean="0"/>
              <a:t>24</a:t>
            </a:fld>
            <a:endParaRPr lang="zh-CN" altLang="en-US"/>
          </a:p>
        </p:txBody>
      </p:sp>
    </p:spTree>
    <p:extLst>
      <p:ext uri="{BB962C8B-B14F-4D97-AF65-F5344CB8AC3E}">
        <p14:creationId xmlns:p14="http://schemas.microsoft.com/office/powerpoint/2010/main" val="15095392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56935-113D-C759-ADDB-0C1E5A6380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665839E-E4D9-0A48-6B69-80AABEA179F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753B5EB-4EC8-6AF1-0AC3-C3D31E1E8F7C}"/>
              </a:ext>
            </a:extLst>
          </p:cNvPr>
          <p:cNvSpPr>
            <a:spLocks noGrp="1"/>
          </p:cNvSpPr>
          <p:nvPr>
            <p:ph type="body" idx="1"/>
          </p:nvPr>
        </p:nvSpPr>
        <p:spPr/>
        <p:txBody>
          <a:bodyPr/>
          <a:lstStyle/>
          <a:p>
            <a:r>
              <a:rPr lang="en-US" altLang="zh-CN" b="1" i="0" dirty="0">
                <a:solidFill>
                  <a:srgbClr val="111111"/>
                </a:solidFill>
                <a:effectLst/>
                <a:latin typeface="Arial" panose="020B0604020202020204" pitchFamily="34" charset="0"/>
              </a:rPr>
              <a:t>Medical o1 Reasoning SFT </a:t>
            </a:r>
            <a:r>
              <a:rPr lang="zh-CN" altLang="en-US" b="1" i="0" dirty="0">
                <a:solidFill>
                  <a:srgbClr val="111111"/>
                </a:solidFill>
                <a:effectLst/>
                <a:latin typeface="Arial" panose="020B0604020202020204" pitchFamily="34" charset="0"/>
              </a:rPr>
              <a:t>数据集</a:t>
            </a:r>
            <a:r>
              <a:rPr lang="zh-CN" altLang="en-US" b="0" i="0" dirty="0">
                <a:solidFill>
                  <a:srgbClr val="111111"/>
                </a:solidFill>
                <a:effectLst/>
                <a:latin typeface="Arial" panose="020B0604020202020204" pitchFamily="34" charset="0"/>
              </a:rPr>
              <a:t>为香港中文大学和深圳市大数据研究院于 </a:t>
            </a:r>
            <a:r>
              <a:rPr lang="en-US" altLang="zh-CN" b="0" i="0" dirty="0">
                <a:solidFill>
                  <a:srgbClr val="111111"/>
                </a:solidFill>
                <a:effectLst/>
                <a:latin typeface="Arial" panose="020B0604020202020204" pitchFamily="34" charset="0"/>
              </a:rPr>
              <a:t>2024 </a:t>
            </a:r>
            <a:r>
              <a:rPr lang="zh-CN" altLang="en-US" b="0" i="0" dirty="0">
                <a:solidFill>
                  <a:srgbClr val="111111"/>
                </a:solidFill>
                <a:effectLst/>
                <a:latin typeface="Arial" panose="020B0604020202020204" pitchFamily="34" charset="0"/>
              </a:rPr>
              <a:t>年发布，</a:t>
            </a:r>
            <a:endParaRPr lang="en-US" altLang="zh-CN" b="0" i="0" dirty="0">
              <a:solidFill>
                <a:srgbClr val="111111"/>
              </a:solidFill>
              <a:effectLst/>
              <a:latin typeface="Arial" panose="020B0604020202020204" pitchFamily="34" charset="0"/>
            </a:endParaRPr>
          </a:p>
          <a:p>
            <a:r>
              <a:rPr lang="zh-CN" altLang="en-US" b="0" i="0" dirty="0">
                <a:solidFill>
                  <a:srgbClr val="111111"/>
                </a:solidFill>
                <a:effectLst/>
                <a:latin typeface="Arial" panose="020B0604020202020204" pitchFamily="34" charset="0"/>
              </a:rPr>
              <a:t> 该数据集专为微调 </a:t>
            </a:r>
            <a:r>
              <a:rPr lang="en-US" altLang="zh-CN" b="0" i="0" dirty="0">
                <a:solidFill>
                  <a:srgbClr val="111111"/>
                </a:solidFill>
                <a:effectLst/>
                <a:latin typeface="Arial" panose="020B0604020202020204" pitchFamily="34" charset="0"/>
              </a:rPr>
              <a:t>HuatuoGPT-o1 </a:t>
            </a:r>
            <a:r>
              <a:rPr lang="zh-CN" altLang="en-US" b="0" i="0" dirty="0">
                <a:solidFill>
                  <a:srgbClr val="111111"/>
                </a:solidFill>
                <a:effectLst/>
                <a:latin typeface="Arial" panose="020B0604020202020204" pitchFamily="34" charset="0"/>
              </a:rPr>
              <a:t>这一医学大语言模型而设计，旨在提升其在复杂医学推理任务中的表现。</a:t>
            </a:r>
            <a:br>
              <a:rPr lang="zh-CN" altLang="en-US" dirty="0"/>
            </a:br>
            <a:endParaRPr lang="zh-CN" altLang="en-US" dirty="0"/>
          </a:p>
        </p:txBody>
      </p:sp>
      <p:sp>
        <p:nvSpPr>
          <p:cNvPr id="4" name="灯片编号占位符 3">
            <a:extLst>
              <a:ext uri="{FF2B5EF4-FFF2-40B4-BE49-F238E27FC236}">
                <a16:creationId xmlns:a16="http://schemas.microsoft.com/office/drawing/2014/main" id="{AB7FFF65-AB0A-8BB4-8263-3BD157CA24F8}"/>
              </a:ext>
            </a:extLst>
          </p:cNvPr>
          <p:cNvSpPr>
            <a:spLocks noGrp="1"/>
          </p:cNvSpPr>
          <p:nvPr>
            <p:ph type="sldNum" sz="quarter" idx="5"/>
          </p:nvPr>
        </p:nvSpPr>
        <p:spPr/>
        <p:txBody>
          <a:bodyPr/>
          <a:lstStyle/>
          <a:p>
            <a:fld id="{52FFE8B2-1986-46EC-A5A3-3C84E1ACE460}" type="slidenum">
              <a:rPr lang="zh-CN" altLang="en-US" smtClean="0"/>
              <a:t>25</a:t>
            </a:fld>
            <a:endParaRPr lang="zh-CN" altLang="en-US"/>
          </a:p>
        </p:txBody>
      </p:sp>
    </p:spTree>
    <p:extLst>
      <p:ext uri="{BB962C8B-B14F-4D97-AF65-F5344CB8AC3E}">
        <p14:creationId xmlns:p14="http://schemas.microsoft.com/office/powerpoint/2010/main" val="24744351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9698E-9813-2D06-F8B9-2717C939B61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0C21478-623C-081A-CD39-75235E88519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BB79BC6-A5EA-BDB6-8804-B239134294F2}"/>
              </a:ext>
            </a:extLst>
          </p:cNvPr>
          <p:cNvSpPr>
            <a:spLocks noGrp="1"/>
          </p:cNvSpPr>
          <p:nvPr>
            <p:ph type="body" idx="1"/>
          </p:nvPr>
        </p:nvSpPr>
        <p:spPr/>
        <p:txBody>
          <a:bodyPr/>
          <a:lstStyle/>
          <a:p>
            <a:pPr>
              <a:lnSpc>
                <a:spcPts val="1425"/>
              </a:lnSpc>
            </a:pPr>
            <a:r>
              <a:rPr lang="en-US" altLang="zh-CN" b="0" dirty="0">
                <a:solidFill>
                  <a:srgbClr val="6A9955"/>
                </a:solidFill>
                <a:effectLst/>
                <a:latin typeface="Consolas" panose="020B0609020204030204" pitchFamily="49" charset="0"/>
              </a:rPr>
              <a:t># </a:t>
            </a:r>
            <a:r>
              <a:rPr lang="zh-CN" altLang="en-US" b="0" dirty="0">
                <a:solidFill>
                  <a:srgbClr val="6A9955"/>
                </a:solidFill>
                <a:effectLst/>
                <a:latin typeface="Consolas" panose="020B0609020204030204" pitchFamily="49" charset="0"/>
              </a:rPr>
              <a:t>从</a:t>
            </a:r>
            <a:r>
              <a:rPr lang="en-US" altLang="zh-CN" b="0" dirty="0" err="1">
                <a:solidFill>
                  <a:srgbClr val="6A9955"/>
                </a:solidFill>
                <a:effectLst/>
                <a:latin typeface="Consolas" panose="020B0609020204030204" pitchFamily="49" charset="0"/>
              </a:rPr>
              <a:t>FastLanguageModel</a:t>
            </a:r>
            <a:r>
              <a:rPr lang="zh-CN" altLang="en-US" b="0" dirty="0">
                <a:solidFill>
                  <a:srgbClr val="6A9955"/>
                </a:solidFill>
                <a:effectLst/>
                <a:latin typeface="Consolas" panose="020B0609020204030204" pitchFamily="49" charset="0"/>
              </a:rPr>
              <a:t>类中加载预训练的语言模型和对应的分词器</a:t>
            </a:r>
            <a:endParaRPr lang="en-US" altLang="zh-CN" b="0" dirty="0">
              <a:solidFill>
                <a:srgbClr val="6A9955"/>
              </a:solidFill>
              <a:effectLst/>
              <a:latin typeface="Consolas" panose="020B0609020204030204" pitchFamily="49" charset="0"/>
            </a:endParaRPr>
          </a:p>
          <a:p>
            <a:pPr>
              <a:lnSpc>
                <a:spcPts val="1425"/>
              </a:lnSpc>
            </a:pPr>
            <a:r>
              <a:rPr lang="en-US" altLang="zh-CN" b="1" dirty="0">
                <a:effectLst/>
              </a:rPr>
              <a:t>load_in_4bit = True </a:t>
            </a:r>
            <a:r>
              <a:rPr lang="en-US" altLang="zh-CN" b="0" i="0" dirty="0">
                <a:solidFill>
                  <a:srgbClr val="15201A"/>
                </a:solidFill>
                <a:effectLst/>
                <a:latin typeface="__Inter_a923d8"/>
              </a:rPr>
              <a:t>– </a:t>
            </a:r>
            <a:r>
              <a:rPr lang="zh-CN" altLang="en-US" b="0" i="0" dirty="0">
                <a:solidFill>
                  <a:srgbClr val="15201A"/>
                </a:solidFill>
                <a:effectLst/>
                <a:latin typeface="__Inter_a923d8"/>
              </a:rPr>
              <a:t>启用 </a:t>
            </a:r>
            <a:r>
              <a:rPr lang="en-US" altLang="zh-CN" b="0" i="0" dirty="0">
                <a:solidFill>
                  <a:srgbClr val="15201A"/>
                </a:solidFill>
                <a:effectLst/>
                <a:latin typeface="__Inter_a923d8"/>
              </a:rPr>
              <a:t>4 </a:t>
            </a:r>
            <a:r>
              <a:rPr lang="zh-CN" altLang="en-US" b="0" i="0" dirty="0">
                <a:solidFill>
                  <a:srgbClr val="15201A"/>
                </a:solidFill>
                <a:effectLst/>
                <a:latin typeface="__Inter_a923d8"/>
              </a:rPr>
              <a:t>位量化，这一操作会将 </a:t>
            </a:r>
            <a:r>
              <a:rPr lang="en-US" altLang="zh-CN" b="0" i="0" dirty="0">
                <a:solidFill>
                  <a:srgbClr val="15201A"/>
                </a:solidFill>
                <a:effectLst/>
                <a:latin typeface="__Inter_a923d8"/>
              </a:rPr>
              <a:t>16GB GPU </a:t>
            </a:r>
            <a:r>
              <a:rPr lang="zh-CN" altLang="en-US" b="0" i="0" dirty="0">
                <a:solidFill>
                  <a:srgbClr val="15201A"/>
                </a:solidFill>
                <a:effectLst/>
                <a:latin typeface="__Inter_a923d8"/>
              </a:rPr>
              <a:t>上的微调内存的使用减少 </a:t>
            </a:r>
            <a:r>
              <a:rPr lang="en-US" altLang="zh-CN" b="0" i="0" dirty="0">
                <a:solidFill>
                  <a:srgbClr val="15201A"/>
                </a:solidFill>
                <a:effectLst/>
                <a:latin typeface="__Inter_a923d8"/>
              </a:rPr>
              <a:t>4×</a:t>
            </a:r>
            <a:r>
              <a:rPr lang="zh-CN" altLang="en-US" b="0" i="0" dirty="0">
                <a:solidFill>
                  <a:srgbClr val="15201A"/>
                </a:solidFill>
                <a:effectLst/>
                <a:latin typeface="__Inter_a923d8"/>
              </a:rPr>
              <a:t>。在较大的 </a:t>
            </a:r>
            <a:r>
              <a:rPr lang="en-US" altLang="zh-CN" b="0" i="0" dirty="0">
                <a:solidFill>
                  <a:srgbClr val="15201A"/>
                </a:solidFill>
                <a:effectLst/>
                <a:latin typeface="__Inter_a923d8"/>
              </a:rPr>
              <a:t>GPU</a:t>
            </a:r>
            <a:r>
              <a:rPr lang="zh-CN" altLang="en-US" b="0" i="0" dirty="0">
                <a:solidFill>
                  <a:srgbClr val="15201A"/>
                </a:solidFill>
                <a:effectLst/>
                <a:latin typeface="__Inter_a923d8"/>
              </a:rPr>
              <a:t>（例如 </a:t>
            </a:r>
            <a:r>
              <a:rPr lang="en-US" altLang="zh-CN" b="0" i="0" dirty="0">
                <a:solidFill>
                  <a:srgbClr val="15201A"/>
                </a:solidFill>
                <a:effectLst/>
                <a:latin typeface="__Inter_a923d8"/>
              </a:rPr>
              <a:t>H100</a:t>
            </a:r>
            <a:r>
              <a:rPr lang="zh-CN" altLang="en-US" b="0" i="0" dirty="0">
                <a:solidFill>
                  <a:srgbClr val="15201A"/>
                </a:solidFill>
                <a:effectLst/>
                <a:latin typeface="__Inter_a923d8"/>
              </a:rPr>
              <a:t>）上禁用它可略微提高准确性 （</a:t>
            </a:r>
            <a:r>
              <a:rPr lang="en-US" altLang="zh-CN" b="0" i="0" dirty="0">
                <a:solidFill>
                  <a:srgbClr val="15201A"/>
                </a:solidFill>
                <a:effectLst/>
                <a:latin typeface="__Inter_a923d8"/>
              </a:rPr>
              <a:t>1-2%</a:t>
            </a:r>
            <a:r>
              <a:rPr lang="zh-CN" altLang="en-US" b="0" i="0" dirty="0">
                <a:solidFill>
                  <a:srgbClr val="15201A"/>
                </a:solidFill>
                <a:effectLst/>
                <a:latin typeface="__Inter_a923d8"/>
              </a:rPr>
              <a:t>）。</a:t>
            </a:r>
            <a:endParaRPr lang="zh-CN" altLang="en-US" b="0" dirty="0">
              <a:solidFill>
                <a:srgbClr val="CCCCCC"/>
              </a:solidFill>
              <a:effectLst/>
              <a:latin typeface="Consolas" panose="020B0609020204030204" pitchFamily="49" charset="0"/>
            </a:endParaRPr>
          </a:p>
          <a:p>
            <a:br>
              <a:rPr lang="zh-CN" altLang="en-US" dirty="0"/>
            </a:br>
            <a:endParaRPr lang="zh-CN" altLang="en-US" dirty="0"/>
          </a:p>
        </p:txBody>
      </p:sp>
      <p:sp>
        <p:nvSpPr>
          <p:cNvPr id="4" name="灯片编号占位符 3">
            <a:extLst>
              <a:ext uri="{FF2B5EF4-FFF2-40B4-BE49-F238E27FC236}">
                <a16:creationId xmlns:a16="http://schemas.microsoft.com/office/drawing/2014/main" id="{F29B7679-3FE6-5A25-6880-653F1A5E13D0}"/>
              </a:ext>
            </a:extLst>
          </p:cNvPr>
          <p:cNvSpPr>
            <a:spLocks noGrp="1"/>
          </p:cNvSpPr>
          <p:nvPr>
            <p:ph type="sldNum" sz="quarter" idx="5"/>
          </p:nvPr>
        </p:nvSpPr>
        <p:spPr/>
        <p:txBody>
          <a:bodyPr/>
          <a:lstStyle/>
          <a:p>
            <a:fld id="{52FFE8B2-1986-46EC-A5A3-3C84E1ACE460}" type="slidenum">
              <a:rPr lang="zh-CN" altLang="en-US" smtClean="0"/>
              <a:t>26</a:t>
            </a:fld>
            <a:endParaRPr lang="zh-CN" altLang="en-US"/>
          </a:p>
        </p:txBody>
      </p:sp>
    </p:spTree>
    <p:extLst>
      <p:ext uri="{BB962C8B-B14F-4D97-AF65-F5344CB8AC3E}">
        <p14:creationId xmlns:p14="http://schemas.microsoft.com/office/powerpoint/2010/main" val="765111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47501-7B6A-481C-3EC0-F0DB60E28E8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744E6FC-0275-BADD-5E1B-FAED4A9DC60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3F45C6B-2F40-5024-11F2-B13C3B8511D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solidFill>
                  <a:srgbClr val="6A9955"/>
                </a:solidFill>
                <a:effectLst/>
                <a:latin typeface="Consolas" panose="020B0609020204030204" pitchFamily="49" charset="0"/>
              </a:rPr>
              <a:t># </a:t>
            </a:r>
            <a:r>
              <a:rPr lang="zh-CN" altLang="en-US" b="0" dirty="0">
                <a:solidFill>
                  <a:srgbClr val="6A9955"/>
                </a:solidFill>
                <a:effectLst/>
                <a:latin typeface="Consolas" panose="020B0609020204030204" pitchFamily="49" charset="0"/>
              </a:rPr>
              <a:t>获取一个</a:t>
            </a:r>
            <a:r>
              <a:rPr lang="en-US" altLang="zh-CN" b="0" dirty="0">
                <a:solidFill>
                  <a:srgbClr val="6A9955"/>
                </a:solidFill>
                <a:effectLst/>
                <a:latin typeface="Consolas" panose="020B0609020204030204" pitchFamily="49" charset="0"/>
              </a:rPr>
              <a:t>PEFT</a:t>
            </a:r>
            <a:r>
              <a:rPr lang="zh-CN" altLang="en-US" b="0" dirty="0">
                <a:solidFill>
                  <a:srgbClr val="6A9955"/>
                </a:solidFill>
                <a:effectLst/>
                <a:latin typeface="Consolas" panose="020B0609020204030204" pitchFamily="49" charset="0"/>
              </a:rPr>
              <a:t>（</a:t>
            </a:r>
            <a:r>
              <a:rPr lang="en-US" altLang="zh-CN" b="0" dirty="0">
                <a:solidFill>
                  <a:srgbClr val="6A9955"/>
                </a:solidFill>
                <a:effectLst/>
                <a:latin typeface="Consolas" panose="020B0609020204030204" pitchFamily="49" charset="0"/>
              </a:rPr>
              <a:t>Parameter-Efficient Fine-Tuning</a:t>
            </a:r>
            <a:r>
              <a:rPr lang="zh-CN" altLang="en-US" b="0" dirty="0">
                <a:solidFill>
                  <a:srgbClr val="6A9955"/>
                </a:solidFill>
                <a:effectLst/>
                <a:latin typeface="Consolas" panose="020B0609020204030204" pitchFamily="49" charset="0"/>
              </a:rPr>
              <a:t>）模型，用于高效微调。</a:t>
            </a:r>
            <a:endParaRPr lang="en-US" altLang="zh-CN" b="0" dirty="0">
              <a:solidFill>
                <a:srgbClr val="6A9955"/>
              </a:solidFill>
              <a:effectLst/>
              <a:latin typeface="Consolas" panose="020B0609020204030204" pitchFamily="49" charset="0"/>
            </a:endParaRPr>
          </a:p>
          <a:p>
            <a:endParaRPr lang="en-US" altLang="zh-CN" dirty="0">
              <a:effectLst/>
            </a:endParaRPr>
          </a:p>
          <a:p>
            <a:r>
              <a:rPr lang="zh-CN" altLang="en-US" dirty="0">
                <a:effectLst/>
              </a:rPr>
              <a:t>这个参数设置和前面的蒸馏微调类似，</a:t>
            </a:r>
            <a:br>
              <a:rPr lang="zh-CN" altLang="en-US" dirty="0"/>
            </a:br>
            <a:endParaRPr lang="zh-CN" altLang="en-US" dirty="0"/>
          </a:p>
        </p:txBody>
      </p:sp>
      <p:sp>
        <p:nvSpPr>
          <p:cNvPr id="4" name="灯片编号占位符 3">
            <a:extLst>
              <a:ext uri="{FF2B5EF4-FFF2-40B4-BE49-F238E27FC236}">
                <a16:creationId xmlns:a16="http://schemas.microsoft.com/office/drawing/2014/main" id="{ABB894A1-A6B5-A333-C204-25E7571CC533}"/>
              </a:ext>
            </a:extLst>
          </p:cNvPr>
          <p:cNvSpPr>
            <a:spLocks noGrp="1"/>
          </p:cNvSpPr>
          <p:nvPr>
            <p:ph type="sldNum" sz="quarter" idx="5"/>
          </p:nvPr>
        </p:nvSpPr>
        <p:spPr/>
        <p:txBody>
          <a:bodyPr/>
          <a:lstStyle/>
          <a:p>
            <a:fld id="{52FFE8B2-1986-46EC-A5A3-3C84E1ACE460}" type="slidenum">
              <a:rPr lang="zh-CN" altLang="en-US" smtClean="0"/>
              <a:t>27</a:t>
            </a:fld>
            <a:endParaRPr lang="zh-CN" altLang="en-US"/>
          </a:p>
        </p:txBody>
      </p:sp>
    </p:spTree>
    <p:extLst>
      <p:ext uri="{BB962C8B-B14F-4D97-AF65-F5344CB8AC3E}">
        <p14:creationId xmlns:p14="http://schemas.microsoft.com/office/powerpoint/2010/main" val="20411338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844E2-4910-0428-75EC-FFB3451221E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05D28D0-C727-8F9D-23BA-FFA21477AF5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ED4257-A939-8189-D697-2A876830DF68}"/>
              </a:ext>
            </a:extLst>
          </p:cNvPr>
          <p:cNvSpPr>
            <a:spLocks noGrp="1"/>
          </p:cNvSpPr>
          <p:nvPr>
            <p:ph type="body" idx="1"/>
          </p:nvPr>
        </p:nvSpPr>
        <p:spPr/>
        <p:txBody>
          <a:bodyPr/>
          <a:lstStyle/>
          <a:p>
            <a:r>
              <a:rPr lang="zh-CN" altLang="en-US" dirty="0"/>
              <a:t>通过</a:t>
            </a:r>
            <a:r>
              <a:rPr lang="en-US" altLang="zh-CN" dirty="0" err="1"/>
              <a:t>huggingface</a:t>
            </a:r>
            <a:r>
              <a:rPr lang="zh-CN" altLang="en-US" dirty="0"/>
              <a:t>的</a:t>
            </a:r>
            <a:r>
              <a:rPr lang="en-US" altLang="zh-CN" dirty="0" err="1"/>
              <a:t>SFFTrainer</a:t>
            </a:r>
            <a:r>
              <a:rPr lang="zh-CN" altLang="en-US" dirty="0"/>
              <a:t>配置</a:t>
            </a:r>
            <a:r>
              <a:rPr lang="zh-CN" altLang="en-US" b="1" i="0" dirty="0">
                <a:solidFill>
                  <a:srgbClr val="05192D"/>
                </a:solidFill>
                <a:effectLst/>
                <a:latin typeface="Studio-Feixen-Sans"/>
              </a:rPr>
              <a:t>模型、分词器、数据集和其他重要的训练参数来设置</a:t>
            </a:r>
            <a:r>
              <a:rPr lang="en-US" altLang="zh-CN" b="1" i="0" dirty="0">
                <a:solidFill>
                  <a:srgbClr val="05192D"/>
                </a:solidFill>
                <a:effectLst/>
                <a:latin typeface="Studio-Feixen-Sans"/>
              </a:rPr>
              <a:t>trainer</a:t>
            </a:r>
            <a:r>
              <a:rPr lang="zh-CN" altLang="en-US" b="1" i="0" dirty="0">
                <a:solidFill>
                  <a:srgbClr val="05192D"/>
                </a:solidFill>
                <a:effectLst/>
                <a:latin typeface="Studio-Feixen-Sans"/>
              </a:rPr>
              <a:t>，优化微调过程。</a:t>
            </a:r>
            <a:br>
              <a:rPr lang="zh-CN" altLang="en-US" dirty="0"/>
            </a:br>
            <a:endParaRPr lang="zh-CN" altLang="en-US" dirty="0"/>
          </a:p>
        </p:txBody>
      </p:sp>
      <p:sp>
        <p:nvSpPr>
          <p:cNvPr id="4" name="灯片编号占位符 3">
            <a:extLst>
              <a:ext uri="{FF2B5EF4-FFF2-40B4-BE49-F238E27FC236}">
                <a16:creationId xmlns:a16="http://schemas.microsoft.com/office/drawing/2014/main" id="{4FCF8457-084C-8D4F-5182-7BAD0B06E588}"/>
              </a:ext>
            </a:extLst>
          </p:cNvPr>
          <p:cNvSpPr>
            <a:spLocks noGrp="1"/>
          </p:cNvSpPr>
          <p:nvPr>
            <p:ph type="sldNum" sz="quarter" idx="5"/>
          </p:nvPr>
        </p:nvSpPr>
        <p:spPr/>
        <p:txBody>
          <a:bodyPr/>
          <a:lstStyle/>
          <a:p>
            <a:fld id="{52FFE8B2-1986-46EC-A5A3-3C84E1ACE460}" type="slidenum">
              <a:rPr lang="zh-CN" altLang="en-US" smtClean="0"/>
              <a:t>28</a:t>
            </a:fld>
            <a:endParaRPr lang="zh-CN" altLang="en-US"/>
          </a:p>
        </p:txBody>
      </p:sp>
    </p:spTree>
    <p:extLst>
      <p:ext uri="{BB962C8B-B14F-4D97-AF65-F5344CB8AC3E}">
        <p14:creationId xmlns:p14="http://schemas.microsoft.com/office/powerpoint/2010/main" val="2184372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8E1F5-F440-F339-7F8D-501D13500DC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00744F2-B784-C42D-1920-95A24400597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E8CA4DA-7E48-8EA6-565B-0BDE193320B9}"/>
              </a:ext>
            </a:extLst>
          </p:cNvPr>
          <p:cNvSpPr>
            <a:spLocks noGrp="1"/>
          </p:cNvSpPr>
          <p:nvPr>
            <p:ph type="body" idx="1"/>
          </p:nvPr>
        </p:nvSpPr>
        <p:spPr/>
        <p:txBody>
          <a:bodyPr/>
          <a:lstStyle/>
          <a:p>
            <a:r>
              <a:rPr lang="zh-CN" altLang="en-US" b="0" i="0" dirty="0">
                <a:solidFill>
                  <a:srgbClr val="353535"/>
                </a:solidFill>
                <a:effectLst/>
                <a:latin typeface="mp-quote"/>
              </a:rPr>
              <a:t>靠着这么一个简单的规则，让</a:t>
            </a:r>
            <a:r>
              <a:rPr lang="en-US" altLang="zh-CN" b="0" i="0" dirty="0">
                <a:solidFill>
                  <a:srgbClr val="353535"/>
                </a:solidFill>
                <a:effectLst/>
                <a:latin typeface="mp-quote"/>
              </a:rPr>
              <a:t>AI</a:t>
            </a:r>
            <a:r>
              <a:rPr lang="zh-CN" altLang="en-US" b="0" i="0" dirty="0">
                <a:solidFill>
                  <a:srgbClr val="353535"/>
                </a:solidFill>
                <a:effectLst/>
                <a:latin typeface="mp-quote"/>
              </a:rPr>
              <a:t>在</a:t>
            </a:r>
            <a:r>
              <a:rPr lang="en-US" altLang="zh-CN" b="0" i="0" dirty="0">
                <a:solidFill>
                  <a:srgbClr val="353535"/>
                </a:solidFill>
                <a:effectLst/>
                <a:latin typeface="mp-quote"/>
              </a:rPr>
              <a:t>GRPO(Group Relative Policy Optimization)</a:t>
            </a:r>
            <a:r>
              <a:rPr lang="zh-CN" altLang="en-US" b="0" i="0" dirty="0">
                <a:solidFill>
                  <a:srgbClr val="353535"/>
                </a:solidFill>
                <a:effectLst/>
                <a:latin typeface="mp-quote"/>
              </a:rPr>
              <a:t>的规则下自我采</a:t>
            </a:r>
            <a:r>
              <a:rPr lang="en-US" altLang="zh-CN" b="0" i="0" dirty="0">
                <a:solidFill>
                  <a:srgbClr val="353535"/>
                </a:solidFill>
                <a:effectLst/>
                <a:latin typeface="mp-quote"/>
              </a:rPr>
              <a:t>+</a:t>
            </a:r>
            <a:r>
              <a:rPr lang="zh-CN" altLang="en-US" b="0" i="0" dirty="0">
                <a:solidFill>
                  <a:srgbClr val="353535"/>
                </a:solidFill>
                <a:effectLst/>
                <a:latin typeface="mp-quote"/>
              </a:rPr>
              <a:t>比较，自我提升。</a:t>
            </a:r>
            <a:br>
              <a:rPr lang="zh-CN" altLang="en-US" dirty="0"/>
            </a:br>
            <a:r>
              <a:rPr lang="en-US" altLang="zh-CN" b="0" i="0" dirty="0">
                <a:solidFill>
                  <a:srgbClr val="353535"/>
                </a:solidFill>
                <a:effectLst/>
                <a:latin typeface="mp-quote"/>
              </a:rPr>
              <a:t>GRPO</a:t>
            </a:r>
            <a:r>
              <a:rPr lang="zh-CN" altLang="en-US" b="0" i="0" dirty="0">
                <a:solidFill>
                  <a:srgbClr val="353535"/>
                </a:solidFill>
                <a:effectLst/>
                <a:latin typeface="mp-quote"/>
              </a:rPr>
              <a:t>的模式其实比较简单，通过组内样本的相对比较来计算策略梯度</a:t>
            </a:r>
            <a:r>
              <a:rPr lang="en-US" altLang="zh-CN" b="0" i="0" dirty="0">
                <a:solidFill>
                  <a:srgbClr val="353535"/>
                </a:solidFill>
                <a:effectLst/>
                <a:latin typeface="mp-quote"/>
              </a:rPr>
              <a:t>+</a:t>
            </a:r>
            <a:r>
              <a:rPr lang="zh-CN" altLang="en-US" b="0" i="0" dirty="0">
                <a:solidFill>
                  <a:srgbClr val="353535"/>
                </a:solidFill>
                <a:effectLst/>
                <a:latin typeface="mp-quote"/>
              </a:rPr>
              <a:t>，有效降低了训练的不稳定性，同时提高了学习效率。</a:t>
            </a:r>
            <a:br>
              <a:rPr lang="zh-CN" altLang="en-US" dirty="0"/>
            </a:br>
            <a:r>
              <a:rPr lang="zh-CN" altLang="en-US" b="0" i="0" dirty="0">
                <a:solidFill>
                  <a:srgbClr val="353535"/>
                </a:solidFill>
                <a:effectLst/>
                <a:latin typeface="mp-quote"/>
              </a:rPr>
              <a:t>简单来说，你可以把它想象成老师出题，每道题让模型同时回答多次，然后用上面的奖惩规则给每个答案打分，根据追求高分、避免低分的逻辑更新模型。</a:t>
            </a:r>
            <a:endParaRPr lang="zh-CN" altLang="en-US" dirty="0"/>
          </a:p>
        </p:txBody>
      </p:sp>
      <p:sp>
        <p:nvSpPr>
          <p:cNvPr id="4" name="灯片编号占位符 3">
            <a:extLst>
              <a:ext uri="{FF2B5EF4-FFF2-40B4-BE49-F238E27FC236}">
                <a16:creationId xmlns:a16="http://schemas.microsoft.com/office/drawing/2014/main" id="{5CE8ED8A-39EF-BB8A-85F3-73347AFAC91C}"/>
              </a:ext>
            </a:extLst>
          </p:cNvPr>
          <p:cNvSpPr>
            <a:spLocks noGrp="1"/>
          </p:cNvSpPr>
          <p:nvPr>
            <p:ph type="sldNum" sz="quarter" idx="5"/>
          </p:nvPr>
        </p:nvSpPr>
        <p:spPr/>
        <p:txBody>
          <a:bodyPr/>
          <a:lstStyle/>
          <a:p>
            <a:fld id="{52FFE8B2-1986-46EC-A5A3-3C84E1ACE460}" type="slidenum">
              <a:rPr lang="zh-CN" altLang="en-US" smtClean="0"/>
              <a:t>2</a:t>
            </a:fld>
            <a:endParaRPr lang="zh-CN" altLang="en-US"/>
          </a:p>
        </p:txBody>
      </p:sp>
    </p:spTree>
    <p:extLst>
      <p:ext uri="{BB962C8B-B14F-4D97-AF65-F5344CB8AC3E}">
        <p14:creationId xmlns:p14="http://schemas.microsoft.com/office/powerpoint/2010/main" val="9047108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CFAEA8-07D7-26B2-8769-26BD2FE7C20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BCC44AA-A962-8E3E-6DE1-F741200D341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672582C-7B37-F2E2-0B57-D30B6AA14BB1}"/>
              </a:ext>
            </a:extLst>
          </p:cNvPr>
          <p:cNvSpPr>
            <a:spLocks noGrp="1"/>
          </p:cNvSpPr>
          <p:nvPr>
            <p:ph type="body" idx="1"/>
          </p:nvPr>
        </p:nvSpPr>
        <p:spPr/>
        <p:txBody>
          <a:bodyPr/>
          <a:lstStyle/>
          <a:p>
            <a:pPr>
              <a:lnSpc>
                <a:spcPts val="1425"/>
              </a:lnSpc>
              <a:buNone/>
            </a:pPr>
            <a:r>
              <a:rPr lang="en-US" altLang="zh-CN" b="0" dirty="0">
                <a:solidFill>
                  <a:srgbClr val="6A9955"/>
                </a:solidFill>
                <a:effectLst/>
                <a:latin typeface="Consolas" panose="020B0609020204030204" pitchFamily="49" charset="0"/>
              </a:rPr>
              <a:t># </a:t>
            </a:r>
            <a:r>
              <a:rPr lang="zh-CN" altLang="en-US" b="0" dirty="0">
                <a:solidFill>
                  <a:srgbClr val="6A9955"/>
                </a:solidFill>
                <a:effectLst/>
                <a:latin typeface="Consolas" panose="020B0609020204030204" pitchFamily="49" charset="0"/>
              </a:rPr>
              <a:t>保存模型到指定的本地目录</a:t>
            </a:r>
            <a:endParaRPr lang="zh-CN" altLang="en-US" b="0" dirty="0">
              <a:solidFill>
                <a:srgbClr val="CCCCCC"/>
              </a:solidFill>
              <a:effectLst/>
              <a:latin typeface="Consolas" panose="020B0609020204030204" pitchFamily="49" charset="0"/>
            </a:endParaRPr>
          </a:p>
          <a:p>
            <a:pPr>
              <a:lnSpc>
                <a:spcPts val="1425"/>
              </a:lnSpc>
              <a:buNone/>
            </a:pPr>
            <a:br>
              <a:rPr lang="en-US" altLang="zh-CN" b="0" dirty="0">
                <a:solidFill>
                  <a:srgbClr val="CCCCCC"/>
                </a:solidFill>
                <a:effectLst/>
                <a:latin typeface="Consolas" panose="020B0609020204030204" pitchFamily="49" charset="0"/>
              </a:rPr>
            </a:br>
            <a:r>
              <a:rPr lang="en-US" altLang="zh-CN" b="0" dirty="0">
                <a:solidFill>
                  <a:srgbClr val="6A9955"/>
                </a:solidFill>
                <a:effectLst/>
                <a:latin typeface="Consolas" panose="020B0609020204030204" pitchFamily="49" charset="0"/>
              </a:rPr>
              <a:t># </a:t>
            </a:r>
            <a:r>
              <a:rPr lang="zh-CN" altLang="en-US" b="0" dirty="0">
                <a:solidFill>
                  <a:srgbClr val="6A9955"/>
                </a:solidFill>
                <a:effectLst/>
                <a:latin typeface="Consolas" panose="020B0609020204030204" pitchFamily="49" charset="0"/>
              </a:rPr>
              <a:t>保存分词器到指定的本地目录</a:t>
            </a:r>
            <a:endParaRPr lang="zh-CN" altLang="en-US" b="0" dirty="0">
              <a:solidFill>
                <a:srgbClr val="CCCCCC"/>
              </a:solidFill>
              <a:effectLst/>
              <a:latin typeface="Consolas" panose="020B0609020204030204" pitchFamily="49" charset="0"/>
            </a:endParaRPr>
          </a:p>
          <a:p>
            <a:pPr>
              <a:lnSpc>
                <a:spcPts val="1425"/>
              </a:lnSpc>
            </a:pPr>
            <a:br>
              <a:rPr lang="en-US" altLang="zh-CN" b="0" dirty="0">
                <a:solidFill>
                  <a:srgbClr val="CCCCCC"/>
                </a:solidFill>
                <a:effectLst/>
                <a:latin typeface="Consolas" panose="020B0609020204030204" pitchFamily="49" charset="0"/>
              </a:rPr>
            </a:br>
            <a:r>
              <a:rPr lang="en-US" altLang="zh-CN" b="0" dirty="0">
                <a:solidFill>
                  <a:srgbClr val="6A9955"/>
                </a:solidFill>
                <a:effectLst/>
                <a:latin typeface="Consolas" panose="020B0609020204030204" pitchFamily="49" charset="0"/>
              </a:rPr>
              <a:t># </a:t>
            </a:r>
            <a:r>
              <a:rPr lang="zh-CN" altLang="en-US" b="0" dirty="0">
                <a:solidFill>
                  <a:srgbClr val="6A9955"/>
                </a:solidFill>
                <a:effectLst/>
                <a:latin typeface="Consolas" panose="020B0609020204030204" pitchFamily="49" charset="0"/>
              </a:rPr>
              <a:t>保存合并后的模型到指定的本地目录，</a:t>
            </a:r>
            <a:r>
              <a:rPr lang="en-US" altLang="zh-CN" b="0" i="0" u="none" strike="noStrike" dirty="0" err="1">
                <a:effectLst/>
                <a:latin typeface="codicon"/>
                <a:hlinkClick r:id="rId3"/>
              </a:rPr>
              <a:t>save_method</a:t>
            </a:r>
            <a:r>
              <a:rPr lang="en-US" altLang="zh-CN" b="0" i="0" u="none" strike="noStrike" dirty="0">
                <a:effectLst/>
                <a:latin typeface="codicon"/>
                <a:hlinkClick r:id="rId3"/>
              </a:rPr>
              <a:t> = "merged_16bit"</a:t>
            </a:r>
            <a:r>
              <a:rPr lang="en-US" altLang="zh-CN" b="0" i="0" dirty="0">
                <a:solidFill>
                  <a:srgbClr val="CCCCCC"/>
                </a:solidFill>
                <a:effectLst/>
                <a:latin typeface="Segoe WPC"/>
              </a:rPr>
              <a:t> </a:t>
            </a:r>
            <a:r>
              <a:rPr lang="zh-CN" altLang="en-US" b="0" i="0" dirty="0">
                <a:solidFill>
                  <a:srgbClr val="CCCCCC"/>
                </a:solidFill>
                <a:effectLst/>
                <a:latin typeface="Segoe WPC"/>
              </a:rPr>
              <a:t>表示将模型保存为</a:t>
            </a:r>
            <a:r>
              <a:rPr lang="en-US" altLang="zh-CN" b="0" i="0" dirty="0">
                <a:solidFill>
                  <a:srgbClr val="CCCCCC"/>
                </a:solidFill>
                <a:effectLst/>
                <a:latin typeface="Segoe WPC"/>
              </a:rPr>
              <a:t>16</a:t>
            </a:r>
            <a:r>
              <a:rPr lang="zh-CN" altLang="en-US" b="0" i="0" dirty="0">
                <a:solidFill>
                  <a:srgbClr val="CCCCCC"/>
                </a:solidFill>
                <a:effectLst/>
                <a:latin typeface="Segoe WPC"/>
              </a:rPr>
              <a:t>位浮点数格式。</a:t>
            </a:r>
            <a:endParaRPr lang="en-US" altLang="zh-CN" b="0" i="0" dirty="0">
              <a:solidFill>
                <a:srgbClr val="CCCCCC"/>
              </a:solidFill>
              <a:effectLst/>
              <a:latin typeface="Segoe WPC"/>
            </a:endParaRPr>
          </a:p>
          <a:p>
            <a:pPr>
              <a:lnSpc>
                <a:spcPts val="1425"/>
              </a:lnSpc>
            </a:pPr>
            <a:r>
              <a:rPr lang="zh-CN" altLang="en-US" b="0" i="0" dirty="0">
                <a:solidFill>
                  <a:srgbClr val="CCCCCC"/>
                </a:solidFill>
                <a:effectLst/>
                <a:latin typeface="Segoe WPC"/>
              </a:rPr>
              <a:t>这样的设置可以在不显著影响模型性能的情况下，减少存储和内存占用，并加速推理和训练过程。</a:t>
            </a:r>
            <a:endParaRPr lang="zh-CN" altLang="en-US" b="0" dirty="0">
              <a:solidFill>
                <a:srgbClr val="CCCCCC"/>
              </a:solidFill>
              <a:effectLst/>
              <a:latin typeface="Consolas" panose="020B0609020204030204" pitchFamily="49" charset="0"/>
            </a:endParaRPr>
          </a:p>
        </p:txBody>
      </p:sp>
      <p:sp>
        <p:nvSpPr>
          <p:cNvPr id="4" name="灯片编号占位符 3">
            <a:extLst>
              <a:ext uri="{FF2B5EF4-FFF2-40B4-BE49-F238E27FC236}">
                <a16:creationId xmlns:a16="http://schemas.microsoft.com/office/drawing/2014/main" id="{29776309-2538-E6EE-7437-D633EF6E27A6}"/>
              </a:ext>
            </a:extLst>
          </p:cNvPr>
          <p:cNvSpPr>
            <a:spLocks noGrp="1"/>
          </p:cNvSpPr>
          <p:nvPr>
            <p:ph type="sldNum" sz="quarter" idx="5"/>
          </p:nvPr>
        </p:nvSpPr>
        <p:spPr/>
        <p:txBody>
          <a:bodyPr/>
          <a:lstStyle/>
          <a:p>
            <a:fld id="{52FFE8B2-1986-46EC-A5A3-3C84E1ACE460}" type="slidenum">
              <a:rPr lang="zh-CN" altLang="en-US" smtClean="0"/>
              <a:t>29</a:t>
            </a:fld>
            <a:endParaRPr lang="zh-CN" altLang="en-US"/>
          </a:p>
        </p:txBody>
      </p:sp>
    </p:spTree>
    <p:extLst>
      <p:ext uri="{BB962C8B-B14F-4D97-AF65-F5344CB8AC3E}">
        <p14:creationId xmlns:p14="http://schemas.microsoft.com/office/powerpoint/2010/main" val="15332730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F85B1-66C1-B9A8-1FF6-911778FECD9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0B4F0F5-4E12-FE2A-1D3E-E520666AFDC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A41112-B0AC-27EE-014F-4999EB04AB4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947CAB4-32A1-6CD8-F241-16648182B62E}"/>
              </a:ext>
            </a:extLst>
          </p:cNvPr>
          <p:cNvSpPr>
            <a:spLocks noGrp="1"/>
          </p:cNvSpPr>
          <p:nvPr>
            <p:ph type="sldNum" sz="quarter" idx="5"/>
          </p:nvPr>
        </p:nvSpPr>
        <p:spPr/>
        <p:txBody>
          <a:bodyPr/>
          <a:lstStyle/>
          <a:p>
            <a:fld id="{52FFE8B2-1986-46EC-A5A3-3C84E1ACE460}" type="slidenum">
              <a:rPr lang="zh-CN" altLang="en-US" smtClean="0"/>
              <a:t>30</a:t>
            </a:fld>
            <a:endParaRPr lang="zh-CN" altLang="en-US"/>
          </a:p>
        </p:txBody>
      </p:sp>
    </p:spTree>
    <p:extLst>
      <p:ext uri="{BB962C8B-B14F-4D97-AF65-F5344CB8AC3E}">
        <p14:creationId xmlns:p14="http://schemas.microsoft.com/office/powerpoint/2010/main" val="38260606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6E8B4C-09F0-1838-AB8A-E7090ED216F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B8C160E-A216-601F-A4D1-8F55FE8AD0C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67E1780-C92D-4C91-44FB-B48C9AFB686C}"/>
              </a:ext>
            </a:extLst>
          </p:cNvPr>
          <p:cNvSpPr>
            <a:spLocks noGrp="1"/>
          </p:cNvSpPr>
          <p:nvPr>
            <p:ph type="body" idx="1"/>
          </p:nvPr>
        </p:nvSpPr>
        <p:spPr/>
        <p:txBody>
          <a:bodyPr/>
          <a:lstStyle/>
          <a:p>
            <a:br>
              <a:rPr lang="zh-CN" altLang="en-US" dirty="0"/>
            </a:br>
            <a:endParaRPr lang="zh-CN" altLang="en-US" dirty="0"/>
          </a:p>
        </p:txBody>
      </p:sp>
      <p:sp>
        <p:nvSpPr>
          <p:cNvPr id="4" name="灯片编号占位符 3">
            <a:extLst>
              <a:ext uri="{FF2B5EF4-FFF2-40B4-BE49-F238E27FC236}">
                <a16:creationId xmlns:a16="http://schemas.microsoft.com/office/drawing/2014/main" id="{F44912A9-718C-E8E3-4773-5ECCE6F4272A}"/>
              </a:ext>
            </a:extLst>
          </p:cNvPr>
          <p:cNvSpPr>
            <a:spLocks noGrp="1"/>
          </p:cNvSpPr>
          <p:nvPr>
            <p:ph type="sldNum" sz="quarter" idx="5"/>
          </p:nvPr>
        </p:nvSpPr>
        <p:spPr/>
        <p:txBody>
          <a:bodyPr/>
          <a:lstStyle/>
          <a:p>
            <a:fld id="{52FFE8B2-1986-46EC-A5A3-3C84E1ACE460}" type="slidenum">
              <a:rPr lang="zh-CN" altLang="en-US" smtClean="0"/>
              <a:t>31</a:t>
            </a:fld>
            <a:endParaRPr lang="zh-CN" altLang="en-US"/>
          </a:p>
        </p:txBody>
      </p:sp>
    </p:spTree>
    <p:extLst>
      <p:ext uri="{BB962C8B-B14F-4D97-AF65-F5344CB8AC3E}">
        <p14:creationId xmlns:p14="http://schemas.microsoft.com/office/powerpoint/2010/main" val="8120705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7A0ED-CBE0-3BC1-98E0-20E723E007F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B80D055-6AD7-C2BA-A673-B4CED8EC349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9C0B761-FF98-F27D-1921-2A0BC2AF5DD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F9DE115-9E03-CF1C-FD66-193C3947AF1E}"/>
              </a:ext>
            </a:extLst>
          </p:cNvPr>
          <p:cNvSpPr>
            <a:spLocks noGrp="1"/>
          </p:cNvSpPr>
          <p:nvPr>
            <p:ph type="sldNum" sz="quarter" idx="5"/>
          </p:nvPr>
        </p:nvSpPr>
        <p:spPr/>
        <p:txBody>
          <a:bodyPr/>
          <a:lstStyle/>
          <a:p>
            <a:fld id="{52FFE8B2-1986-46EC-A5A3-3C84E1ACE460}" type="slidenum">
              <a:rPr lang="zh-CN" altLang="en-US" smtClean="0"/>
              <a:t>32</a:t>
            </a:fld>
            <a:endParaRPr lang="zh-CN" altLang="en-US"/>
          </a:p>
        </p:txBody>
      </p:sp>
    </p:spTree>
    <p:extLst>
      <p:ext uri="{BB962C8B-B14F-4D97-AF65-F5344CB8AC3E}">
        <p14:creationId xmlns:p14="http://schemas.microsoft.com/office/powerpoint/2010/main" val="20960001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B13A14-BDC1-4159-6B44-4C33253FF28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53F655E-A75B-251B-0934-AFE5F60B84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E0B65D1-7C62-8E94-54B5-33776D9D37B4}"/>
              </a:ext>
            </a:extLst>
          </p:cNvPr>
          <p:cNvSpPr>
            <a:spLocks noGrp="1"/>
          </p:cNvSpPr>
          <p:nvPr>
            <p:ph type="body" idx="1"/>
          </p:nvPr>
        </p:nvSpPr>
        <p:spPr/>
        <p:txBody>
          <a:bodyPr/>
          <a:lstStyle/>
          <a:p>
            <a:r>
              <a:rPr lang="zh-CN" altLang="en-US" dirty="0">
                <a:effectLst/>
              </a:rPr>
              <a:t>在</a:t>
            </a:r>
            <a:r>
              <a:rPr lang="en-US" altLang="zh-CN" dirty="0" err="1">
                <a:effectLst/>
              </a:rPr>
              <a:t>linux</a:t>
            </a:r>
            <a:r>
              <a:rPr lang="zh-CN" altLang="en-US" dirty="0">
                <a:effectLst/>
              </a:rPr>
              <a:t>通常更多的是使用 </a:t>
            </a:r>
            <a:r>
              <a:rPr lang="en-US" altLang="zh-CN" dirty="0" err="1">
                <a:effectLst/>
              </a:rPr>
              <a:t>vLLM</a:t>
            </a:r>
            <a:r>
              <a:rPr lang="en-US" altLang="zh-CN" dirty="0">
                <a:effectLst/>
              </a:rPr>
              <a:t> </a:t>
            </a:r>
            <a:r>
              <a:rPr lang="zh-CN" altLang="en-US" dirty="0">
                <a:effectLst/>
              </a:rPr>
              <a:t>或 </a:t>
            </a:r>
            <a:r>
              <a:rPr lang="en-US" altLang="zh-CN" dirty="0">
                <a:effectLst/>
              </a:rPr>
              <a:t>llama.cpp</a:t>
            </a:r>
            <a:r>
              <a:rPr lang="zh-CN" altLang="en-US" dirty="0">
                <a:effectLst/>
              </a:rPr>
              <a:t>，更适合生产环境并支持更高效的推理。</a:t>
            </a:r>
          </a:p>
          <a:p>
            <a:br>
              <a:rPr lang="zh-CN" altLang="en-US" dirty="0"/>
            </a:br>
            <a:endParaRPr lang="zh-CN" altLang="en-US" dirty="0"/>
          </a:p>
        </p:txBody>
      </p:sp>
      <p:sp>
        <p:nvSpPr>
          <p:cNvPr id="4" name="灯片编号占位符 3">
            <a:extLst>
              <a:ext uri="{FF2B5EF4-FFF2-40B4-BE49-F238E27FC236}">
                <a16:creationId xmlns:a16="http://schemas.microsoft.com/office/drawing/2014/main" id="{14B37439-CF92-373E-69D3-B0A9D7FAD482}"/>
              </a:ext>
            </a:extLst>
          </p:cNvPr>
          <p:cNvSpPr>
            <a:spLocks noGrp="1"/>
          </p:cNvSpPr>
          <p:nvPr>
            <p:ph type="sldNum" sz="quarter" idx="5"/>
          </p:nvPr>
        </p:nvSpPr>
        <p:spPr/>
        <p:txBody>
          <a:bodyPr/>
          <a:lstStyle/>
          <a:p>
            <a:fld id="{52FFE8B2-1986-46EC-A5A3-3C84E1ACE460}" type="slidenum">
              <a:rPr lang="zh-CN" altLang="en-US" smtClean="0"/>
              <a:t>33</a:t>
            </a:fld>
            <a:endParaRPr lang="zh-CN" altLang="en-US"/>
          </a:p>
        </p:txBody>
      </p:sp>
    </p:spTree>
    <p:extLst>
      <p:ext uri="{BB962C8B-B14F-4D97-AF65-F5344CB8AC3E}">
        <p14:creationId xmlns:p14="http://schemas.microsoft.com/office/powerpoint/2010/main" val="39354482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B2D4D-E0C4-CE31-5C45-838F08BD915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950B63E-BCCC-A323-B4B0-0EA8DCC0152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BD0A4D5-4D37-98B3-524F-7E11680736A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CF54020-E27B-D6F2-8DEF-6C612FDDA120}"/>
              </a:ext>
            </a:extLst>
          </p:cNvPr>
          <p:cNvSpPr>
            <a:spLocks noGrp="1"/>
          </p:cNvSpPr>
          <p:nvPr>
            <p:ph type="sldNum" sz="quarter" idx="5"/>
          </p:nvPr>
        </p:nvSpPr>
        <p:spPr/>
        <p:txBody>
          <a:bodyPr/>
          <a:lstStyle/>
          <a:p>
            <a:fld id="{52FFE8B2-1986-46EC-A5A3-3C84E1ACE460}" type="slidenum">
              <a:rPr lang="zh-CN" altLang="en-US" smtClean="0"/>
              <a:t>34</a:t>
            </a:fld>
            <a:endParaRPr lang="zh-CN" altLang="en-US"/>
          </a:p>
        </p:txBody>
      </p:sp>
    </p:spTree>
    <p:extLst>
      <p:ext uri="{BB962C8B-B14F-4D97-AF65-F5344CB8AC3E}">
        <p14:creationId xmlns:p14="http://schemas.microsoft.com/office/powerpoint/2010/main" val="41471455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D8548-5D33-8BD9-FA4E-797FCD5F7AC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5CB6F8B-30A6-56A6-BB28-B63505A0662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6F828D8-A4E9-D87C-E19E-A1C3EA3A6379}"/>
              </a:ext>
            </a:extLst>
          </p:cNvPr>
          <p:cNvSpPr>
            <a:spLocks noGrp="1"/>
          </p:cNvSpPr>
          <p:nvPr>
            <p:ph type="body" idx="1"/>
          </p:nvPr>
        </p:nvSpPr>
        <p:spPr/>
        <p:txBody>
          <a:bodyPr/>
          <a:lstStyle/>
          <a:p>
            <a:r>
              <a:rPr lang="zh-CN" altLang="en-US" dirty="0">
                <a:effectLst/>
              </a:rPr>
              <a:t>在</a:t>
            </a:r>
            <a:r>
              <a:rPr lang="en-US" altLang="zh-CN" dirty="0" err="1">
                <a:effectLst/>
              </a:rPr>
              <a:t>linux</a:t>
            </a:r>
            <a:r>
              <a:rPr lang="zh-CN" altLang="en-US" dirty="0">
                <a:effectLst/>
              </a:rPr>
              <a:t>通常更多的是使用 </a:t>
            </a:r>
            <a:r>
              <a:rPr lang="en-US" altLang="zh-CN" dirty="0" err="1">
                <a:effectLst/>
              </a:rPr>
              <a:t>vLLM</a:t>
            </a:r>
            <a:r>
              <a:rPr lang="en-US" altLang="zh-CN" dirty="0">
                <a:effectLst/>
              </a:rPr>
              <a:t> </a:t>
            </a:r>
            <a:r>
              <a:rPr lang="zh-CN" altLang="en-US" dirty="0">
                <a:effectLst/>
              </a:rPr>
              <a:t>或 </a:t>
            </a:r>
            <a:r>
              <a:rPr lang="en-US" altLang="zh-CN" dirty="0">
                <a:effectLst/>
              </a:rPr>
              <a:t>llama.cpp</a:t>
            </a:r>
            <a:r>
              <a:rPr lang="zh-CN" altLang="en-US" dirty="0">
                <a:effectLst/>
              </a:rPr>
              <a:t>，更适合生产环境并支持更高效的推理。</a:t>
            </a:r>
          </a:p>
          <a:p>
            <a:br>
              <a:rPr lang="zh-CN" altLang="en-US" dirty="0"/>
            </a:br>
            <a:endParaRPr lang="zh-CN" altLang="en-US" dirty="0"/>
          </a:p>
        </p:txBody>
      </p:sp>
      <p:sp>
        <p:nvSpPr>
          <p:cNvPr id="4" name="灯片编号占位符 3">
            <a:extLst>
              <a:ext uri="{FF2B5EF4-FFF2-40B4-BE49-F238E27FC236}">
                <a16:creationId xmlns:a16="http://schemas.microsoft.com/office/drawing/2014/main" id="{9B6D6FD1-D527-5214-6254-E76B9632874A}"/>
              </a:ext>
            </a:extLst>
          </p:cNvPr>
          <p:cNvSpPr>
            <a:spLocks noGrp="1"/>
          </p:cNvSpPr>
          <p:nvPr>
            <p:ph type="sldNum" sz="quarter" idx="5"/>
          </p:nvPr>
        </p:nvSpPr>
        <p:spPr/>
        <p:txBody>
          <a:bodyPr/>
          <a:lstStyle/>
          <a:p>
            <a:fld id="{52FFE8B2-1986-46EC-A5A3-3C84E1ACE460}" type="slidenum">
              <a:rPr lang="zh-CN" altLang="en-US" smtClean="0"/>
              <a:t>35</a:t>
            </a:fld>
            <a:endParaRPr lang="zh-CN" altLang="en-US"/>
          </a:p>
        </p:txBody>
      </p:sp>
    </p:spTree>
    <p:extLst>
      <p:ext uri="{BB962C8B-B14F-4D97-AF65-F5344CB8AC3E}">
        <p14:creationId xmlns:p14="http://schemas.microsoft.com/office/powerpoint/2010/main" val="28314609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2FFE8B2-1986-46EC-A5A3-3C84E1ACE460}" type="slidenum">
              <a:rPr lang="zh-CN" altLang="en-US" smtClean="0"/>
              <a:t>36</a:t>
            </a:fld>
            <a:endParaRPr lang="zh-CN" altLang="en-US"/>
          </a:p>
        </p:txBody>
      </p:sp>
    </p:spTree>
    <p:extLst>
      <p:ext uri="{BB962C8B-B14F-4D97-AF65-F5344CB8AC3E}">
        <p14:creationId xmlns:p14="http://schemas.microsoft.com/office/powerpoint/2010/main" val="10580198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ts val="1425"/>
              </a:lnSpc>
            </a:pPr>
            <a:endParaRPr lang="en-US" altLang="zh-CN" b="0" dirty="0">
              <a:solidFill>
                <a:srgbClr val="CCCCCC"/>
              </a:solidFill>
              <a:effectLst/>
              <a:latin typeface="Consolas" panose="020B0609020204030204" pitchFamily="49" charset="0"/>
            </a:endParaRPr>
          </a:p>
          <a:p>
            <a:pPr>
              <a:lnSpc>
                <a:spcPts val="1425"/>
              </a:lnSpc>
            </a:pPr>
            <a:r>
              <a:rPr lang="zh-CN" altLang="en-US" b="0" dirty="0">
                <a:solidFill>
                  <a:srgbClr val="CCCCCC"/>
                </a:solidFill>
                <a:effectLst/>
                <a:latin typeface="Consolas" panose="020B0609020204030204" pitchFamily="49" charset="0"/>
              </a:rPr>
              <a:t>使用</a:t>
            </a:r>
            <a:r>
              <a:rPr lang="en-US" altLang="zh-CN" b="0" dirty="0" err="1">
                <a:solidFill>
                  <a:srgbClr val="CCCCCC"/>
                </a:solidFill>
                <a:effectLst/>
                <a:latin typeface="Consolas" panose="020B0609020204030204" pitchFamily="49" charset="0"/>
              </a:rPr>
              <a:t>PatchFastRL</a:t>
            </a:r>
            <a:r>
              <a:rPr lang="zh-CN" altLang="en-US" b="0" dirty="0">
                <a:solidFill>
                  <a:srgbClr val="CCCCCC"/>
                </a:solidFill>
                <a:effectLst/>
                <a:latin typeface="Consolas" panose="020B0609020204030204" pitchFamily="49" charset="0"/>
              </a:rPr>
              <a:t>对</a:t>
            </a:r>
            <a:r>
              <a:rPr lang="en-US" altLang="zh-CN" b="0" dirty="0" err="1">
                <a:solidFill>
                  <a:srgbClr val="CCCCCC"/>
                </a:solidFill>
                <a:effectLst/>
                <a:latin typeface="Consolas" panose="020B0609020204030204" pitchFamily="49" charset="0"/>
              </a:rPr>
              <a:t>HuggingFace</a:t>
            </a:r>
            <a:r>
              <a:rPr lang="zh-CN" altLang="en-US" b="0" dirty="0">
                <a:solidFill>
                  <a:srgbClr val="CCCCCC"/>
                </a:solidFill>
                <a:effectLst/>
                <a:latin typeface="Consolas" panose="020B0609020204030204" pitchFamily="49" charset="0"/>
              </a:rPr>
              <a:t>的</a:t>
            </a:r>
            <a:r>
              <a:rPr lang="en-US" altLang="zh-CN" b="0" dirty="0" err="1">
                <a:solidFill>
                  <a:srgbClr val="CCCCCC"/>
                </a:solidFill>
                <a:effectLst/>
                <a:latin typeface="Consolas" panose="020B0609020204030204" pitchFamily="49" charset="0"/>
              </a:rPr>
              <a:t>trl</a:t>
            </a:r>
            <a:r>
              <a:rPr lang="zh-CN" altLang="en-US" b="0" dirty="0">
                <a:solidFill>
                  <a:srgbClr val="CCCCCC"/>
                </a:solidFill>
                <a:effectLst/>
                <a:latin typeface="Consolas" panose="020B0609020204030204" pitchFamily="49" charset="0"/>
              </a:rPr>
              <a:t>进行修改，注入自己的加速代码。目前只支持单机版的加速。分布式版尚未支持。</a:t>
            </a:r>
            <a:endParaRPr lang="en-US" altLang="zh-CN" b="0" dirty="0">
              <a:solidFill>
                <a:srgbClr val="CCCCCC"/>
              </a:solidFill>
              <a:effectLst/>
              <a:latin typeface="Consolas" panose="020B0609020204030204" pitchFamily="49" charset="0"/>
            </a:endParaRPr>
          </a:p>
          <a:p>
            <a:pPr marL="0" marR="0" lvl="0" indent="0" algn="l" defTabSz="914400" rtl="0" eaLnBrk="1" fontAlgn="auto" latinLnBrk="0" hangingPunct="1">
              <a:lnSpc>
                <a:spcPts val="1425"/>
              </a:lnSpc>
              <a:spcBef>
                <a:spcPts val="0"/>
              </a:spcBef>
              <a:spcAft>
                <a:spcPts val="0"/>
              </a:spcAft>
              <a:buClrTx/>
              <a:buSzTx/>
              <a:buFontTx/>
              <a:buNone/>
              <a:tabLst/>
              <a:defRPr/>
            </a:pPr>
            <a:r>
              <a:rPr lang="zh-CN" altLang="en-US" b="1" i="0" dirty="0">
                <a:solidFill>
                  <a:srgbClr val="05192D"/>
                </a:solidFill>
                <a:effectLst/>
                <a:latin typeface="Studio-Feixen-Sans"/>
                <a:ea typeface="inherit"/>
              </a:rPr>
              <a:t>通过</a:t>
            </a:r>
            <a:r>
              <a:rPr lang="en-US" altLang="zh-CN" b="1" dirty="0" err="1">
                <a:solidFill>
                  <a:schemeClr val="accent4">
                    <a:lumMod val="75000"/>
                  </a:schemeClr>
                </a:solidFill>
              </a:rPr>
              <a:t>FastLanguageModel</a:t>
            </a:r>
            <a:r>
              <a:rPr lang="zh-CN" altLang="en-US" b="1" i="0" dirty="0">
                <a:solidFill>
                  <a:srgbClr val="05192D"/>
                </a:solidFill>
                <a:effectLst/>
                <a:latin typeface="Studio-Feixen-Sans"/>
                <a:ea typeface="inherit"/>
              </a:rPr>
              <a:t>加载模型和分词器</a:t>
            </a:r>
            <a:endParaRPr lang="en-US" altLang="zh-CN" b="1" i="0" dirty="0">
              <a:solidFill>
                <a:srgbClr val="05192D"/>
              </a:solidFill>
              <a:effectLst/>
              <a:latin typeface="Studio-Feixen-Sans"/>
              <a:ea typeface="inherit"/>
            </a:endParaRPr>
          </a:p>
          <a:p>
            <a:pPr>
              <a:lnSpc>
                <a:spcPts val="1425"/>
              </a:lnSpc>
            </a:pPr>
            <a:endParaRPr lang="en-US" altLang="zh-CN" b="0" dirty="0">
              <a:solidFill>
                <a:srgbClr val="CCCCCC"/>
              </a:solidFill>
              <a:effectLst/>
              <a:latin typeface="Consolas" panose="020B0609020204030204" pitchFamily="49" charset="0"/>
            </a:endParaRPr>
          </a:p>
          <a:p>
            <a:pPr marL="0" marR="0" lvl="0" indent="0" algn="l" defTabSz="914400" rtl="0" eaLnBrk="1" fontAlgn="auto" latinLnBrk="0" hangingPunct="1">
              <a:lnSpc>
                <a:spcPts val="1425"/>
              </a:lnSpc>
              <a:spcBef>
                <a:spcPts val="0"/>
              </a:spcBef>
              <a:spcAft>
                <a:spcPts val="0"/>
              </a:spcAft>
              <a:buClrTx/>
              <a:buSzTx/>
              <a:buFontTx/>
              <a:buNone/>
              <a:tabLst/>
              <a:defRPr/>
            </a:pPr>
            <a:r>
              <a:rPr lang="en-US" altLang="zh-CN" b="0" dirty="0">
                <a:solidFill>
                  <a:srgbClr val="6A9955"/>
                </a:solidFill>
                <a:effectLst/>
                <a:latin typeface="Consolas" panose="020B0609020204030204" pitchFamily="49" charset="0"/>
              </a:rPr>
              <a:t># </a:t>
            </a:r>
            <a:r>
              <a:rPr lang="zh-CN" altLang="en-US" b="0" dirty="0">
                <a:solidFill>
                  <a:srgbClr val="6A9955"/>
                </a:solidFill>
                <a:effectLst/>
                <a:latin typeface="Consolas" panose="020B0609020204030204" pitchFamily="49" charset="0"/>
              </a:rPr>
              <a:t>创建一个</a:t>
            </a:r>
            <a:r>
              <a:rPr lang="en-US" altLang="zh-CN" b="0" dirty="0" err="1">
                <a:solidFill>
                  <a:srgbClr val="6A9955"/>
                </a:solidFill>
                <a:effectLst/>
                <a:latin typeface="Consolas" panose="020B0609020204030204" pitchFamily="49" charset="0"/>
              </a:rPr>
              <a:t>GRPOConfig</a:t>
            </a:r>
            <a:r>
              <a:rPr lang="zh-CN" altLang="en-US" b="0" dirty="0">
                <a:solidFill>
                  <a:srgbClr val="6A9955"/>
                </a:solidFill>
                <a:effectLst/>
                <a:latin typeface="Consolas" panose="020B0609020204030204" pitchFamily="49" charset="0"/>
              </a:rPr>
              <a:t>实例，用于配置训练参数</a:t>
            </a:r>
            <a:endParaRPr lang="en-US" altLang="zh-CN" b="0" dirty="0">
              <a:solidFill>
                <a:srgbClr val="6A9955"/>
              </a:solidFill>
              <a:effectLst/>
              <a:latin typeface="Consolas" panose="020B0609020204030204" pitchFamily="49" charset="0"/>
            </a:endParaRPr>
          </a:p>
          <a:p>
            <a:pPr marL="0" marR="0" lvl="0" indent="0" algn="l" defTabSz="914400" rtl="0" eaLnBrk="1" fontAlgn="auto" latinLnBrk="0" hangingPunct="1">
              <a:lnSpc>
                <a:spcPts val="1425"/>
              </a:lnSpc>
              <a:spcBef>
                <a:spcPts val="0"/>
              </a:spcBef>
              <a:spcAft>
                <a:spcPts val="0"/>
              </a:spcAft>
              <a:buClrTx/>
              <a:buSzTx/>
              <a:buFontTx/>
              <a:buNone/>
              <a:tabLst/>
              <a:defRPr/>
            </a:pPr>
            <a:endParaRPr lang="en-US" altLang="zh-CN" b="0" dirty="0">
              <a:solidFill>
                <a:srgbClr val="6A9955"/>
              </a:solidFill>
              <a:effectLst/>
              <a:latin typeface="Consolas" panose="020B0609020204030204" pitchFamily="49" charset="0"/>
            </a:endParaRPr>
          </a:p>
          <a:p>
            <a:pPr>
              <a:lnSpc>
                <a:spcPts val="1425"/>
              </a:lnSpc>
              <a:buNone/>
            </a:pPr>
            <a:r>
              <a:rPr lang="en-US" altLang="zh-CN" b="1" dirty="0">
                <a:solidFill>
                  <a:srgbClr val="569CD6"/>
                </a:solidFill>
                <a:effectLst/>
                <a:latin typeface="Consolas" panose="020B0609020204030204" pitchFamily="49" charset="0"/>
              </a:rPr>
              <a:t>### </a:t>
            </a:r>
            <a:r>
              <a:rPr lang="zh-CN" altLang="en-US" b="1" dirty="0">
                <a:solidFill>
                  <a:srgbClr val="569CD6"/>
                </a:solidFill>
                <a:effectLst/>
                <a:latin typeface="Consolas" panose="020B0609020204030204" pitchFamily="49" charset="0"/>
              </a:rPr>
              <a:t>奖励函数定义和数据准备</a:t>
            </a:r>
            <a:endParaRPr lang="en-US" altLang="zh-CN" b="1" dirty="0">
              <a:solidFill>
                <a:srgbClr val="569CD6"/>
              </a:solidFill>
              <a:effectLst/>
              <a:latin typeface="Consolas" panose="020B0609020204030204" pitchFamily="49" charset="0"/>
            </a:endParaRPr>
          </a:p>
          <a:p>
            <a:pPr>
              <a:lnSpc>
                <a:spcPts val="1425"/>
              </a:lnSpc>
              <a:buNone/>
            </a:pPr>
            <a:r>
              <a:rPr lang="zh-CN" altLang="en-US" b="0" dirty="0">
                <a:solidFill>
                  <a:srgbClr val="CCCCCC"/>
                </a:solidFill>
                <a:effectLst/>
                <a:latin typeface="Consolas" panose="020B0609020204030204" pitchFamily="49" charset="0"/>
              </a:rPr>
              <a:t>每次训练运行总是不同的，具体取决于模型、数据、奖励函数</a:t>
            </a:r>
            <a:r>
              <a:rPr lang="en-US" altLang="zh-CN" b="0" dirty="0">
                <a:solidFill>
                  <a:srgbClr val="CCCCCC"/>
                </a:solidFill>
                <a:effectLst/>
                <a:latin typeface="Consolas" panose="020B0609020204030204" pitchFamily="49" charset="0"/>
              </a:rPr>
              <a:t>/</a:t>
            </a:r>
            <a:r>
              <a:rPr lang="zh-CN" altLang="en-US" b="0" dirty="0">
                <a:solidFill>
                  <a:srgbClr val="CCCCCC"/>
                </a:solidFill>
                <a:effectLst/>
                <a:latin typeface="Consolas" panose="020B0609020204030204" pitchFamily="49" charset="0"/>
              </a:rPr>
              <a:t>验证器等。</a:t>
            </a:r>
            <a:endParaRPr lang="en-US" altLang="zh-CN" b="0" dirty="0">
              <a:solidFill>
                <a:srgbClr val="CCCCCC"/>
              </a:solidFill>
              <a:effectLst/>
              <a:latin typeface="Consolas" panose="020B0609020204030204" pitchFamily="49" charset="0"/>
            </a:endParaRPr>
          </a:p>
          <a:p>
            <a:pPr marL="0" marR="0" lvl="0" indent="0" algn="l" defTabSz="914400" rtl="0" eaLnBrk="1" fontAlgn="auto" latinLnBrk="0" hangingPunct="1">
              <a:lnSpc>
                <a:spcPts val="1425"/>
              </a:lnSpc>
              <a:spcBef>
                <a:spcPts val="0"/>
              </a:spcBef>
              <a:spcAft>
                <a:spcPts val="0"/>
              </a:spcAft>
              <a:buClrTx/>
              <a:buSzTx/>
              <a:buFontTx/>
              <a:buNone/>
              <a:tabLst/>
              <a:defRPr/>
            </a:pPr>
            <a:endParaRPr lang="en-US" altLang="zh-CN" b="0" dirty="0">
              <a:solidFill>
                <a:srgbClr val="6A9955"/>
              </a:solidFill>
              <a:effectLst/>
              <a:latin typeface="Consolas" panose="020B0609020204030204" pitchFamily="49" charset="0"/>
            </a:endParaRPr>
          </a:p>
          <a:p>
            <a:pPr marL="0" marR="0" lvl="0" indent="0" algn="l" defTabSz="914400" rtl="0" eaLnBrk="1" fontAlgn="auto" latinLnBrk="0" hangingPunct="1">
              <a:lnSpc>
                <a:spcPts val="1425"/>
              </a:lnSpc>
              <a:spcBef>
                <a:spcPts val="0"/>
              </a:spcBef>
              <a:spcAft>
                <a:spcPts val="0"/>
              </a:spcAft>
              <a:buClrTx/>
              <a:buSzTx/>
              <a:buFontTx/>
              <a:buNone/>
              <a:tabLst/>
              <a:defRPr/>
            </a:pPr>
            <a:r>
              <a:rPr lang="en-US" altLang="zh-CN" b="0" dirty="0">
                <a:solidFill>
                  <a:srgbClr val="6A9955"/>
                </a:solidFill>
                <a:effectLst/>
                <a:latin typeface="Consolas" panose="020B0609020204030204" pitchFamily="49" charset="0"/>
              </a:rPr>
              <a:t># </a:t>
            </a:r>
            <a:r>
              <a:rPr lang="zh-CN" altLang="en-US" b="0" dirty="0">
                <a:solidFill>
                  <a:srgbClr val="6A9955"/>
                </a:solidFill>
                <a:effectLst/>
                <a:latin typeface="Consolas" panose="020B0609020204030204" pitchFamily="49" charset="0"/>
              </a:rPr>
              <a:t>创建一个</a:t>
            </a:r>
            <a:r>
              <a:rPr lang="en-US" altLang="zh-CN" b="0" dirty="0" err="1">
                <a:solidFill>
                  <a:srgbClr val="6A9955"/>
                </a:solidFill>
                <a:effectLst/>
                <a:latin typeface="Consolas" panose="020B0609020204030204" pitchFamily="49" charset="0"/>
              </a:rPr>
              <a:t>GRPOTrainer</a:t>
            </a:r>
            <a:r>
              <a:rPr lang="zh-CN" altLang="en-US" b="0" dirty="0">
                <a:solidFill>
                  <a:srgbClr val="6A9955"/>
                </a:solidFill>
                <a:effectLst/>
                <a:latin typeface="Consolas" panose="020B0609020204030204" pitchFamily="49" charset="0"/>
              </a:rPr>
              <a:t>对象，用于训练模型</a:t>
            </a:r>
            <a:endParaRPr lang="en-US" altLang="zh-CN" b="0" dirty="0">
              <a:solidFill>
                <a:srgbClr val="6A9955"/>
              </a:solidFill>
              <a:effectLst/>
              <a:latin typeface="Consolas" panose="020B0609020204030204" pitchFamily="49" charset="0"/>
            </a:endParaRPr>
          </a:p>
          <a:p>
            <a:pPr marL="0" marR="0" lvl="0" indent="0" algn="l" defTabSz="914400" rtl="0" eaLnBrk="1" fontAlgn="auto" latinLnBrk="0" hangingPunct="1">
              <a:lnSpc>
                <a:spcPts val="1425"/>
              </a:lnSpc>
              <a:spcBef>
                <a:spcPts val="0"/>
              </a:spcBef>
              <a:spcAft>
                <a:spcPts val="0"/>
              </a:spcAft>
              <a:buClrTx/>
              <a:buSzTx/>
              <a:buFontTx/>
              <a:buNone/>
              <a:tabLst/>
              <a:defRPr/>
            </a:pPr>
            <a:r>
              <a:rPr lang="zh-CN" altLang="en-US" b="0" dirty="0">
                <a:solidFill>
                  <a:srgbClr val="6A9955"/>
                </a:solidFill>
                <a:effectLst/>
                <a:latin typeface="Consolas" panose="020B0609020204030204" pitchFamily="49" charset="0"/>
              </a:rPr>
              <a:t>从</a:t>
            </a:r>
            <a:r>
              <a:rPr lang="en-US" altLang="zh-CN" b="0" dirty="0" err="1">
                <a:solidFill>
                  <a:srgbClr val="6A9955"/>
                </a:solidFill>
                <a:effectLst/>
                <a:latin typeface="Consolas" panose="020B0609020204030204" pitchFamily="49" charset="0"/>
              </a:rPr>
              <a:t>trainer_stats</a:t>
            </a:r>
            <a:r>
              <a:rPr lang="zh-CN" altLang="en-US" b="0" dirty="0">
                <a:solidFill>
                  <a:srgbClr val="6A9955"/>
                </a:solidFill>
                <a:effectLst/>
                <a:latin typeface="Consolas" panose="020B0609020204030204" pitchFamily="49" charset="0"/>
              </a:rPr>
              <a:t>对象中获取训练过程中的度量指标</a:t>
            </a:r>
            <a:endParaRPr lang="en-US" altLang="zh-CN" b="0" dirty="0">
              <a:solidFill>
                <a:srgbClr val="6A9955"/>
              </a:solidFill>
              <a:effectLst/>
              <a:latin typeface="Consolas" panose="020B0609020204030204" pitchFamily="49" charset="0"/>
            </a:endParaRPr>
          </a:p>
          <a:p>
            <a:pPr marL="0" marR="0" lvl="0" indent="0" algn="l" defTabSz="914400" rtl="0" eaLnBrk="1" fontAlgn="auto" latinLnBrk="0" hangingPunct="1">
              <a:lnSpc>
                <a:spcPts val="1425"/>
              </a:lnSpc>
              <a:spcBef>
                <a:spcPts val="0"/>
              </a:spcBef>
              <a:spcAft>
                <a:spcPts val="0"/>
              </a:spcAft>
              <a:buClrTx/>
              <a:buSzTx/>
              <a:buFontTx/>
              <a:buNone/>
              <a:tabLst/>
              <a:defRPr/>
            </a:pPr>
            <a:endParaRPr lang="en-US" altLang="zh-CN" b="0" dirty="0">
              <a:solidFill>
                <a:srgbClr val="6A9955"/>
              </a:solidFill>
              <a:effectLst/>
              <a:latin typeface="Consolas" panose="020B0609020204030204" pitchFamily="49" charset="0"/>
            </a:endParaRPr>
          </a:p>
          <a:p>
            <a:pPr marL="0" marR="0" lvl="0" indent="0" algn="l" defTabSz="914400" rtl="0" eaLnBrk="1" fontAlgn="auto" latinLnBrk="0" hangingPunct="1">
              <a:lnSpc>
                <a:spcPts val="1425"/>
              </a:lnSpc>
              <a:spcBef>
                <a:spcPts val="0"/>
              </a:spcBef>
              <a:spcAft>
                <a:spcPts val="0"/>
              </a:spcAft>
              <a:buClrTx/>
              <a:buSzTx/>
              <a:buFontTx/>
              <a:buNone/>
              <a:tabLst/>
              <a:defRPr/>
            </a:pPr>
            <a:r>
              <a:rPr lang="en-US" altLang="zh-CN" b="0" dirty="0" err="1">
                <a:solidFill>
                  <a:srgbClr val="9CDCFE"/>
                </a:solidFill>
                <a:effectLst/>
                <a:latin typeface="Consolas" panose="020B0609020204030204" pitchFamily="49" charset="0"/>
              </a:rPr>
              <a:t>weight_decay</a:t>
            </a:r>
            <a:r>
              <a:rPr lang="zh-CN" altLang="en-US" b="0" i="0" dirty="0">
                <a:solidFill>
                  <a:srgbClr val="CCCCCC"/>
                </a:solidFill>
                <a:effectLst/>
                <a:latin typeface="Segoe WPC"/>
              </a:rPr>
              <a:t>也称为 </a:t>
            </a:r>
            <a:r>
              <a:rPr lang="en-US" altLang="zh-CN" b="0" i="0" dirty="0">
                <a:solidFill>
                  <a:srgbClr val="CCCCCC"/>
                </a:solidFill>
                <a:effectLst/>
                <a:latin typeface="Segoe WPC"/>
              </a:rPr>
              <a:t>L2 </a:t>
            </a:r>
            <a:r>
              <a:rPr lang="zh-CN" altLang="en-US" b="0" i="0" dirty="0">
                <a:solidFill>
                  <a:srgbClr val="CCCCCC"/>
                </a:solidFill>
                <a:effectLst/>
                <a:latin typeface="Segoe WPC"/>
              </a:rPr>
              <a:t>正则化系数。</a:t>
            </a:r>
            <a:endParaRPr lang="en-US" altLang="zh-CN" b="0" i="0" dirty="0">
              <a:solidFill>
                <a:srgbClr val="CCCCCC"/>
              </a:solidFill>
              <a:effectLst/>
              <a:latin typeface="Segoe WPC"/>
            </a:endParaRPr>
          </a:p>
          <a:p>
            <a:pPr marL="0" marR="0" lvl="0" indent="0" algn="l" defTabSz="914400" rtl="0" eaLnBrk="1" fontAlgn="auto" latinLnBrk="0" hangingPunct="1">
              <a:lnSpc>
                <a:spcPts val="1425"/>
              </a:lnSpc>
              <a:spcBef>
                <a:spcPts val="0"/>
              </a:spcBef>
              <a:spcAft>
                <a:spcPts val="0"/>
              </a:spcAft>
              <a:buClrTx/>
              <a:buSzTx/>
              <a:buFontTx/>
              <a:buNone/>
              <a:tabLst/>
              <a:defRPr/>
            </a:pPr>
            <a:r>
              <a:rPr lang="en-US" altLang="zh-CN" b="0" dirty="0" err="1">
                <a:solidFill>
                  <a:srgbClr val="9CDCFE"/>
                </a:solidFill>
                <a:effectLst/>
                <a:latin typeface="Consolas" panose="020B0609020204030204" pitchFamily="49" charset="0"/>
              </a:rPr>
              <a:t>warmup_ratio</a:t>
            </a:r>
            <a:r>
              <a:rPr lang="zh-CN" altLang="en-US" b="0" i="0" dirty="0">
                <a:solidFill>
                  <a:srgbClr val="CCCCCC"/>
                </a:solidFill>
                <a:effectLst/>
                <a:latin typeface="Segoe WPC"/>
              </a:rPr>
              <a:t>是在训练开始时逐渐增加学习率，直到达到预设的学习率。</a:t>
            </a:r>
            <a:endParaRPr lang="en-US" altLang="zh-CN" b="0" i="0" dirty="0">
              <a:solidFill>
                <a:srgbClr val="CCCCCC"/>
              </a:solidFill>
              <a:effectLst/>
              <a:latin typeface="Segoe WPC"/>
            </a:endParaRPr>
          </a:p>
          <a:p>
            <a:pPr marL="0" marR="0" lvl="0" indent="0" algn="l" defTabSz="914400" rtl="0" eaLnBrk="1" fontAlgn="auto" latinLnBrk="0" hangingPunct="1">
              <a:lnSpc>
                <a:spcPts val="1425"/>
              </a:lnSpc>
              <a:spcBef>
                <a:spcPts val="0"/>
              </a:spcBef>
              <a:spcAft>
                <a:spcPts val="0"/>
              </a:spcAft>
              <a:buClrTx/>
              <a:buSzTx/>
              <a:buFontTx/>
              <a:buNone/>
              <a:tabLst/>
              <a:defRPr/>
            </a:pPr>
            <a:r>
              <a:rPr lang="zh-CN" altLang="en-US" b="0" i="0" dirty="0">
                <a:solidFill>
                  <a:srgbClr val="CCCCCC"/>
                </a:solidFill>
                <a:effectLst/>
                <a:latin typeface="Segoe WPC"/>
              </a:rPr>
              <a:t>这有助于稳定训练过程学习率预热是在训练开始时逐渐增加学习率，直到达到预设的学习率。这有助于稳定训练过程</a:t>
            </a:r>
            <a:endParaRPr lang="zh-CN" altLang="en-US" b="0" dirty="0">
              <a:solidFill>
                <a:srgbClr val="CCCCCC"/>
              </a:solidFill>
              <a:effectLst/>
              <a:latin typeface="Consolas" panose="020B0609020204030204" pitchFamily="49" charset="0"/>
            </a:endParaRPr>
          </a:p>
          <a:p>
            <a:pPr marL="0" marR="0" lvl="0" indent="0" algn="l" defTabSz="914400" rtl="0" eaLnBrk="1" fontAlgn="auto" latinLnBrk="0" hangingPunct="1">
              <a:lnSpc>
                <a:spcPts val="1425"/>
              </a:lnSpc>
              <a:spcBef>
                <a:spcPts val="0"/>
              </a:spcBef>
              <a:spcAft>
                <a:spcPts val="0"/>
              </a:spcAft>
              <a:buClrTx/>
              <a:buSzTx/>
              <a:buFontTx/>
              <a:buNone/>
              <a:tabLst/>
              <a:defRPr/>
            </a:pPr>
            <a:endParaRPr lang="zh-CN" altLang="en-US" b="0" dirty="0">
              <a:solidFill>
                <a:srgbClr val="CCCCCC"/>
              </a:solidFill>
              <a:effectLst/>
              <a:latin typeface="Consolas" panose="020B0609020204030204" pitchFamily="49" charset="0"/>
            </a:endParaRPr>
          </a:p>
          <a:p>
            <a:pPr marL="0" marR="0" lvl="0" indent="0" algn="l" defTabSz="914400" rtl="0" eaLnBrk="1" fontAlgn="auto" latinLnBrk="0" hangingPunct="1">
              <a:lnSpc>
                <a:spcPts val="1425"/>
              </a:lnSpc>
              <a:spcBef>
                <a:spcPts val="0"/>
              </a:spcBef>
              <a:spcAft>
                <a:spcPts val="0"/>
              </a:spcAft>
              <a:buClrTx/>
              <a:buSzTx/>
              <a:buFontTx/>
              <a:buNone/>
              <a:tabLst/>
              <a:defRPr/>
            </a:pPr>
            <a:endParaRPr lang="zh-CN" altLang="en-US" b="0" dirty="0">
              <a:solidFill>
                <a:srgbClr val="CCCCCC"/>
              </a:solidFill>
              <a:effectLst/>
              <a:latin typeface="Consolas" panose="020B0609020204030204" pitchFamily="49" charset="0"/>
            </a:endParaRPr>
          </a:p>
          <a:p>
            <a:pPr>
              <a:lnSpc>
                <a:spcPts val="1425"/>
              </a:lnSpc>
              <a:buNone/>
            </a:pPr>
            <a:endParaRPr lang="zh-CN" altLang="en-US" b="0" dirty="0">
              <a:solidFill>
                <a:srgbClr val="CCCCCC"/>
              </a:solidFill>
              <a:effectLst/>
              <a:latin typeface="Consolas" panose="020B0609020204030204" pitchFamily="49" charset="0"/>
            </a:endParaRPr>
          </a:p>
          <a:p>
            <a:pPr>
              <a:lnSpc>
                <a:spcPts val="1425"/>
              </a:lnSpc>
            </a:pPr>
            <a:br>
              <a:rPr lang="zh-CN" altLang="en-US" b="0" dirty="0">
                <a:solidFill>
                  <a:srgbClr val="CCCCCC"/>
                </a:solidFill>
                <a:effectLst/>
                <a:latin typeface="Consolas" panose="020B0609020204030204" pitchFamily="49" charset="0"/>
              </a:rPr>
            </a:br>
            <a:endParaRPr lang="zh-CN" altLang="en-US" b="0" dirty="0">
              <a:solidFill>
                <a:srgbClr val="CCCCCC"/>
              </a:solidFill>
              <a:effectLst/>
              <a:latin typeface="Consolas" panose="020B0609020204030204" pitchFamily="49" charset="0"/>
            </a:endParaRPr>
          </a:p>
          <a:p>
            <a:pPr marL="0" marR="0" lvl="0" indent="0" algn="l" defTabSz="914400" rtl="0" eaLnBrk="1" fontAlgn="auto" latinLnBrk="0" hangingPunct="1">
              <a:lnSpc>
                <a:spcPts val="1425"/>
              </a:lnSpc>
              <a:spcBef>
                <a:spcPts val="0"/>
              </a:spcBef>
              <a:spcAft>
                <a:spcPts val="0"/>
              </a:spcAft>
              <a:buClrTx/>
              <a:buSzTx/>
              <a:buFontTx/>
              <a:buNone/>
              <a:tabLst/>
              <a:defRPr/>
            </a:pPr>
            <a:endParaRPr lang="zh-CN" altLang="en-US" b="0" dirty="0">
              <a:solidFill>
                <a:srgbClr val="CCCCCC"/>
              </a:solidFill>
              <a:effectLst/>
              <a:latin typeface="Consolas" panose="020B0609020204030204" pitchFamily="49" charset="0"/>
            </a:endParaRPr>
          </a:p>
          <a:p>
            <a:pPr>
              <a:lnSpc>
                <a:spcPts val="1425"/>
              </a:lnSpc>
            </a:pPr>
            <a:endParaRPr lang="zh-CN" altLang="en-US" b="0" dirty="0">
              <a:solidFill>
                <a:srgbClr val="CCCCCC"/>
              </a:solidFill>
              <a:effectLst/>
              <a:latin typeface="Consolas" panose="020B0609020204030204" pitchFamily="49" charset="0"/>
            </a:endParaRPr>
          </a:p>
        </p:txBody>
      </p:sp>
      <p:sp>
        <p:nvSpPr>
          <p:cNvPr id="4" name="灯片编号占位符 3"/>
          <p:cNvSpPr>
            <a:spLocks noGrp="1"/>
          </p:cNvSpPr>
          <p:nvPr>
            <p:ph type="sldNum" sz="quarter" idx="5"/>
          </p:nvPr>
        </p:nvSpPr>
        <p:spPr/>
        <p:txBody>
          <a:bodyPr/>
          <a:lstStyle/>
          <a:p>
            <a:fld id="{52FFE8B2-1986-46EC-A5A3-3C84E1ACE460}" type="slidenum">
              <a:rPr lang="zh-CN" altLang="en-US" smtClean="0"/>
              <a:t>37</a:t>
            </a:fld>
            <a:endParaRPr lang="zh-CN" altLang="en-US"/>
          </a:p>
        </p:txBody>
      </p:sp>
    </p:spTree>
    <p:extLst>
      <p:ext uri="{BB962C8B-B14F-4D97-AF65-F5344CB8AC3E}">
        <p14:creationId xmlns:p14="http://schemas.microsoft.com/office/powerpoint/2010/main" val="25205111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0432E-294B-AC3B-2C0E-06D2EF96568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79C7FAE-C3DF-73A3-65D8-E10C267A0EA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623290D-F46D-2073-D9E8-C7410D176CD3}"/>
              </a:ext>
            </a:extLst>
          </p:cNvPr>
          <p:cNvSpPr>
            <a:spLocks noGrp="1"/>
          </p:cNvSpPr>
          <p:nvPr>
            <p:ph type="body" idx="1"/>
          </p:nvPr>
        </p:nvSpPr>
        <p:spPr/>
        <p:txBody>
          <a:bodyPr/>
          <a:lstStyle/>
          <a:p>
            <a:pPr>
              <a:lnSpc>
                <a:spcPts val="1425"/>
              </a:lnSpc>
              <a:buNone/>
            </a:pPr>
            <a:r>
              <a:rPr lang="zh-CN" altLang="en-US" b="1" dirty="0">
                <a:solidFill>
                  <a:srgbClr val="569CD6"/>
                </a:solidFill>
                <a:effectLst/>
                <a:latin typeface="Consolas" panose="020B0609020204030204" pitchFamily="49" charset="0"/>
              </a:rPr>
              <a:t>数据准备</a:t>
            </a:r>
            <a:endParaRPr lang="en-US" altLang="zh-CN" b="1" dirty="0">
              <a:solidFill>
                <a:srgbClr val="569CD6"/>
              </a:solidFill>
              <a:effectLst/>
              <a:latin typeface="Consolas" panose="020B0609020204030204" pitchFamily="49" charset="0"/>
            </a:endParaRPr>
          </a:p>
          <a:p>
            <a:pPr marL="0" marR="0" lvl="0" indent="0" algn="l" defTabSz="914400" rtl="0" eaLnBrk="1" fontAlgn="auto" latinLnBrk="0" hangingPunct="1">
              <a:lnSpc>
                <a:spcPts val="1425"/>
              </a:lnSpc>
              <a:spcBef>
                <a:spcPts val="0"/>
              </a:spcBef>
              <a:spcAft>
                <a:spcPts val="0"/>
              </a:spcAft>
              <a:buClrTx/>
              <a:buSzTx/>
              <a:buFontTx/>
              <a:buNone/>
              <a:tabLst/>
              <a:defRPr/>
            </a:pPr>
            <a:r>
              <a:rPr lang="en-US" altLang="zh-CN" b="0" dirty="0">
                <a:solidFill>
                  <a:srgbClr val="6A9955"/>
                </a:solidFill>
                <a:effectLst/>
                <a:latin typeface="Consolas" panose="020B0609020204030204" pitchFamily="49" charset="0"/>
              </a:rPr>
              <a:t># </a:t>
            </a:r>
            <a:r>
              <a:rPr lang="zh-CN" altLang="en-US" b="0" dirty="0">
                <a:solidFill>
                  <a:srgbClr val="6A9955"/>
                </a:solidFill>
                <a:effectLst/>
                <a:latin typeface="Consolas" panose="020B0609020204030204" pitchFamily="49" charset="0"/>
              </a:rPr>
              <a:t>创建一个</a:t>
            </a:r>
            <a:r>
              <a:rPr lang="en-US" altLang="zh-CN" b="0" dirty="0" err="1">
                <a:solidFill>
                  <a:srgbClr val="6A9955"/>
                </a:solidFill>
                <a:effectLst/>
                <a:latin typeface="Consolas" panose="020B0609020204030204" pitchFamily="49" charset="0"/>
              </a:rPr>
              <a:t>GRPOTrainer</a:t>
            </a:r>
            <a:r>
              <a:rPr lang="zh-CN" altLang="en-US" b="0" dirty="0">
                <a:solidFill>
                  <a:srgbClr val="6A9955"/>
                </a:solidFill>
                <a:effectLst/>
                <a:latin typeface="Consolas" panose="020B0609020204030204" pitchFamily="49" charset="0"/>
              </a:rPr>
              <a:t>对象，用于训练模型，其中</a:t>
            </a:r>
            <a:r>
              <a:rPr lang="zh-CN" altLang="en-US" b="1" dirty="0">
                <a:solidFill>
                  <a:srgbClr val="569CD6"/>
                </a:solidFill>
                <a:effectLst/>
                <a:latin typeface="Consolas" panose="020B0609020204030204" pitchFamily="49" charset="0"/>
              </a:rPr>
              <a:t>定义奖励函数</a:t>
            </a:r>
            <a:endParaRPr lang="en-US" altLang="zh-CN" b="1" dirty="0">
              <a:solidFill>
                <a:srgbClr val="569CD6"/>
              </a:solidFill>
              <a:effectLst/>
              <a:latin typeface="Consolas" panose="020B0609020204030204" pitchFamily="49" charset="0"/>
            </a:endParaRPr>
          </a:p>
          <a:p>
            <a:pPr marL="0" marR="0" lvl="0" indent="0" algn="l" defTabSz="914400" rtl="0" eaLnBrk="1" fontAlgn="auto" latinLnBrk="0" hangingPunct="1">
              <a:lnSpc>
                <a:spcPts val="1425"/>
              </a:lnSpc>
              <a:spcBef>
                <a:spcPts val="0"/>
              </a:spcBef>
              <a:spcAft>
                <a:spcPts val="0"/>
              </a:spcAft>
              <a:buClrTx/>
              <a:buSzTx/>
              <a:buFontTx/>
              <a:buNone/>
              <a:tabLst/>
              <a:defRPr/>
            </a:pPr>
            <a:r>
              <a:rPr lang="zh-CN" altLang="en-US" b="0" dirty="0">
                <a:solidFill>
                  <a:srgbClr val="6A9955"/>
                </a:solidFill>
                <a:effectLst/>
                <a:latin typeface="Consolas" panose="020B0609020204030204" pitchFamily="49" charset="0"/>
              </a:rPr>
              <a:t>数据选取</a:t>
            </a:r>
            <a:r>
              <a:rPr lang="en-US" altLang="zh-CN" b="0" i="0" dirty="0">
                <a:solidFill>
                  <a:srgbClr val="CCCCCC"/>
                </a:solidFill>
                <a:effectLst/>
                <a:latin typeface="Segoe WPC"/>
              </a:rPr>
              <a:t>GSM8K </a:t>
            </a:r>
            <a:r>
              <a:rPr lang="zh-CN" altLang="en-US" b="0" i="0" dirty="0">
                <a:solidFill>
                  <a:srgbClr val="CCCCCC"/>
                </a:solidFill>
                <a:effectLst/>
                <a:latin typeface="Segoe WPC"/>
              </a:rPr>
              <a:t>小学数学题目</a:t>
            </a:r>
            <a:endParaRPr lang="en-US" altLang="zh-CN" b="0" dirty="0">
              <a:solidFill>
                <a:srgbClr val="6A9955"/>
              </a:solidFill>
              <a:effectLst/>
              <a:latin typeface="Consolas" panose="020B0609020204030204" pitchFamily="49" charset="0"/>
            </a:endParaRPr>
          </a:p>
          <a:p>
            <a:pPr marL="0" marR="0" lvl="0" indent="0" algn="l" defTabSz="914400" rtl="0" eaLnBrk="1" fontAlgn="auto" latinLnBrk="0" hangingPunct="1">
              <a:lnSpc>
                <a:spcPts val="1425"/>
              </a:lnSpc>
              <a:spcBef>
                <a:spcPts val="0"/>
              </a:spcBef>
              <a:spcAft>
                <a:spcPts val="0"/>
              </a:spcAft>
              <a:buClrTx/>
              <a:buSzTx/>
              <a:buFontTx/>
              <a:buNone/>
              <a:tabLst/>
              <a:defRPr/>
            </a:pPr>
            <a:r>
              <a:rPr lang="zh-CN" altLang="en-US" b="0" dirty="0">
                <a:solidFill>
                  <a:srgbClr val="6A9955"/>
                </a:solidFill>
                <a:effectLst/>
                <a:latin typeface="Consolas" panose="020B0609020204030204" pitchFamily="49" charset="0"/>
              </a:rPr>
              <a:t>从</a:t>
            </a:r>
            <a:r>
              <a:rPr lang="en-US" altLang="zh-CN" b="0" dirty="0" err="1">
                <a:solidFill>
                  <a:srgbClr val="6A9955"/>
                </a:solidFill>
                <a:effectLst/>
                <a:latin typeface="Consolas" panose="020B0609020204030204" pitchFamily="49" charset="0"/>
              </a:rPr>
              <a:t>trainer_stats</a:t>
            </a:r>
            <a:r>
              <a:rPr lang="zh-CN" altLang="en-US" b="0" dirty="0">
                <a:solidFill>
                  <a:srgbClr val="6A9955"/>
                </a:solidFill>
                <a:effectLst/>
                <a:latin typeface="Consolas" panose="020B0609020204030204" pitchFamily="49" charset="0"/>
              </a:rPr>
              <a:t>对象中获取训练过程中的度量指标</a:t>
            </a:r>
            <a:endParaRPr lang="zh-CN" altLang="en-US" b="0" dirty="0">
              <a:solidFill>
                <a:srgbClr val="CCCCCC"/>
              </a:solidFill>
              <a:effectLst/>
              <a:latin typeface="Consolas" panose="020B0609020204030204" pitchFamily="49" charset="0"/>
            </a:endParaRPr>
          </a:p>
        </p:txBody>
      </p:sp>
      <p:sp>
        <p:nvSpPr>
          <p:cNvPr id="4" name="灯片编号占位符 3">
            <a:extLst>
              <a:ext uri="{FF2B5EF4-FFF2-40B4-BE49-F238E27FC236}">
                <a16:creationId xmlns:a16="http://schemas.microsoft.com/office/drawing/2014/main" id="{ECD6D7E9-B039-A960-F6C0-8AC6AF1D4291}"/>
              </a:ext>
            </a:extLst>
          </p:cNvPr>
          <p:cNvSpPr>
            <a:spLocks noGrp="1"/>
          </p:cNvSpPr>
          <p:nvPr>
            <p:ph type="sldNum" sz="quarter" idx="5"/>
          </p:nvPr>
        </p:nvSpPr>
        <p:spPr/>
        <p:txBody>
          <a:bodyPr/>
          <a:lstStyle/>
          <a:p>
            <a:fld id="{52FFE8B2-1986-46EC-A5A3-3C84E1ACE460}" type="slidenum">
              <a:rPr lang="zh-CN" altLang="en-US" smtClean="0"/>
              <a:t>38</a:t>
            </a:fld>
            <a:endParaRPr lang="zh-CN" altLang="en-US"/>
          </a:p>
        </p:txBody>
      </p:sp>
    </p:spTree>
    <p:extLst>
      <p:ext uri="{BB962C8B-B14F-4D97-AF65-F5344CB8AC3E}">
        <p14:creationId xmlns:p14="http://schemas.microsoft.com/office/powerpoint/2010/main" val="3397937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C5782-2A84-E667-2FBA-690BB0D0B74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05A4AB0-033A-3564-2B70-0AF2B22534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AEC477F-D766-85BE-5C8D-AEE2E43ADD37}"/>
              </a:ext>
            </a:extLst>
          </p:cNvPr>
          <p:cNvSpPr>
            <a:spLocks noGrp="1"/>
          </p:cNvSpPr>
          <p:nvPr>
            <p:ph type="body" idx="1"/>
          </p:nvPr>
        </p:nvSpPr>
        <p:spPr/>
        <p:txBody>
          <a:bodyPr/>
          <a:lstStyle/>
          <a:p>
            <a:r>
              <a:rPr lang="zh-CN" altLang="en-US" b="0" i="0" dirty="0">
                <a:solidFill>
                  <a:srgbClr val="353535"/>
                </a:solidFill>
                <a:effectLst/>
                <a:latin typeface="mp-quote"/>
              </a:rPr>
              <a:t>靠着这么一个简单的规则，让</a:t>
            </a:r>
            <a:r>
              <a:rPr lang="en-US" altLang="zh-CN" b="0" i="0" dirty="0">
                <a:solidFill>
                  <a:srgbClr val="353535"/>
                </a:solidFill>
                <a:effectLst/>
                <a:latin typeface="mp-quote"/>
              </a:rPr>
              <a:t>AI</a:t>
            </a:r>
            <a:r>
              <a:rPr lang="zh-CN" altLang="en-US" b="0" i="0" dirty="0">
                <a:solidFill>
                  <a:srgbClr val="353535"/>
                </a:solidFill>
                <a:effectLst/>
                <a:latin typeface="mp-quote"/>
              </a:rPr>
              <a:t>在</a:t>
            </a:r>
            <a:r>
              <a:rPr lang="en-US" altLang="zh-CN" b="0" i="0" dirty="0">
                <a:solidFill>
                  <a:srgbClr val="353535"/>
                </a:solidFill>
                <a:effectLst/>
                <a:latin typeface="mp-quote"/>
              </a:rPr>
              <a:t>GRPO(Group Relative Policy Optimization)</a:t>
            </a:r>
            <a:r>
              <a:rPr lang="zh-CN" altLang="en-US" b="0" i="0" dirty="0">
                <a:solidFill>
                  <a:srgbClr val="353535"/>
                </a:solidFill>
                <a:effectLst/>
                <a:latin typeface="mp-quote"/>
              </a:rPr>
              <a:t>的规则下自我采</a:t>
            </a:r>
            <a:r>
              <a:rPr lang="en-US" altLang="zh-CN" b="0" i="0" dirty="0">
                <a:solidFill>
                  <a:srgbClr val="353535"/>
                </a:solidFill>
                <a:effectLst/>
                <a:latin typeface="mp-quote"/>
              </a:rPr>
              <a:t>+</a:t>
            </a:r>
            <a:r>
              <a:rPr lang="zh-CN" altLang="en-US" b="0" i="0" dirty="0">
                <a:solidFill>
                  <a:srgbClr val="353535"/>
                </a:solidFill>
                <a:effectLst/>
                <a:latin typeface="mp-quote"/>
              </a:rPr>
              <a:t>比较，自我提升。</a:t>
            </a:r>
            <a:br>
              <a:rPr lang="zh-CN" altLang="en-US" dirty="0"/>
            </a:br>
            <a:r>
              <a:rPr lang="en-US" altLang="zh-CN" b="0" i="0" dirty="0">
                <a:solidFill>
                  <a:srgbClr val="353535"/>
                </a:solidFill>
                <a:effectLst/>
                <a:latin typeface="mp-quote"/>
              </a:rPr>
              <a:t>GRPO</a:t>
            </a:r>
            <a:r>
              <a:rPr lang="zh-CN" altLang="en-US" b="0" i="0" dirty="0">
                <a:solidFill>
                  <a:srgbClr val="353535"/>
                </a:solidFill>
                <a:effectLst/>
                <a:latin typeface="mp-quote"/>
              </a:rPr>
              <a:t>的模式其实比较简单，通过组内样本的相对比较来计算策略梯度</a:t>
            </a:r>
            <a:r>
              <a:rPr lang="en-US" altLang="zh-CN" b="0" i="0" dirty="0">
                <a:solidFill>
                  <a:srgbClr val="353535"/>
                </a:solidFill>
                <a:effectLst/>
                <a:latin typeface="mp-quote"/>
              </a:rPr>
              <a:t>+</a:t>
            </a:r>
            <a:r>
              <a:rPr lang="zh-CN" altLang="en-US" b="0" i="0" dirty="0">
                <a:solidFill>
                  <a:srgbClr val="353535"/>
                </a:solidFill>
                <a:effectLst/>
                <a:latin typeface="mp-quote"/>
              </a:rPr>
              <a:t>，有效降低了训练的不稳定性，同时提高了学习效率。</a:t>
            </a:r>
            <a:br>
              <a:rPr lang="zh-CN" altLang="en-US" dirty="0"/>
            </a:br>
            <a:r>
              <a:rPr lang="zh-CN" altLang="en-US" b="0" i="0" dirty="0">
                <a:solidFill>
                  <a:srgbClr val="353535"/>
                </a:solidFill>
                <a:effectLst/>
                <a:latin typeface="mp-quote"/>
              </a:rPr>
              <a:t>简单来说，你可以把它想象成老师出题，每道题让模型同时回答多次，然后用上面的奖惩规则给每个答案打分，根据追求高分、避免低分的逻辑更新模型。</a:t>
            </a:r>
            <a:endParaRPr lang="zh-CN" altLang="en-US" dirty="0"/>
          </a:p>
        </p:txBody>
      </p:sp>
      <p:sp>
        <p:nvSpPr>
          <p:cNvPr id="4" name="灯片编号占位符 3">
            <a:extLst>
              <a:ext uri="{FF2B5EF4-FFF2-40B4-BE49-F238E27FC236}">
                <a16:creationId xmlns:a16="http://schemas.microsoft.com/office/drawing/2014/main" id="{65F8E2B3-6E29-2D19-2D0E-A52E17EADB01}"/>
              </a:ext>
            </a:extLst>
          </p:cNvPr>
          <p:cNvSpPr>
            <a:spLocks noGrp="1"/>
          </p:cNvSpPr>
          <p:nvPr>
            <p:ph type="sldNum" sz="quarter" idx="5"/>
          </p:nvPr>
        </p:nvSpPr>
        <p:spPr/>
        <p:txBody>
          <a:bodyPr/>
          <a:lstStyle/>
          <a:p>
            <a:fld id="{52FFE8B2-1986-46EC-A5A3-3C84E1ACE460}" type="slidenum">
              <a:rPr lang="zh-CN" altLang="en-US" smtClean="0"/>
              <a:t>8</a:t>
            </a:fld>
            <a:endParaRPr lang="zh-CN" altLang="en-US"/>
          </a:p>
        </p:txBody>
      </p:sp>
    </p:spTree>
    <p:extLst>
      <p:ext uri="{BB962C8B-B14F-4D97-AF65-F5344CB8AC3E}">
        <p14:creationId xmlns:p14="http://schemas.microsoft.com/office/powerpoint/2010/main" val="12638167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0432E-294B-AC3B-2C0E-06D2EF96568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79C7FAE-C3DF-73A3-65D8-E10C267A0EA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623290D-F46D-2073-D9E8-C7410D176CD3}"/>
              </a:ext>
            </a:extLst>
          </p:cNvPr>
          <p:cNvSpPr>
            <a:spLocks noGrp="1"/>
          </p:cNvSpPr>
          <p:nvPr>
            <p:ph type="body" idx="1"/>
          </p:nvPr>
        </p:nvSpPr>
        <p:spPr/>
        <p:txBody>
          <a:bodyPr/>
          <a:lstStyle/>
          <a:p>
            <a:r>
              <a:rPr lang="zh-CN" altLang="en-US" dirty="0">
                <a:effectLst/>
              </a:rPr>
              <a:t>在</a:t>
            </a:r>
            <a:r>
              <a:rPr lang="en-US" altLang="zh-CN" dirty="0" err="1">
                <a:effectLst/>
              </a:rPr>
              <a:t>linux</a:t>
            </a:r>
            <a:r>
              <a:rPr lang="zh-CN" altLang="en-US" dirty="0">
                <a:effectLst/>
              </a:rPr>
              <a:t>通常更多的是使用 </a:t>
            </a:r>
            <a:r>
              <a:rPr lang="en-US" altLang="zh-CN" dirty="0" err="1">
                <a:effectLst/>
              </a:rPr>
              <a:t>vLLM</a:t>
            </a:r>
            <a:r>
              <a:rPr lang="en-US" altLang="zh-CN" dirty="0">
                <a:effectLst/>
              </a:rPr>
              <a:t> </a:t>
            </a:r>
            <a:r>
              <a:rPr lang="zh-CN" altLang="en-US" dirty="0">
                <a:effectLst/>
              </a:rPr>
              <a:t>或 </a:t>
            </a:r>
            <a:r>
              <a:rPr lang="en-US" altLang="zh-CN" dirty="0">
                <a:effectLst/>
              </a:rPr>
              <a:t>llama.cpp</a:t>
            </a:r>
            <a:r>
              <a:rPr lang="zh-CN" altLang="en-US" dirty="0">
                <a:effectLst/>
              </a:rPr>
              <a:t>，更适合生产环境并支持更高效的推理。</a:t>
            </a:r>
          </a:p>
          <a:p>
            <a:br>
              <a:rPr lang="zh-CN" altLang="en-US" dirty="0"/>
            </a:br>
            <a:endParaRPr lang="zh-CN" altLang="en-US" dirty="0"/>
          </a:p>
        </p:txBody>
      </p:sp>
      <p:sp>
        <p:nvSpPr>
          <p:cNvPr id="4" name="灯片编号占位符 3">
            <a:extLst>
              <a:ext uri="{FF2B5EF4-FFF2-40B4-BE49-F238E27FC236}">
                <a16:creationId xmlns:a16="http://schemas.microsoft.com/office/drawing/2014/main" id="{ECD6D7E9-B039-A960-F6C0-8AC6AF1D4291}"/>
              </a:ext>
            </a:extLst>
          </p:cNvPr>
          <p:cNvSpPr>
            <a:spLocks noGrp="1"/>
          </p:cNvSpPr>
          <p:nvPr>
            <p:ph type="sldNum" sz="quarter" idx="5"/>
          </p:nvPr>
        </p:nvSpPr>
        <p:spPr/>
        <p:txBody>
          <a:bodyPr/>
          <a:lstStyle/>
          <a:p>
            <a:fld id="{52FFE8B2-1986-46EC-A5A3-3C84E1ACE460}" type="slidenum">
              <a:rPr lang="zh-CN" altLang="en-US" smtClean="0"/>
              <a:t>39</a:t>
            </a:fld>
            <a:endParaRPr lang="zh-CN" altLang="en-US"/>
          </a:p>
        </p:txBody>
      </p:sp>
    </p:spTree>
    <p:extLst>
      <p:ext uri="{BB962C8B-B14F-4D97-AF65-F5344CB8AC3E}">
        <p14:creationId xmlns:p14="http://schemas.microsoft.com/office/powerpoint/2010/main" val="25141805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5D7BC-02B6-E8C7-9B47-EA4C40E8EF4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1B71F36-5426-A190-F777-5AE937C333D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969B0D6-7B31-C647-BF3E-4A68EC56F11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7591377-BE07-82D3-5D47-11337562E595}"/>
              </a:ext>
            </a:extLst>
          </p:cNvPr>
          <p:cNvSpPr>
            <a:spLocks noGrp="1"/>
          </p:cNvSpPr>
          <p:nvPr>
            <p:ph type="sldNum" sz="quarter" idx="5"/>
          </p:nvPr>
        </p:nvSpPr>
        <p:spPr/>
        <p:txBody>
          <a:bodyPr/>
          <a:lstStyle/>
          <a:p>
            <a:fld id="{52FFE8B2-1986-46EC-A5A3-3C84E1ACE460}" type="slidenum">
              <a:rPr lang="zh-CN" altLang="en-US" smtClean="0"/>
              <a:t>40</a:t>
            </a:fld>
            <a:endParaRPr lang="zh-CN" altLang="en-US"/>
          </a:p>
        </p:txBody>
      </p:sp>
    </p:spTree>
    <p:extLst>
      <p:ext uri="{BB962C8B-B14F-4D97-AF65-F5344CB8AC3E}">
        <p14:creationId xmlns:p14="http://schemas.microsoft.com/office/powerpoint/2010/main" val="6974123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CE9BA-7203-EC7C-BD83-3CC3916095E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2DA8DD7-3DFA-B830-853D-A4245A0232C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F01DAD6-FBE4-A32B-EF89-9E98F2BEDCF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F58845D-BDF5-FB9A-9204-D734B1DD5A62}"/>
              </a:ext>
            </a:extLst>
          </p:cNvPr>
          <p:cNvSpPr>
            <a:spLocks noGrp="1"/>
          </p:cNvSpPr>
          <p:nvPr>
            <p:ph type="sldNum" sz="quarter" idx="5"/>
          </p:nvPr>
        </p:nvSpPr>
        <p:spPr/>
        <p:txBody>
          <a:bodyPr/>
          <a:lstStyle/>
          <a:p>
            <a:fld id="{52FFE8B2-1986-46EC-A5A3-3C84E1ACE460}" type="slidenum">
              <a:rPr lang="zh-CN" altLang="en-US" smtClean="0"/>
              <a:t>41</a:t>
            </a:fld>
            <a:endParaRPr lang="zh-CN" altLang="en-US"/>
          </a:p>
        </p:txBody>
      </p:sp>
    </p:spTree>
    <p:extLst>
      <p:ext uri="{BB962C8B-B14F-4D97-AF65-F5344CB8AC3E}">
        <p14:creationId xmlns:p14="http://schemas.microsoft.com/office/powerpoint/2010/main" val="8231819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D81C4-D8B3-1360-12EC-564093B329C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0B49EF4-C797-EB70-1151-C305BEF0FFA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C93D938-E000-308A-D014-F5798B96A388}"/>
              </a:ext>
            </a:extLst>
          </p:cNvPr>
          <p:cNvSpPr>
            <a:spLocks noGrp="1"/>
          </p:cNvSpPr>
          <p:nvPr>
            <p:ph type="body" idx="1"/>
          </p:nvPr>
        </p:nvSpPr>
        <p:spPr/>
        <p:txBody>
          <a:bodyPr/>
          <a:lstStyle/>
          <a:p>
            <a:pPr>
              <a:lnSpc>
                <a:spcPts val="1425"/>
              </a:lnSpc>
            </a:pPr>
            <a:endParaRPr lang="en-US" altLang="zh-CN" b="0" dirty="0">
              <a:solidFill>
                <a:srgbClr val="CCCCCC"/>
              </a:solidFill>
              <a:effectLst/>
              <a:latin typeface="Consolas" panose="020B0609020204030204" pitchFamily="49" charset="0"/>
            </a:endParaRPr>
          </a:p>
          <a:p>
            <a:r>
              <a:rPr lang="en-US" altLang="zh-CN" b="0" i="0" dirty="0" err="1">
                <a:solidFill>
                  <a:srgbClr val="111111"/>
                </a:solidFill>
                <a:effectLst/>
                <a:latin typeface="Arial" panose="020B0604020202020204" pitchFamily="34" charset="0"/>
              </a:rPr>
              <a:t>unsloth</a:t>
            </a:r>
            <a:r>
              <a:rPr lang="en-US" altLang="zh-CN" b="0" i="0" dirty="0">
                <a:solidFill>
                  <a:srgbClr val="111111"/>
                </a:solidFill>
                <a:effectLst/>
                <a:latin typeface="Arial" panose="020B0604020202020204" pitchFamily="34" charset="0"/>
              </a:rPr>
              <a:t> </a:t>
            </a:r>
            <a:r>
              <a:rPr lang="zh-CN" altLang="en-US" b="0" i="0" dirty="0">
                <a:solidFill>
                  <a:srgbClr val="111111"/>
                </a:solidFill>
                <a:effectLst/>
                <a:latin typeface="Arial" panose="020B0604020202020204" pitchFamily="34" charset="0"/>
              </a:rPr>
              <a:t>是</a:t>
            </a:r>
            <a:r>
              <a:rPr lang="zh-CN" altLang="en-US" b="1" i="0" dirty="0">
                <a:solidFill>
                  <a:srgbClr val="111111"/>
                </a:solidFill>
                <a:effectLst/>
                <a:latin typeface="Arial" panose="020B0604020202020204" pitchFamily="34" charset="0"/>
              </a:rPr>
              <a:t>开源的大语言模型（</a:t>
            </a:r>
            <a:r>
              <a:rPr lang="en-US" altLang="zh-CN" b="1" i="0" dirty="0">
                <a:solidFill>
                  <a:srgbClr val="111111"/>
                </a:solidFill>
                <a:effectLst/>
                <a:latin typeface="Arial" panose="020B0604020202020204" pitchFamily="34" charset="0"/>
              </a:rPr>
              <a:t>LLM</a:t>
            </a:r>
            <a:r>
              <a:rPr lang="zh-CN" altLang="en-US" b="1" i="0" dirty="0">
                <a:solidFill>
                  <a:srgbClr val="111111"/>
                </a:solidFill>
                <a:effectLst/>
                <a:latin typeface="Arial" panose="020B0604020202020204" pitchFamily="34" charset="0"/>
              </a:rPr>
              <a:t>）微调工具</a:t>
            </a:r>
            <a:r>
              <a:rPr lang="zh-CN" altLang="en-US" b="0" i="0" dirty="0">
                <a:solidFill>
                  <a:srgbClr val="111111"/>
                </a:solidFill>
                <a:effectLst/>
                <a:latin typeface="Arial" panose="020B0604020202020204" pitchFamily="34" charset="0"/>
              </a:rPr>
              <a:t>，基于优化计算步骤和 </a:t>
            </a:r>
            <a:r>
              <a:rPr lang="en-US" altLang="zh-CN" b="0" i="0" dirty="0">
                <a:solidFill>
                  <a:srgbClr val="111111"/>
                </a:solidFill>
                <a:effectLst/>
                <a:latin typeface="Arial" panose="020B0604020202020204" pitchFamily="34" charset="0"/>
              </a:rPr>
              <a:t>GPU </a:t>
            </a:r>
            <a:r>
              <a:rPr lang="zh-CN" altLang="en-US" b="0" i="0" dirty="0">
                <a:solidFill>
                  <a:srgbClr val="111111"/>
                </a:solidFill>
                <a:effectLst/>
                <a:latin typeface="Arial" panose="020B0604020202020204" pitchFamily="34" charset="0"/>
              </a:rPr>
              <a:t>内核，显著提升模型训练速度，减少内存使用。 </a:t>
            </a:r>
            <a:r>
              <a:rPr lang="en-US" altLang="zh-CN" b="0" i="0" dirty="0" err="1">
                <a:solidFill>
                  <a:srgbClr val="111111"/>
                </a:solidFill>
                <a:effectLst/>
                <a:latin typeface="Arial" panose="020B0604020202020204" pitchFamily="34" charset="0"/>
              </a:rPr>
              <a:t>Unsloth</a:t>
            </a:r>
            <a:r>
              <a:rPr lang="zh-CN" altLang="en-US" b="0" i="0" dirty="0">
                <a:solidFill>
                  <a:srgbClr val="111111"/>
                </a:solidFill>
                <a:effectLst/>
                <a:latin typeface="Arial" panose="020B0604020202020204" pitchFamily="34" charset="0"/>
              </a:rPr>
              <a:t>支持多种主流 </a:t>
            </a:r>
            <a:r>
              <a:rPr lang="en-US" altLang="zh-CN" b="0" i="0" dirty="0">
                <a:solidFill>
                  <a:srgbClr val="111111"/>
                </a:solidFill>
                <a:effectLst/>
                <a:latin typeface="Arial" panose="020B0604020202020204" pitchFamily="34" charset="0"/>
              </a:rPr>
              <a:t>LLM</a:t>
            </a:r>
          </a:p>
          <a:p>
            <a:r>
              <a:rPr lang="zh-CN" altLang="en-US" b="0" i="0" dirty="0">
                <a:solidFill>
                  <a:srgbClr val="111111"/>
                </a:solidFill>
                <a:effectLst/>
                <a:latin typeface="Arial" panose="020B0604020202020204" pitchFamily="34" charset="0"/>
              </a:rPr>
              <a:t>如 </a:t>
            </a:r>
            <a:r>
              <a:rPr lang="en-US" altLang="zh-CN" b="0" i="0" dirty="0">
                <a:solidFill>
                  <a:srgbClr val="111111"/>
                </a:solidFill>
                <a:effectLst/>
                <a:latin typeface="Arial" panose="020B0604020202020204" pitchFamily="34" charset="0"/>
              </a:rPr>
              <a:t>Llama-3</a:t>
            </a:r>
            <a:r>
              <a:rPr lang="zh-CN" altLang="en-US" b="0" i="0" dirty="0">
                <a:solidFill>
                  <a:srgbClr val="111111"/>
                </a:solidFill>
                <a:effectLst/>
                <a:latin typeface="Arial" panose="020B0604020202020204" pitchFamily="34" charset="0"/>
              </a:rPr>
              <a:t>、</a:t>
            </a:r>
            <a:r>
              <a:rPr lang="en-US" altLang="zh-CN" b="0" i="0" dirty="0">
                <a:solidFill>
                  <a:srgbClr val="111111"/>
                </a:solidFill>
                <a:effectLst/>
                <a:latin typeface="Arial" panose="020B0604020202020204" pitchFamily="34" charset="0"/>
              </a:rPr>
              <a:t>Mistral</a:t>
            </a:r>
            <a:r>
              <a:rPr lang="zh-CN" altLang="en-US" b="0" i="0" dirty="0">
                <a:solidFill>
                  <a:srgbClr val="111111"/>
                </a:solidFill>
                <a:effectLst/>
                <a:latin typeface="Arial" panose="020B0604020202020204" pitchFamily="34" charset="0"/>
              </a:rPr>
              <a:t>、</a:t>
            </a:r>
            <a:r>
              <a:rPr lang="en-US" altLang="zh-CN" b="0" i="0" dirty="0">
                <a:solidFill>
                  <a:srgbClr val="111111"/>
                </a:solidFill>
                <a:effectLst/>
                <a:latin typeface="Arial" panose="020B0604020202020204" pitchFamily="34" charset="0"/>
              </a:rPr>
              <a:t>Phi-4 </a:t>
            </a:r>
            <a:r>
              <a:rPr lang="zh-CN" altLang="en-US" b="0" i="0" dirty="0">
                <a:solidFill>
                  <a:srgbClr val="111111"/>
                </a:solidFill>
                <a:effectLst/>
                <a:latin typeface="Arial" panose="020B0604020202020204" pitchFamily="34" charset="0"/>
              </a:rPr>
              <a:t>等，在单 </a:t>
            </a:r>
            <a:r>
              <a:rPr lang="en-US" altLang="zh-CN" b="0" i="0" dirty="0">
                <a:solidFill>
                  <a:srgbClr val="111111"/>
                </a:solidFill>
                <a:effectLst/>
                <a:latin typeface="Arial" panose="020B0604020202020204" pitchFamily="34" charset="0"/>
              </a:rPr>
              <a:t>GPU </a:t>
            </a:r>
            <a:r>
              <a:rPr lang="zh-CN" altLang="en-US" b="0" i="0" dirty="0">
                <a:solidFill>
                  <a:srgbClr val="111111"/>
                </a:solidFill>
                <a:effectLst/>
                <a:latin typeface="Arial" panose="020B0604020202020204" pitchFamily="34" charset="0"/>
              </a:rPr>
              <a:t>上实现最高 </a:t>
            </a:r>
            <a:r>
              <a:rPr lang="en-US" altLang="zh-CN" b="0" i="0" dirty="0">
                <a:solidFill>
                  <a:srgbClr val="111111"/>
                </a:solidFill>
                <a:effectLst/>
                <a:latin typeface="Arial" panose="020B0604020202020204" pitchFamily="34" charset="0"/>
              </a:rPr>
              <a:t>10 </a:t>
            </a:r>
            <a:r>
              <a:rPr lang="zh-CN" altLang="en-US" b="0" i="0" dirty="0">
                <a:solidFill>
                  <a:srgbClr val="111111"/>
                </a:solidFill>
                <a:effectLst/>
                <a:latin typeface="Arial" panose="020B0604020202020204" pitchFamily="34" charset="0"/>
              </a:rPr>
              <a:t>倍、多 </a:t>
            </a:r>
            <a:r>
              <a:rPr lang="en-US" altLang="zh-CN" b="0" i="0" dirty="0">
                <a:solidFill>
                  <a:srgbClr val="111111"/>
                </a:solidFill>
                <a:effectLst/>
                <a:latin typeface="Arial" panose="020B0604020202020204" pitchFamily="34" charset="0"/>
              </a:rPr>
              <a:t>GPU </a:t>
            </a:r>
            <a:r>
              <a:rPr lang="zh-CN" altLang="en-US" b="0" i="0" dirty="0">
                <a:solidFill>
                  <a:srgbClr val="111111"/>
                </a:solidFill>
                <a:effectLst/>
                <a:latin typeface="Arial" panose="020B0604020202020204" pitchFamily="34" charset="0"/>
              </a:rPr>
              <a:t>上最高 </a:t>
            </a:r>
            <a:r>
              <a:rPr lang="en-US" altLang="zh-CN" b="0" i="0" dirty="0">
                <a:solidFill>
                  <a:srgbClr val="111111"/>
                </a:solidFill>
                <a:effectLst/>
                <a:latin typeface="Arial" panose="020B0604020202020204" pitchFamily="34" charset="0"/>
              </a:rPr>
              <a:t>32 </a:t>
            </a:r>
            <a:r>
              <a:rPr lang="zh-CN" altLang="en-US" b="0" i="0" dirty="0">
                <a:solidFill>
                  <a:srgbClr val="111111"/>
                </a:solidFill>
                <a:effectLst/>
                <a:latin typeface="Arial" panose="020B0604020202020204" pitchFamily="34" charset="0"/>
              </a:rPr>
              <a:t>倍的加速效果</a:t>
            </a:r>
            <a:endParaRPr lang="en-US" altLang="zh-CN" b="0" i="0" dirty="0">
              <a:solidFill>
                <a:srgbClr val="111111"/>
              </a:solidFill>
              <a:effectLst/>
              <a:latin typeface="Arial" panose="020B0604020202020204" pitchFamily="34" charset="0"/>
            </a:endParaRPr>
          </a:p>
          <a:p>
            <a:endParaRPr lang="en-US" altLang="zh-CN" b="0" i="0" dirty="0">
              <a:solidFill>
                <a:srgbClr val="111111"/>
              </a:solidFill>
              <a:effectLst/>
              <a:latin typeface="Arial" panose="020B0604020202020204" pitchFamily="34" charset="0"/>
            </a:endParaRPr>
          </a:p>
          <a:p>
            <a:r>
              <a:rPr lang="en-US" altLang="zh-CN" b="0" i="0" dirty="0" err="1">
                <a:solidFill>
                  <a:srgbClr val="CCCCCC"/>
                </a:solidFill>
                <a:effectLst/>
                <a:latin typeface="Segoe WPC"/>
              </a:rPr>
              <a:t>Unsloth</a:t>
            </a:r>
            <a:r>
              <a:rPr lang="en-US" altLang="zh-CN" b="0" i="0" dirty="0">
                <a:solidFill>
                  <a:srgbClr val="CCCCCC"/>
                </a:solidFill>
                <a:effectLst/>
                <a:latin typeface="Segoe WPC"/>
              </a:rPr>
              <a:t> </a:t>
            </a:r>
            <a:r>
              <a:rPr lang="zh-CN" altLang="en-US" b="0" i="0" dirty="0">
                <a:solidFill>
                  <a:srgbClr val="CCCCCC"/>
                </a:solidFill>
                <a:effectLst/>
                <a:latin typeface="Segoe WPC"/>
              </a:rPr>
              <a:t>库中提供的一个函数，用于将特定的强化学习算法（如 </a:t>
            </a:r>
            <a:r>
              <a:rPr lang="en-US" altLang="zh-CN" b="0" i="0" dirty="0">
                <a:solidFill>
                  <a:srgbClr val="CCCCCC"/>
                </a:solidFill>
                <a:effectLst/>
                <a:latin typeface="Segoe WPC"/>
              </a:rPr>
              <a:t>GRPO</a:t>
            </a:r>
            <a:r>
              <a:rPr lang="zh-CN" altLang="en-US" b="0" i="0" dirty="0">
                <a:solidFill>
                  <a:srgbClr val="CCCCCC"/>
                </a:solidFill>
                <a:effectLst/>
                <a:latin typeface="Segoe WPC"/>
              </a:rPr>
              <a:t>）与语言模型结合起来，以实现强化学习微调。</a:t>
            </a:r>
            <a:endParaRPr lang="en-US" altLang="zh-CN" b="0" i="0" dirty="0">
              <a:solidFill>
                <a:srgbClr val="111111"/>
              </a:solidFill>
              <a:effectLst/>
              <a:latin typeface="Arial" panose="020B0604020202020204" pitchFamily="34" charset="0"/>
            </a:endParaRPr>
          </a:p>
          <a:p>
            <a:pPr>
              <a:lnSpc>
                <a:spcPts val="1425"/>
              </a:lnSpc>
            </a:pPr>
            <a:endParaRPr lang="en-US" altLang="zh-CN" b="0" dirty="0">
              <a:solidFill>
                <a:srgbClr val="CCCCCC"/>
              </a:solidFill>
              <a:effectLst/>
              <a:latin typeface="Consolas" panose="020B0609020204030204" pitchFamily="49" charset="0"/>
            </a:endParaRPr>
          </a:p>
          <a:p>
            <a:pPr marL="0" marR="0" lvl="0" indent="0" algn="l" defTabSz="914400" rtl="0" eaLnBrk="1" fontAlgn="auto" latinLnBrk="0" hangingPunct="1">
              <a:lnSpc>
                <a:spcPts val="1425"/>
              </a:lnSpc>
              <a:spcBef>
                <a:spcPts val="0"/>
              </a:spcBef>
              <a:spcAft>
                <a:spcPts val="0"/>
              </a:spcAft>
              <a:buClrTx/>
              <a:buSzTx/>
              <a:buFontTx/>
              <a:buNone/>
              <a:tabLst/>
              <a:defRPr/>
            </a:pPr>
            <a:r>
              <a:rPr lang="zh-CN" altLang="en-US" b="1" i="0" dirty="0">
                <a:solidFill>
                  <a:srgbClr val="05192D"/>
                </a:solidFill>
                <a:effectLst/>
                <a:latin typeface="Studio-Feixen-Sans"/>
                <a:ea typeface="inherit"/>
              </a:rPr>
              <a:t>通过</a:t>
            </a:r>
            <a:r>
              <a:rPr lang="en-US" altLang="zh-CN" b="1" dirty="0" err="1">
                <a:solidFill>
                  <a:schemeClr val="accent4">
                    <a:lumMod val="75000"/>
                  </a:schemeClr>
                </a:solidFill>
              </a:rPr>
              <a:t>FastLanguageModel</a:t>
            </a:r>
            <a:r>
              <a:rPr lang="zh-CN" altLang="en-US" b="1" i="0" dirty="0">
                <a:solidFill>
                  <a:srgbClr val="05192D"/>
                </a:solidFill>
                <a:effectLst/>
                <a:latin typeface="Studio-Feixen-Sans"/>
                <a:ea typeface="inherit"/>
              </a:rPr>
              <a:t>加载模型和分词器</a:t>
            </a:r>
            <a:endParaRPr lang="en-US" altLang="zh-CN" b="1" i="0" dirty="0">
              <a:solidFill>
                <a:srgbClr val="05192D"/>
              </a:solidFill>
              <a:effectLst/>
              <a:latin typeface="Studio-Feixen-Sans"/>
              <a:ea typeface="inherit"/>
            </a:endParaRPr>
          </a:p>
          <a:p>
            <a:pPr>
              <a:lnSpc>
                <a:spcPts val="1425"/>
              </a:lnSpc>
              <a:buNone/>
            </a:pPr>
            <a:endParaRPr lang="en-US" altLang="zh-CN" b="0" dirty="0">
              <a:solidFill>
                <a:srgbClr val="CCCCCC"/>
              </a:solidFill>
              <a:effectLst/>
              <a:latin typeface="Consolas" panose="020B0609020204030204" pitchFamily="49" charset="0"/>
            </a:endParaRPr>
          </a:p>
          <a:p>
            <a:pPr>
              <a:lnSpc>
                <a:spcPts val="1425"/>
              </a:lnSpc>
              <a:buNone/>
            </a:pPr>
            <a:r>
              <a:rPr lang="zh-CN" altLang="en-US" b="1" dirty="0">
                <a:solidFill>
                  <a:srgbClr val="569CD6"/>
                </a:solidFill>
                <a:effectLst/>
                <a:latin typeface="Consolas" panose="020B0609020204030204" pitchFamily="49" charset="0"/>
              </a:rPr>
              <a:t>奖励函数定义</a:t>
            </a:r>
            <a:endParaRPr lang="en-US" altLang="zh-CN" b="1" dirty="0">
              <a:solidFill>
                <a:srgbClr val="569CD6"/>
              </a:solidFill>
              <a:effectLst/>
              <a:latin typeface="Consolas" panose="020B0609020204030204" pitchFamily="49" charset="0"/>
            </a:endParaRPr>
          </a:p>
          <a:p>
            <a:pPr marL="0" marR="0" lvl="0" indent="0" algn="l" defTabSz="914400" rtl="0" eaLnBrk="1" fontAlgn="auto" latinLnBrk="0" hangingPunct="1">
              <a:lnSpc>
                <a:spcPts val="1425"/>
              </a:lnSpc>
              <a:spcBef>
                <a:spcPts val="0"/>
              </a:spcBef>
              <a:spcAft>
                <a:spcPts val="0"/>
              </a:spcAft>
              <a:buClrTx/>
              <a:buSzTx/>
              <a:buFontTx/>
              <a:buNone/>
              <a:tabLst/>
              <a:defRPr/>
            </a:pPr>
            <a:r>
              <a:rPr lang="zh-CN" altLang="en-US" b="0" dirty="0">
                <a:solidFill>
                  <a:srgbClr val="6A9955"/>
                </a:solidFill>
                <a:effectLst/>
                <a:latin typeface="Consolas" panose="020B0609020204030204" pitchFamily="49" charset="0"/>
              </a:rPr>
              <a:t>数据选取</a:t>
            </a:r>
            <a:r>
              <a:rPr lang="en-US" altLang="zh-CN" b="0" i="0" dirty="0">
                <a:solidFill>
                  <a:srgbClr val="CCCCCC"/>
                </a:solidFill>
                <a:effectLst/>
                <a:latin typeface="Segoe WPC"/>
              </a:rPr>
              <a:t>GSM8K </a:t>
            </a:r>
            <a:r>
              <a:rPr lang="zh-CN" altLang="en-US" b="0" i="0" dirty="0">
                <a:solidFill>
                  <a:srgbClr val="CCCCCC"/>
                </a:solidFill>
                <a:effectLst/>
                <a:latin typeface="Segoe WPC"/>
              </a:rPr>
              <a:t>小学数学题目</a:t>
            </a:r>
            <a:endParaRPr lang="en-US" altLang="zh-CN" b="0" dirty="0">
              <a:solidFill>
                <a:srgbClr val="6A9955"/>
              </a:solidFill>
              <a:effectLst/>
              <a:latin typeface="Consolas" panose="020B0609020204030204" pitchFamily="49" charset="0"/>
            </a:endParaRPr>
          </a:p>
          <a:p>
            <a:pPr>
              <a:lnSpc>
                <a:spcPts val="1425"/>
              </a:lnSpc>
              <a:buNone/>
            </a:pPr>
            <a:endParaRPr lang="en-US" altLang="zh-CN" b="1" dirty="0">
              <a:solidFill>
                <a:srgbClr val="569CD6"/>
              </a:solidFill>
              <a:effectLst/>
              <a:latin typeface="Consolas" panose="020B0609020204030204" pitchFamily="49" charset="0"/>
            </a:endParaRPr>
          </a:p>
          <a:p>
            <a:pPr marL="0" marR="0" lvl="0" indent="0" algn="l" defTabSz="914400" rtl="0" eaLnBrk="1" fontAlgn="auto" latinLnBrk="0" hangingPunct="1">
              <a:lnSpc>
                <a:spcPts val="1425"/>
              </a:lnSpc>
              <a:spcBef>
                <a:spcPts val="0"/>
              </a:spcBef>
              <a:spcAft>
                <a:spcPts val="0"/>
              </a:spcAft>
              <a:buClrTx/>
              <a:buSzTx/>
              <a:buFontTx/>
              <a:buNone/>
              <a:tabLst/>
              <a:defRPr/>
            </a:pPr>
            <a:endParaRPr lang="en-US" altLang="zh-CN" b="0" dirty="0">
              <a:solidFill>
                <a:srgbClr val="6A9955"/>
              </a:solidFill>
              <a:effectLst/>
              <a:latin typeface="Consolas" panose="020B0609020204030204" pitchFamily="49" charset="0"/>
            </a:endParaRPr>
          </a:p>
          <a:p>
            <a:pPr marL="0" marR="0" lvl="0" indent="0" algn="l" defTabSz="914400" rtl="0" eaLnBrk="1" fontAlgn="auto" latinLnBrk="0" hangingPunct="1">
              <a:lnSpc>
                <a:spcPts val="1425"/>
              </a:lnSpc>
              <a:spcBef>
                <a:spcPts val="0"/>
              </a:spcBef>
              <a:spcAft>
                <a:spcPts val="0"/>
              </a:spcAft>
              <a:buClrTx/>
              <a:buSzTx/>
              <a:buFontTx/>
              <a:buNone/>
              <a:tabLst/>
              <a:defRPr/>
            </a:pPr>
            <a:endParaRPr lang="zh-CN" altLang="en-US" b="0" dirty="0">
              <a:solidFill>
                <a:srgbClr val="CCCCCC"/>
              </a:solidFill>
              <a:effectLst/>
              <a:latin typeface="Consolas" panose="020B0609020204030204" pitchFamily="49" charset="0"/>
            </a:endParaRPr>
          </a:p>
          <a:p>
            <a:pPr marL="0" marR="0" lvl="0" indent="0" algn="l" defTabSz="914400" rtl="0" eaLnBrk="1" fontAlgn="auto" latinLnBrk="0" hangingPunct="1">
              <a:lnSpc>
                <a:spcPts val="1425"/>
              </a:lnSpc>
              <a:spcBef>
                <a:spcPts val="0"/>
              </a:spcBef>
              <a:spcAft>
                <a:spcPts val="0"/>
              </a:spcAft>
              <a:buClrTx/>
              <a:buSzTx/>
              <a:buFontTx/>
              <a:buNone/>
              <a:tabLst/>
              <a:defRPr/>
            </a:pPr>
            <a:endParaRPr lang="zh-CN" altLang="en-US" b="0" dirty="0">
              <a:solidFill>
                <a:srgbClr val="CCCCCC"/>
              </a:solidFill>
              <a:effectLst/>
              <a:latin typeface="Consolas" panose="020B0609020204030204" pitchFamily="49" charset="0"/>
            </a:endParaRPr>
          </a:p>
          <a:p>
            <a:pPr>
              <a:lnSpc>
                <a:spcPts val="1425"/>
              </a:lnSpc>
              <a:buNone/>
            </a:pPr>
            <a:endParaRPr lang="zh-CN" altLang="en-US" b="0" dirty="0">
              <a:solidFill>
                <a:srgbClr val="CCCCCC"/>
              </a:solidFill>
              <a:effectLst/>
              <a:latin typeface="Consolas" panose="020B0609020204030204" pitchFamily="49" charset="0"/>
            </a:endParaRPr>
          </a:p>
          <a:p>
            <a:pPr>
              <a:lnSpc>
                <a:spcPts val="1425"/>
              </a:lnSpc>
            </a:pPr>
            <a:br>
              <a:rPr lang="zh-CN" altLang="en-US" b="0" dirty="0">
                <a:solidFill>
                  <a:srgbClr val="CCCCCC"/>
                </a:solidFill>
                <a:effectLst/>
                <a:latin typeface="Consolas" panose="020B0609020204030204" pitchFamily="49" charset="0"/>
              </a:rPr>
            </a:br>
            <a:endParaRPr lang="zh-CN" altLang="en-US" b="0" dirty="0">
              <a:solidFill>
                <a:srgbClr val="CCCCCC"/>
              </a:solidFill>
              <a:effectLst/>
              <a:latin typeface="Consolas" panose="020B0609020204030204" pitchFamily="49" charset="0"/>
            </a:endParaRPr>
          </a:p>
          <a:p>
            <a:pPr marL="0" marR="0" lvl="0" indent="0" algn="l" defTabSz="914400" rtl="0" eaLnBrk="1" fontAlgn="auto" latinLnBrk="0" hangingPunct="1">
              <a:lnSpc>
                <a:spcPts val="1425"/>
              </a:lnSpc>
              <a:spcBef>
                <a:spcPts val="0"/>
              </a:spcBef>
              <a:spcAft>
                <a:spcPts val="0"/>
              </a:spcAft>
              <a:buClrTx/>
              <a:buSzTx/>
              <a:buFontTx/>
              <a:buNone/>
              <a:tabLst/>
              <a:defRPr/>
            </a:pPr>
            <a:endParaRPr lang="zh-CN" altLang="en-US" b="0" dirty="0">
              <a:solidFill>
                <a:srgbClr val="CCCCCC"/>
              </a:solidFill>
              <a:effectLst/>
              <a:latin typeface="Consolas" panose="020B0609020204030204" pitchFamily="49" charset="0"/>
            </a:endParaRPr>
          </a:p>
          <a:p>
            <a:pPr>
              <a:lnSpc>
                <a:spcPts val="1425"/>
              </a:lnSpc>
            </a:pPr>
            <a:endParaRPr lang="zh-CN" altLang="en-US" b="0" dirty="0">
              <a:solidFill>
                <a:srgbClr val="CCCCCC"/>
              </a:solidFill>
              <a:effectLst/>
              <a:latin typeface="Consolas" panose="020B0609020204030204" pitchFamily="49" charset="0"/>
            </a:endParaRPr>
          </a:p>
        </p:txBody>
      </p:sp>
      <p:sp>
        <p:nvSpPr>
          <p:cNvPr id="4" name="灯片编号占位符 3">
            <a:extLst>
              <a:ext uri="{FF2B5EF4-FFF2-40B4-BE49-F238E27FC236}">
                <a16:creationId xmlns:a16="http://schemas.microsoft.com/office/drawing/2014/main" id="{F66ADC96-B3E1-2DC3-9C99-29B779FB641E}"/>
              </a:ext>
            </a:extLst>
          </p:cNvPr>
          <p:cNvSpPr>
            <a:spLocks noGrp="1"/>
          </p:cNvSpPr>
          <p:nvPr>
            <p:ph type="sldNum" sz="quarter" idx="5"/>
          </p:nvPr>
        </p:nvSpPr>
        <p:spPr/>
        <p:txBody>
          <a:bodyPr/>
          <a:lstStyle/>
          <a:p>
            <a:fld id="{52FFE8B2-1986-46EC-A5A3-3C84E1ACE460}" type="slidenum">
              <a:rPr lang="zh-CN" altLang="en-US" smtClean="0"/>
              <a:t>42</a:t>
            </a:fld>
            <a:endParaRPr lang="zh-CN" altLang="en-US"/>
          </a:p>
        </p:txBody>
      </p:sp>
    </p:spTree>
    <p:extLst>
      <p:ext uri="{BB962C8B-B14F-4D97-AF65-F5344CB8AC3E}">
        <p14:creationId xmlns:p14="http://schemas.microsoft.com/office/powerpoint/2010/main" val="994842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91FBDD-8B48-1B06-8629-F347BF051B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D462267-E867-C19A-B131-C05BB14CA0C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2156337-54BF-E98C-21E9-9C9DDD28352D}"/>
              </a:ext>
            </a:extLst>
          </p:cNvPr>
          <p:cNvSpPr>
            <a:spLocks noGrp="1"/>
          </p:cNvSpPr>
          <p:nvPr>
            <p:ph type="body" idx="1"/>
          </p:nvPr>
        </p:nvSpPr>
        <p:spPr/>
        <p:txBody>
          <a:bodyPr/>
          <a:lstStyle/>
          <a:p>
            <a:endParaRPr lang="en-US" altLang="zh-CN" b="0" i="0" dirty="0">
              <a:solidFill>
                <a:srgbClr val="111111"/>
              </a:solidFill>
              <a:effectLst/>
              <a:latin typeface="Arial" panose="020B0604020202020204" pitchFamily="34" charset="0"/>
            </a:endParaRPr>
          </a:p>
          <a:p>
            <a:pPr>
              <a:lnSpc>
                <a:spcPts val="1425"/>
              </a:lnSpc>
            </a:pPr>
            <a:endParaRPr lang="en-US" altLang="zh-CN" b="0" dirty="0">
              <a:solidFill>
                <a:srgbClr val="CCCCCC"/>
              </a:solidFill>
              <a:effectLst/>
              <a:latin typeface="Consolas" panose="020B0609020204030204" pitchFamily="49" charset="0"/>
            </a:endParaRPr>
          </a:p>
          <a:p>
            <a:pPr marL="0" marR="0" lvl="0" indent="0" algn="l" defTabSz="914400" rtl="0" eaLnBrk="1" fontAlgn="auto" latinLnBrk="0" hangingPunct="1">
              <a:lnSpc>
                <a:spcPts val="1425"/>
              </a:lnSpc>
              <a:spcBef>
                <a:spcPts val="0"/>
              </a:spcBef>
              <a:spcAft>
                <a:spcPts val="0"/>
              </a:spcAft>
              <a:buClrTx/>
              <a:buSzTx/>
              <a:buFontTx/>
              <a:buNone/>
              <a:tabLst/>
              <a:defRPr/>
            </a:pPr>
            <a:r>
              <a:rPr lang="en-US" altLang="zh-CN" b="0" dirty="0">
                <a:solidFill>
                  <a:srgbClr val="6A9955"/>
                </a:solidFill>
                <a:effectLst/>
                <a:latin typeface="Consolas" panose="020B0609020204030204" pitchFamily="49" charset="0"/>
              </a:rPr>
              <a:t># </a:t>
            </a:r>
            <a:r>
              <a:rPr lang="zh-CN" altLang="en-US" b="0" dirty="0">
                <a:solidFill>
                  <a:srgbClr val="6A9955"/>
                </a:solidFill>
                <a:effectLst/>
                <a:latin typeface="Consolas" panose="020B0609020204030204" pitchFamily="49" charset="0"/>
              </a:rPr>
              <a:t>创建一个</a:t>
            </a:r>
            <a:r>
              <a:rPr lang="en-US" altLang="zh-CN" b="0" dirty="0" err="1">
                <a:solidFill>
                  <a:srgbClr val="6A9955"/>
                </a:solidFill>
                <a:effectLst/>
                <a:latin typeface="Consolas" panose="020B0609020204030204" pitchFamily="49" charset="0"/>
              </a:rPr>
              <a:t>GRPOConfig</a:t>
            </a:r>
            <a:r>
              <a:rPr lang="zh-CN" altLang="en-US" b="0" dirty="0">
                <a:solidFill>
                  <a:srgbClr val="6A9955"/>
                </a:solidFill>
                <a:effectLst/>
                <a:latin typeface="Consolas" panose="020B0609020204030204" pitchFamily="49" charset="0"/>
              </a:rPr>
              <a:t>实例，用于配置训练参数</a:t>
            </a:r>
            <a:endParaRPr lang="en-US" altLang="zh-CN" b="0" dirty="0">
              <a:solidFill>
                <a:srgbClr val="6A9955"/>
              </a:solidFill>
              <a:effectLst/>
              <a:latin typeface="Consolas" panose="020B0609020204030204" pitchFamily="49" charset="0"/>
            </a:endParaRPr>
          </a:p>
          <a:p>
            <a:pPr marL="0" marR="0" lvl="0" indent="0" algn="l" defTabSz="914400" rtl="0" eaLnBrk="1" fontAlgn="auto" latinLnBrk="0" hangingPunct="1">
              <a:lnSpc>
                <a:spcPts val="1425"/>
              </a:lnSpc>
              <a:spcBef>
                <a:spcPts val="0"/>
              </a:spcBef>
              <a:spcAft>
                <a:spcPts val="0"/>
              </a:spcAft>
              <a:buClrTx/>
              <a:buSzTx/>
              <a:buFontTx/>
              <a:buNone/>
              <a:tabLst/>
              <a:defRPr/>
            </a:pPr>
            <a:endParaRPr lang="en-US" altLang="zh-CN" b="0" dirty="0">
              <a:solidFill>
                <a:srgbClr val="6A9955"/>
              </a:solidFill>
              <a:effectLst/>
              <a:latin typeface="Consolas" panose="020B0609020204030204" pitchFamily="49" charset="0"/>
            </a:endParaRPr>
          </a:p>
          <a:p>
            <a:pPr marL="0" marR="0" lvl="0" indent="0" algn="l" defTabSz="914400" rtl="0" eaLnBrk="1" fontAlgn="auto" latinLnBrk="0" hangingPunct="1">
              <a:lnSpc>
                <a:spcPts val="1425"/>
              </a:lnSpc>
              <a:spcBef>
                <a:spcPts val="0"/>
              </a:spcBef>
              <a:spcAft>
                <a:spcPts val="0"/>
              </a:spcAft>
              <a:buClrTx/>
              <a:buSzTx/>
              <a:buFontTx/>
              <a:buNone/>
              <a:tabLst/>
              <a:defRPr/>
            </a:pPr>
            <a:r>
              <a:rPr lang="en-US" altLang="zh-CN" b="0" dirty="0">
                <a:solidFill>
                  <a:srgbClr val="6A9955"/>
                </a:solidFill>
                <a:effectLst/>
                <a:latin typeface="Consolas" panose="020B0609020204030204" pitchFamily="49" charset="0"/>
              </a:rPr>
              <a:t># </a:t>
            </a:r>
            <a:r>
              <a:rPr lang="zh-CN" altLang="en-US" b="0" dirty="0">
                <a:solidFill>
                  <a:srgbClr val="6A9955"/>
                </a:solidFill>
                <a:effectLst/>
                <a:latin typeface="Consolas" panose="020B0609020204030204" pitchFamily="49" charset="0"/>
              </a:rPr>
              <a:t>创建一个</a:t>
            </a:r>
            <a:r>
              <a:rPr lang="en-US" altLang="zh-CN" b="0" dirty="0" err="1">
                <a:solidFill>
                  <a:srgbClr val="6A9955"/>
                </a:solidFill>
                <a:effectLst/>
                <a:latin typeface="Consolas" panose="020B0609020204030204" pitchFamily="49" charset="0"/>
              </a:rPr>
              <a:t>GRPOTrainer</a:t>
            </a:r>
            <a:r>
              <a:rPr lang="zh-CN" altLang="en-US" b="0" dirty="0">
                <a:solidFill>
                  <a:srgbClr val="6A9955"/>
                </a:solidFill>
                <a:effectLst/>
                <a:latin typeface="Consolas" panose="020B0609020204030204" pitchFamily="49" charset="0"/>
              </a:rPr>
              <a:t>对象，用于训练模型</a:t>
            </a:r>
            <a:endParaRPr lang="en-US" altLang="zh-CN" b="0" dirty="0">
              <a:solidFill>
                <a:srgbClr val="6A9955"/>
              </a:solidFill>
              <a:effectLst/>
              <a:latin typeface="Consolas" panose="020B0609020204030204" pitchFamily="49" charset="0"/>
            </a:endParaRPr>
          </a:p>
          <a:p>
            <a:pPr marL="0" marR="0" lvl="0" indent="0" algn="l" defTabSz="914400" rtl="0" eaLnBrk="1" fontAlgn="auto" latinLnBrk="0" hangingPunct="1">
              <a:lnSpc>
                <a:spcPts val="1425"/>
              </a:lnSpc>
              <a:spcBef>
                <a:spcPts val="0"/>
              </a:spcBef>
              <a:spcAft>
                <a:spcPts val="0"/>
              </a:spcAft>
              <a:buClrTx/>
              <a:buSzTx/>
              <a:buFontTx/>
              <a:buNone/>
              <a:tabLst/>
              <a:defRPr/>
            </a:pPr>
            <a:endParaRPr lang="zh-CN" altLang="en-US" b="0" dirty="0">
              <a:solidFill>
                <a:srgbClr val="CCCCCC"/>
              </a:solidFill>
              <a:effectLst/>
              <a:latin typeface="Consolas" panose="020B0609020204030204" pitchFamily="49" charset="0"/>
            </a:endParaRPr>
          </a:p>
          <a:p>
            <a:pPr marL="0" marR="0" lvl="0" indent="0" algn="l" defTabSz="914400" rtl="0" eaLnBrk="1" fontAlgn="auto" latinLnBrk="0" hangingPunct="1">
              <a:lnSpc>
                <a:spcPts val="1425"/>
              </a:lnSpc>
              <a:spcBef>
                <a:spcPts val="0"/>
              </a:spcBef>
              <a:spcAft>
                <a:spcPts val="0"/>
              </a:spcAft>
              <a:buClrTx/>
              <a:buSzTx/>
              <a:buFontTx/>
              <a:buNone/>
              <a:tabLst/>
              <a:defRPr/>
            </a:pPr>
            <a:endParaRPr lang="zh-CN" altLang="en-US" b="0" dirty="0">
              <a:solidFill>
                <a:srgbClr val="CCCCCC"/>
              </a:solidFill>
              <a:effectLst/>
              <a:latin typeface="Consolas" panose="020B0609020204030204" pitchFamily="49" charset="0"/>
            </a:endParaRPr>
          </a:p>
          <a:p>
            <a:pPr>
              <a:lnSpc>
                <a:spcPts val="1425"/>
              </a:lnSpc>
              <a:buNone/>
            </a:pPr>
            <a:endParaRPr lang="zh-CN" altLang="en-US" b="0" dirty="0">
              <a:solidFill>
                <a:srgbClr val="CCCCCC"/>
              </a:solidFill>
              <a:effectLst/>
              <a:latin typeface="Consolas" panose="020B0609020204030204" pitchFamily="49" charset="0"/>
            </a:endParaRPr>
          </a:p>
          <a:p>
            <a:pPr>
              <a:lnSpc>
                <a:spcPts val="1425"/>
              </a:lnSpc>
            </a:pPr>
            <a:br>
              <a:rPr lang="zh-CN" altLang="en-US" b="0" dirty="0">
                <a:solidFill>
                  <a:srgbClr val="CCCCCC"/>
                </a:solidFill>
                <a:effectLst/>
                <a:latin typeface="Consolas" panose="020B0609020204030204" pitchFamily="49" charset="0"/>
              </a:rPr>
            </a:br>
            <a:endParaRPr lang="zh-CN" altLang="en-US" b="0" dirty="0">
              <a:solidFill>
                <a:srgbClr val="CCCCCC"/>
              </a:solidFill>
              <a:effectLst/>
              <a:latin typeface="Consolas" panose="020B0609020204030204" pitchFamily="49" charset="0"/>
            </a:endParaRPr>
          </a:p>
          <a:p>
            <a:pPr marL="0" marR="0" lvl="0" indent="0" algn="l" defTabSz="914400" rtl="0" eaLnBrk="1" fontAlgn="auto" latinLnBrk="0" hangingPunct="1">
              <a:lnSpc>
                <a:spcPts val="1425"/>
              </a:lnSpc>
              <a:spcBef>
                <a:spcPts val="0"/>
              </a:spcBef>
              <a:spcAft>
                <a:spcPts val="0"/>
              </a:spcAft>
              <a:buClrTx/>
              <a:buSzTx/>
              <a:buFontTx/>
              <a:buNone/>
              <a:tabLst/>
              <a:defRPr/>
            </a:pPr>
            <a:endParaRPr lang="zh-CN" altLang="en-US" b="0" dirty="0">
              <a:solidFill>
                <a:srgbClr val="CCCCCC"/>
              </a:solidFill>
              <a:effectLst/>
              <a:latin typeface="Consolas" panose="020B0609020204030204" pitchFamily="49" charset="0"/>
            </a:endParaRPr>
          </a:p>
          <a:p>
            <a:pPr>
              <a:lnSpc>
                <a:spcPts val="1425"/>
              </a:lnSpc>
            </a:pPr>
            <a:endParaRPr lang="zh-CN" altLang="en-US" b="0" dirty="0">
              <a:solidFill>
                <a:srgbClr val="CCCCCC"/>
              </a:solidFill>
              <a:effectLst/>
              <a:latin typeface="Consolas" panose="020B0609020204030204" pitchFamily="49" charset="0"/>
            </a:endParaRPr>
          </a:p>
        </p:txBody>
      </p:sp>
      <p:sp>
        <p:nvSpPr>
          <p:cNvPr id="4" name="灯片编号占位符 3">
            <a:extLst>
              <a:ext uri="{FF2B5EF4-FFF2-40B4-BE49-F238E27FC236}">
                <a16:creationId xmlns:a16="http://schemas.microsoft.com/office/drawing/2014/main" id="{FA56FD6F-5BB8-0CAC-0B2B-DE8DF707E412}"/>
              </a:ext>
            </a:extLst>
          </p:cNvPr>
          <p:cNvSpPr>
            <a:spLocks noGrp="1"/>
          </p:cNvSpPr>
          <p:nvPr>
            <p:ph type="sldNum" sz="quarter" idx="5"/>
          </p:nvPr>
        </p:nvSpPr>
        <p:spPr/>
        <p:txBody>
          <a:bodyPr/>
          <a:lstStyle/>
          <a:p>
            <a:fld id="{52FFE8B2-1986-46EC-A5A3-3C84E1ACE460}" type="slidenum">
              <a:rPr lang="zh-CN" altLang="en-US" smtClean="0"/>
              <a:t>43</a:t>
            </a:fld>
            <a:endParaRPr lang="zh-CN" altLang="en-US"/>
          </a:p>
        </p:txBody>
      </p:sp>
    </p:spTree>
    <p:extLst>
      <p:ext uri="{BB962C8B-B14F-4D97-AF65-F5344CB8AC3E}">
        <p14:creationId xmlns:p14="http://schemas.microsoft.com/office/powerpoint/2010/main" val="20753960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81097-B66A-A130-05F9-AC7A92978AE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568D275-4D9C-3252-A7E0-D4317A16271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8A67DB7-BD1E-927C-D519-CFE123D73A6D}"/>
              </a:ext>
            </a:extLst>
          </p:cNvPr>
          <p:cNvSpPr>
            <a:spLocks noGrp="1"/>
          </p:cNvSpPr>
          <p:nvPr>
            <p:ph type="body" idx="1"/>
          </p:nvPr>
        </p:nvSpPr>
        <p:spPr/>
        <p:txBody>
          <a:bodyPr/>
          <a:lstStyle/>
          <a:p>
            <a:pPr>
              <a:lnSpc>
                <a:spcPts val="1425"/>
              </a:lnSpc>
            </a:pPr>
            <a:endParaRPr lang="zh-CN" altLang="en-US" b="0" dirty="0">
              <a:solidFill>
                <a:srgbClr val="CCCCCC"/>
              </a:solidFill>
              <a:effectLst/>
              <a:latin typeface="Consolas" panose="020B0609020204030204" pitchFamily="49" charset="0"/>
            </a:endParaRPr>
          </a:p>
        </p:txBody>
      </p:sp>
      <p:sp>
        <p:nvSpPr>
          <p:cNvPr id="4" name="灯片编号占位符 3">
            <a:extLst>
              <a:ext uri="{FF2B5EF4-FFF2-40B4-BE49-F238E27FC236}">
                <a16:creationId xmlns:a16="http://schemas.microsoft.com/office/drawing/2014/main" id="{0D96D3E3-E23B-3991-4DA4-D59E19950DD7}"/>
              </a:ext>
            </a:extLst>
          </p:cNvPr>
          <p:cNvSpPr>
            <a:spLocks noGrp="1"/>
          </p:cNvSpPr>
          <p:nvPr>
            <p:ph type="sldNum" sz="quarter" idx="5"/>
          </p:nvPr>
        </p:nvSpPr>
        <p:spPr/>
        <p:txBody>
          <a:bodyPr/>
          <a:lstStyle/>
          <a:p>
            <a:fld id="{52FFE8B2-1986-46EC-A5A3-3C84E1ACE460}" type="slidenum">
              <a:rPr lang="zh-CN" altLang="en-US" smtClean="0"/>
              <a:t>44</a:t>
            </a:fld>
            <a:endParaRPr lang="zh-CN" altLang="en-US"/>
          </a:p>
        </p:txBody>
      </p:sp>
    </p:spTree>
    <p:extLst>
      <p:ext uri="{BB962C8B-B14F-4D97-AF65-F5344CB8AC3E}">
        <p14:creationId xmlns:p14="http://schemas.microsoft.com/office/powerpoint/2010/main" val="30077564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E10AC-AB90-AC73-66BE-1478676E2AE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BE99A3-F9E2-7109-79AF-678BC34967D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45A1CA1-1503-0282-BA13-4DB1C5A9D515}"/>
              </a:ext>
            </a:extLst>
          </p:cNvPr>
          <p:cNvSpPr>
            <a:spLocks noGrp="1"/>
          </p:cNvSpPr>
          <p:nvPr>
            <p:ph type="body" idx="1"/>
          </p:nvPr>
        </p:nvSpPr>
        <p:spPr/>
        <p:txBody>
          <a:bodyPr/>
          <a:lstStyle/>
          <a:p>
            <a:pPr>
              <a:lnSpc>
                <a:spcPts val="1425"/>
              </a:lnSpc>
            </a:pPr>
            <a:endParaRPr lang="zh-CN" altLang="en-US" b="0" dirty="0">
              <a:solidFill>
                <a:srgbClr val="CCCCCC"/>
              </a:solidFill>
              <a:effectLst/>
              <a:latin typeface="Consolas" panose="020B0609020204030204" pitchFamily="49" charset="0"/>
            </a:endParaRPr>
          </a:p>
        </p:txBody>
      </p:sp>
      <p:sp>
        <p:nvSpPr>
          <p:cNvPr id="4" name="灯片编号占位符 3">
            <a:extLst>
              <a:ext uri="{FF2B5EF4-FFF2-40B4-BE49-F238E27FC236}">
                <a16:creationId xmlns:a16="http://schemas.microsoft.com/office/drawing/2014/main" id="{260B8E63-65A2-3ECF-4B71-8CAB11797BB1}"/>
              </a:ext>
            </a:extLst>
          </p:cNvPr>
          <p:cNvSpPr>
            <a:spLocks noGrp="1"/>
          </p:cNvSpPr>
          <p:nvPr>
            <p:ph type="sldNum" sz="quarter" idx="5"/>
          </p:nvPr>
        </p:nvSpPr>
        <p:spPr/>
        <p:txBody>
          <a:bodyPr/>
          <a:lstStyle/>
          <a:p>
            <a:fld id="{52FFE8B2-1986-46EC-A5A3-3C84E1ACE460}" type="slidenum">
              <a:rPr lang="zh-CN" altLang="en-US" smtClean="0"/>
              <a:t>45</a:t>
            </a:fld>
            <a:endParaRPr lang="zh-CN" altLang="en-US"/>
          </a:p>
        </p:txBody>
      </p:sp>
    </p:spTree>
    <p:extLst>
      <p:ext uri="{BB962C8B-B14F-4D97-AF65-F5344CB8AC3E}">
        <p14:creationId xmlns:p14="http://schemas.microsoft.com/office/powerpoint/2010/main" val="30930006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85559-CD9A-E650-BDC4-D78449479C4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B81842E-06EA-78C8-9090-682AA6DD8DC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6E3B156-1EB7-1014-CD0A-279D89078E3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39675BC-2997-4060-08ED-CB408BA81C76}"/>
              </a:ext>
            </a:extLst>
          </p:cNvPr>
          <p:cNvSpPr>
            <a:spLocks noGrp="1"/>
          </p:cNvSpPr>
          <p:nvPr>
            <p:ph type="sldNum" sz="quarter" idx="5"/>
          </p:nvPr>
        </p:nvSpPr>
        <p:spPr/>
        <p:txBody>
          <a:bodyPr/>
          <a:lstStyle/>
          <a:p>
            <a:fld id="{52FFE8B2-1986-46EC-A5A3-3C84E1ACE460}" type="slidenum">
              <a:rPr lang="zh-CN" altLang="en-US" smtClean="0"/>
              <a:t>46</a:t>
            </a:fld>
            <a:endParaRPr lang="zh-CN" altLang="en-US"/>
          </a:p>
        </p:txBody>
      </p:sp>
    </p:spTree>
    <p:extLst>
      <p:ext uri="{BB962C8B-B14F-4D97-AF65-F5344CB8AC3E}">
        <p14:creationId xmlns:p14="http://schemas.microsoft.com/office/powerpoint/2010/main" val="11502754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71454-7F54-F635-81F0-23B265B7906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486249D-FE7D-667D-4600-E84DB97ED37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38D901C-82C2-DEE3-3109-FCB01F35FA7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F170175-0CF0-2C7A-64FE-D014FD1B0284}"/>
              </a:ext>
            </a:extLst>
          </p:cNvPr>
          <p:cNvSpPr>
            <a:spLocks noGrp="1"/>
          </p:cNvSpPr>
          <p:nvPr>
            <p:ph type="sldNum" sz="quarter" idx="5"/>
          </p:nvPr>
        </p:nvSpPr>
        <p:spPr/>
        <p:txBody>
          <a:bodyPr/>
          <a:lstStyle/>
          <a:p>
            <a:fld id="{52FFE8B2-1986-46EC-A5A3-3C84E1ACE460}" type="slidenum">
              <a:rPr lang="zh-CN" altLang="en-US" smtClean="0"/>
              <a:t>47</a:t>
            </a:fld>
            <a:endParaRPr lang="zh-CN" altLang="en-US"/>
          </a:p>
        </p:txBody>
      </p:sp>
    </p:spTree>
    <p:extLst>
      <p:ext uri="{BB962C8B-B14F-4D97-AF65-F5344CB8AC3E}">
        <p14:creationId xmlns:p14="http://schemas.microsoft.com/office/powerpoint/2010/main" val="4583318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14B7E-5749-3DD4-B492-24AECC04189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9D20DA-ABE3-7924-F3EB-C064AD41970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BE62629-E3F3-6881-3679-959528C4570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D4F4594-EAEB-8EFF-9F1C-A125493929A9}"/>
              </a:ext>
            </a:extLst>
          </p:cNvPr>
          <p:cNvSpPr>
            <a:spLocks noGrp="1"/>
          </p:cNvSpPr>
          <p:nvPr>
            <p:ph type="sldNum" sz="quarter" idx="5"/>
          </p:nvPr>
        </p:nvSpPr>
        <p:spPr/>
        <p:txBody>
          <a:bodyPr/>
          <a:lstStyle/>
          <a:p>
            <a:fld id="{52FFE8B2-1986-46EC-A5A3-3C84E1ACE460}" type="slidenum">
              <a:rPr lang="zh-CN" altLang="en-US" smtClean="0"/>
              <a:t>48</a:t>
            </a:fld>
            <a:endParaRPr lang="zh-CN" altLang="en-US"/>
          </a:p>
        </p:txBody>
      </p:sp>
    </p:spTree>
    <p:extLst>
      <p:ext uri="{BB962C8B-B14F-4D97-AF65-F5344CB8AC3E}">
        <p14:creationId xmlns:p14="http://schemas.microsoft.com/office/powerpoint/2010/main" val="1228188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i="0" dirty="0">
                <a:solidFill>
                  <a:srgbClr val="0F59A4"/>
                </a:solidFill>
                <a:effectLst/>
                <a:latin typeface="PingFang SC"/>
              </a:rPr>
              <a:t>一是</a:t>
            </a:r>
            <a:r>
              <a:rPr lang="en-US" altLang="zh-CN" b="1" i="0" dirty="0">
                <a:solidFill>
                  <a:srgbClr val="0F59A4"/>
                </a:solidFill>
                <a:effectLst/>
                <a:latin typeface="PingFang SC"/>
              </a:rPr>
              <a:t>R1</a:t>
            </a:r>
            <a:r>
              <a:rPr lang="zh-CN" altLang="en-US" b="1" i="0" dirty="0">
                <a:solidFill>
                  <a:srgbClr val="0F59A4"/>
                </a:solidFill>
                <a:effectLst/>
                <a:latin typeface="PingFang SC"/>
              </a:rPr>
              <a:t>模型创造性地基于</a:t>
            </a:r>
            <a:r>
              <a:rPr lang="en-US" altLang="zh-CN" b="1" i="0" dirty="0">
                <a:solidFill>
                  <a:srgbClr val="0F59A4"/>
                </a:solidFill>
                <a:effectLst/>
                <a:latin typeface="PingFang SC"/>
              </a:rPr>
              <a:t>DeepSeek-V1</a:t>
            </a:r>
            <a:r>
              <a:rPr lang="zh-CN" altLang="en-US" b="1" i="0" dirty="0">
                <a:solidFill>
                  <a:srgbClr val="0F59A4"/>
                </a:solidFill>
                <a:effectLst/>
                <a:latin typeface="PingFang SC"/>
              </a:rPr>
              <a:t>的基座模型，通过大规模强化学习技术，得到一个纯粹通过强化学习来增强的强推理模型，也就是</a:t>
            </a:r>
            <a:r>
              <a:rPr lang="en-US" altLang="zh-CN" b="1" i="0" dirty="0">
                <a:solidFill>
                  <a:srgbClr val="0F59A4"/>
                </a:solidFill>
                <a:effectLst/>
                <a:latin typeface="PingFang SC"/>
              </a:rPr>
              <a:t>R1-Zero</a:t>
            </a:r>
            <a:r>
              <a:rPr lang="zh-CN" altLang="en-US" b="0" i="0" dirty="0">
                <a:effectLst/>
                <a:latin typeface="PingFang SC"/>
              </a:rPr>
              <a:t>。这具有非常重要的价值。因为在历史上，几乎没有团队能够成功地把强化学习技术非常好地用在一个大规模模型上，并实现大规模的训练。</a:t>
            </a:r>
            <a:endParaRPr lang="en-US" altLang="zh-CN" b="0" i="0" dirty="0">
              <a:effectLst/>
              <a:latin typeface="PingFang SC"/>
            </a:endParaRPr>
          </a:p>
          <a:p>
            <a:endParaRPr lang="en-US" altLang="zh-CN" b="0" i="0" dirty="0">
              <a:effectLst/>
              <a:latin typeface="PingFang SC"/>
            </a:endParaRPr>
          </a:p>
          <a:p>
            <a:r>
              <a:rPr lang="zh-CN" altLang="en-US" b="1" i="0" dirty="0">
                <a:solidFill>
                  <a:srgbClr val="0F59A4"/>
                </a:solidFill>
                <a:effectLst/>
                <a:latin typeface="PingFang SC"/>
              </a:rPr>
              <a:t>第二个贡献是强化学习技术不只局限在基于规则的数学、算法代码等容易提供奖励的领域，它还可以创造性地把强化学习所带来的强推理能力，泛化到其他领域</a:t>
            </a:r>
            <a:r>
              <a:rPr lang="zh-CN" altLang="en-US" b="0" i="0" dirty="0">
                <a:effectLst/>
                <a:latin typeface="PingFang SC"/>
              </a:rPr>
              <a:t>。</a:t>
            </a:r>
            <a:endParaRPr lang="en-US" altLang="zh-CN" b="0" i="0" dirty="0">
              <a:effectLst/>
              <a:latin typeface="PingFang SC"/>
            </a:endParaRPr>
          </a:p>
          <a:p>
            <a:endParaRPr lang="en-US" altLang="zh-CN" b="0" i="0" dirty="0">
              <a:effectLst/>
              <a:latin typeface="PingFang SC"/>
            </a:endParaRPr>
          </a:p>
          <a:p>
            <a:r>
              <a:rPr lang="zh-CN" altLang="en-US" b="0" i="0" dirty="0">
                <a:effectLst/>
                <a:latin typeface="PingFang SC"/>
              </a:rPr>
              <a:t>那具体是怎么做的呢？它分了两个阶段：第一阶段还是基于</a:t>
            </a:r>
            <a:r>
              <a:rPr lang="en-US" altLang="zh-CN" b="0" i="0" dirty="0">
                <a:effectLst/>
                <a:latin typeface="PingFang SC"/>
              </a:rPr>
              <a:t>V3</a:t>
            </a:r>
            <a:r>
              <a:rPr lang="zh-CN" altLang="en-US" b="0" i="0" dirty="0">
                <a:effectLst/>
                <a:latin typeface="PingFang SC"/>
              </a:rPr>
              <a:t>基座模型，通过增强推理过程的可读性，能够生成相当于是深度推理的</a:t>
            </a:r>
            <a:r>
              <a:rPr lang="en-US" altLang="zh-CN" b="0" i="0" dirty="0">
                <a:effectLst/>
                <a:latin typeface="PingFang SC"/>
              </a:rPr>
              <a:t>SFT</a:t>
            </a:r>
            <a:r>
              <a:rPr lang="zh-CN" altLang="en-US" b="0" i="0" dirty="0">
                <a:effectLst/>
                <a:latin typeface="PingFang SC"/>
              </a:rPr>
              <a:t>数据；第二阶段，它又去结合传统的通用</a:t>
            </a:r>
            <a:r>
              <a:rPr lang="en-US" altLang="zh-CN" b="0" i="0" dirty="0">
                <a:effectLst/>
                <a:latin typeface="PingFang SC"/>
              </a:rPr>
              <a:t>SFT</a:t>
            </a:r>
            <a:r>
              <a:rPr lang="zh-CN" altLang="en-US" b="0" i="0" dirty="0">
                <a:effectLst/>
                <a:latin typeface="PingFang SC"/>
              </a:rPr>
              <a:t>数据来微调大模型，再进一步进行强化学习，从而得到了一个具有非常强泛化能力的强推理模型，也就是</a:t>
            </a:r>
            <a:r>
              <a:rPr lang="en-US" altLang="zh-CN" b="0" i="0" dirty="0">
                <a:effectLst/>
                <a:latin typeface="PingFang SC"/>
              </a:rPr>
              <a:t>R1</a:t>
            </a:r>
            <a:r>
              <a:rPr lang="zh-CN" altLang="en-US" b="0" i="0" dirty="0">
                <a:effectLst/>
                <a:latin typeface="PingFang SC"/>
              </a:rPr>
              <a:t>。</a:t>
            </a:r>
            <a:endParaRPr lang="zh-CN" altLang="en-US" dirty="0"/>
          </a:p>
        </p:txBody>
      </p:sp>
      <p:sp>
        <p:nvSpPr>
          <p:cNvPr id="4" name="灯片编号占位符 3"/>
          <p:cNvSpPr>
            <a:spLocks noGrp="1"/>
          </p:cNvSpPr>
          <p:nvPr>
            <p:ph type="sldNum" sz="quarter" idx="5"/>
          </p:nvPr>
        </p:nvSpPr>
        <p:spPr/>
        <p:txBody>
          <a:bodyPr/>
          <a:lstStyle/>
          <a:p>
            <a:fld id="{52FFE8B2-1986-46EC-A5A3-3C84E1ACE460}" type="slidenum">
              <a:rPr lang="zh-CN" altLang="en-US" smtClean="0"/>
              <a:t>9</a:t>
            </a:fld>
            <a:endParaRPr lang="zh-CN" altLang="en-US"/>
          </a:p>
        </p:txBody>
      </p:sp>
    </p:spTree>
    <p:extLst>
      <p:ext uri="{BB962C8B-B14F-4D97-AF65-F5344CB8AC3E}">
        <p14:creationId xmlns:p14="http://schemas.microsoft.com/office/powerpoint/2010/main" val="6872077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在</a:t>
            </a:r>
            <a:r>
              <a:rPr lang="en-US" altLang="zh-CN" dirty="0" err="1">
                <a:effectLst/>
              </a:rPr>
              <a:t>linux</a:t>
            </a:r>
            <a:r>
              <a:rPr lang="zh-CN" altLang="en-US" dirty="0">
                <a:effectLst/>
              </a:rPr>
              <a:t>通常更多的是使用 </a:t>
            </a:r>
            <a:r>
              <a:rPr lang="en-US" altLang="zh-CN" dirty="0" err="1">
                <a:effectLst/>
              </a:rPr>
              <a:t>vLLM</a:t>
            </a:r>
            <a:r>
              <a:rPr lang="en-US" altLang="zh-CN" dirty="0">
                <a:effectLst/>
              </a:rPr>
              <a:t> </a:t>
            </a:r>
            <a:r>
              <a:rPr lang="zh-CN" altLang="en-US" dirty="0">
                <a:effectLst/>
              </a:rPr>
              <a:t>或 </a:t>
            </a:r>
            <a:r>
              <a:rPr lang="en-US" altLang="zh-CN" dirty="0">
                <a:effectLst/>
              </a:rPr>
              <a:t>llama.cpp</a:t>
            </a:r>
            <a:r>
              <a:rPr lang="zh-CN" altLang="en-US" dirty="0">
                <a:effectLst/>
              </a:rPr>
              <a:t>，更适合生产环境并支持更高效的推理。</a:t>
            </a:r>
          </a:p>
          <a:p>
            <a:br>
              <a:rPr lang="zh-CN" altLang="en-US" dirty="0"/>
            </a:br>
            <a:endParaRPr lang="zh-CN" altLang="en-US" dirty="0"/>
          </a:p>
        </p:txBody>
      </p:sp>
      <p:sp>
        <p:nvSpPr>
          <p:cNvPr id="4" name="灯片编号占位符 3"/>
          <p:cNvSpPr>
            <a:spLocks noGrp="1"/>
          </p:cNvSpPr>
          <p:nvPr>
            <p:ph type="sldNum" sz="quarter" idx="5"/>
          </p:nvPr>
        </p:nvSpPr>
        <p:spPr/>
        <p:txBody>
          <a:bodyPr/>
          <a:lstStyle/>
          <a:p>
            <a:fld id="{52FFE8B2-1986-46EC-A5A3-3C84E1ACE460}" type="slidenum">
              <a:rPr lang="zh-CN" altLang="en-US" smtClean="0"/>
              <a:t>60</a:t>
            </a:fld>
            <a:endParaRPr lang="zh-CN" altLang="en-US"/>
          </a:p>
        </p:txBody>
      </p:sp>
    </p:spTree>
    <p:extLst>
      <p:ext uri="{BB962C8B-B14F-4D97-AF65-F5344CB8AC3E}">
        <p14:creationId xmlns:p14="http://schemas.microsoft.com/office/powerpoint/2010/main" val="40057023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0B59B-CF37-D942-B5C6-FBFCA82F01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A43003D-09EF-07C1-0189-3780367B97C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993DADD-A586-71B2-077B-98906044D1AC}"/>
              </a:ext>
            </a:extLst>
          </p:cNvPr>
          <p:cNvSpPr>
            <a:spLocks noGrp="1"/>
          </p:cNvSpPr>
          <p:nvPr>
            <p:ph type="body" idx="1"/>
          </p:nvPr>
        </p:nvSpPr>
        <p:spPr/>
        <p:txBody>
          <a:bodyPr/>
          <a:lstStyle/>
          <a:p>
            <a:r>
              <a:rPr lang="zh-CN" altLang="en-US" dirty="0">
                <a:effectLst/>
              </a:rPr>
              <a:t>在</a:t>
            </a:r>
            <a:r>
              <a:rPr lang="en-US" altLang="zh-CN" dirty="0" err="1">
                <a:effectLst/>
              </a:rPr>
              <a:t>linux</a:t>
            </a:r>
            <a:r>
              <a:rPr lang="zh-CN" altLang="en-US" dirty="0">
                <a:effectLst/>
              </a:rPr>
              <a:t>通常更多的是使用 </a:t>
            </a:r>
            <a:r>
              <a:rPr lang="en-US" altLang="zh-CN" dirty="0" err="1">
                <a:effectLst/>
              </a:rPr>
              <a:t>vLLM</a:t>
            </a:r>
            <a:r>
              <a:rPr lang="en-US" altLang="zh-CN" dirty="0">
                <a:effectLst/>
              </a:rPr>
              <a:t> </a:t>
            </a:r>
            <a:r>
              <a:rPr lang="zh-CN" altLang="en-US" dirty="0">
                <a:effectLst/>
              </a:rPr>
              <a:t>或 </a:t>
            </a:r>
            <a:r>
              <a:rPr lang="en-US" altLang="zh-CN" dirty="0">
                <a:effectLst/>
              </a:rPr>
              <a:t>llama.cpp</a:t>
            </a:r>
            <a:r>
              <a:rPr lang="zh-CN" altLang="en-US" dirty="0">
                <a:effectLst/>
              </a:rPr>
              <a:t>，更适合生产环境并支持更高效的推理。</a:t>
            </a:r>
          </a:p>
          <a:p>
            <a:br>
              <a:rPr lang="zh-CN" altLang="en-US" dirty="0"/>
            </a:br>
            <a:endParaRPr lang="zh-CN" altLang="en-US" dirty="0"/>
          </a:p>
        </p:txBody>
      </p:sp>
      <p:sp>
        <p:nvSpPr>
          <p:cNvPr id="4" name="灯片编号占位符 3">
            <a:extLst>
              <a:ext uri="{FF2B5EF4-FFF2-40B4-BE49-F238E27FC236}">
                <a16:creationId xmlns:a16="http://schemas.microsoft.com/office/drawing/2014/main" id="{73F6914A-F8E1-ECE8-F18C-6FE3BB319049}"/>
              </a:ext>
            </a:extLst>
          </p:cNvPr>
          <p:cNvSpPr>
            <a:spLocks noGrp="1"/>
          </p:cNvSpPr>
          <p:nvPr>
            <p:ph type="sldNum" sz="quarter" idx="5"/>
          </p:nvPr>
        </p:nvSpPr>
        <p:spPr/>
        <p:txBody>
          <a:bodyPr/>
          <a:lstStyle/>
          <a:p>
            <a:fld id="{52FFE8B2-1986-46EC-A5A3-3C84E1ACE460}" type="slidenum">
              <a:rPr lang="zh-CN" altLang="en-US" smtClean="0"/>
              <a:t>61</a:t>
            </a:fld>
            <a:endParaRPr lang="zh-CN" altLang="en-US"/>
          </a:p>
        </p:txBody>
      </p:sp>
    </p:spTree>
    <p:extLst>
      <p:ext uri="{BB962C8B-B14F-4D97-AF65-F5344CB8AC3E}">
        <p14:creationId xmlns:p14="http://schemas.microsoft.com/office/powerpoint/2010/main" val="3083317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B7881-0413-55C8-D8D0-78E11A7719D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BD2CC6C-DEF7-7FBF-DC08-D67725DFD14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A527F46-C199-F5CD-1606-51F5BF06AC1A}"/>
              </a:ext>
            </a:extLst>
          </p:cNvPr>
          <p:cNvSpPr>
            <a:spLocks noGrp="1"/>
          </p:cNvSpPr>
          <p:nvPr>
            <p:ph type="body" idx="1"/>
          </p:nvPr>
        </p:nvSpPr>
        <p:spPr/>
        <p:txBody>
          <a:bodyPr/>
          <a:lstStyle/>
          <a:p>
            <a:r>
              <a:rPr lang="zh-CN" altLang="en-US" dirty="0">
                <a:effectLst/>
              </a:rPr>
              <a:t>在</a:t>
            </a:r>
            <a:r>
              <a:rPr lang="en-US" altLang="zh-CN" dirty="0" err="1">
                <a:effectLst/>
              </a:rPr>
              <a:t>linux</a:t>
            </a:r>
            <a:r>
              <a:rPr lang="zh-CN" altLang="en-US" dirty="0">
                <a:effectLst/>
              </a:rPr>
              <a:t>通常更多的是使用 </a:t>
            </a:r>
            <a:r>
              <a:rPr lang="en-US" altLang="zh-CN" dirty="0" err="1">
                <a:effectLst/>
              </a:rPr>
              <a:t>vLLM</a:t>
            </a:r>
            <a:r>
              <a:rPr lang="en-US" altLang="zh-CN" dirty="0">
                <a:effectLst/>
              </a:rPr>
              <a:t> </a:t>
            </a:r>
            <a:r>
              <a:rPr lang="zh-CN" altLang="en-US" dirty="0">
                <a:effectLst/>
              </a:rPr>
              <a:t>或 </a:t>
            </a:r>
            <a:r>
              <a:rPr lang="en-US" altLang="zh-CN" dirty="0">
                <a:effectLst/>
              </a:rPr>
              <a:t>llama.cpp</a:t>
            </a:r>
            <a:r>
              <a:rPr lang="zh-CN" altLang="en-US" dirty="0">
                <a:effectLst/>
              </a:rPr>
              <a:t>，更适合生产环境并支持更高效的推理。</a:t>
            </a:r>
          </a:p>
          <a:p>
            <a:br>
              <a:rPr lang="zh-CN" altLang="en-US" dirty="0"/>
            </a:br>
            <a:endParaRPr lang="zh-CN" altLang="en-US" dirty="0"/>
          </a:p>
        </p:txBody>
      </p:sp>
      <p:sp>
        <p:nvSpPr>
          <p:cNvPr id="4" name="灯片编号占位符 3">
            <a:extLst>
              <a:ext uri="{FF2B5EF4-FFF2-40B4-BE49-F238E27FC236}">
                <a16:creationId xmlns:a16="http://schemas.microsoft.com/office/drawing/2014/main" id="{DF6038AB-2765-1D69-E45B-500C81580267}"/>
              </a:ext>
            </a:extLst>
          </p:cNvPr>
          <p:cNvSpPr>
            <a:spLocks noGrp="1"/>
          </p:cNvSpPr>
          <p:nvPr>
            <p:ph type="sldNum" sz="quarter" idx="5"/>
          </p:nvPr>
        </p:nvSpPr>
        <p:spPr/>
        <p:txBody>
          <a:bodyPr/>
          <a:lstStyle/>
          <a:p>
            <a:fld id="{52FFE8B2-1986-46EC-A5A3-3C84E1ACE460}" type="slidenum">
              <a:rPr lang="zh-CN" altLang="en-US" smtClean="0"/>
              <a:t>62</a:t>
            </a:fld>
            <a:endParaRPr lang="zh-CN" altLang="en-US"/>
          </a:p>
        </p:txBody>
      </p:sp>
    </p:spTree>
    <p:extLst>
      <p:ext uri="{BB962C8B-B14F-4D97-AF65-F5344CB8AC3E}">
        <p14:creationId xmlns:p14="http://schemas.microsoft.com/office/powerpoint/2010/main" val="3507932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00C90-7CE6-6296-BF49-48C2CA59A68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2361C3-EF46-D4A2-32B1-F5AC649136E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F6C303B-DBE5-DE82-34F8-856B88847B4A}"/>
              </a:ext>
            </a:extLst>
          </p:cNvPr>
          <p:cNvSpPr>
            <a:spLocks noGrp="1"/>
          </p:cNvSpPr>
          <p:nvPr>
            <p:ph type="body" idx="1"/>
          </p:nvPr>
        </p:nvSpPr>
        <p:spPr/>
        <p:txBody>
          <a:bodyPr/>
          <a:lstStyle/>
          <a:p>
            <a:r>
              <a:rPr lang="zh-CN" altLang="en-US" b="0" i="0" dirty="0">
                <a:solidFill>
                  <a:srgbClr val="353535"/>
                </a:solidFill>
                <a:effectLst/>
                <a:latin typeface="mp-quote"/>
              </a:rPr>
              <a:t>靠着这么一个简单的规则，让</a:t>
            </a:r>
            <a:r>
              <a:rPr lang="en-US" altLang="zh-CN" b="0" i="0" dirty="0">
                <a:solidFill>
                  <a:srgbClr val="353535"/>
                </a:solidFill>
                <a:effectLst/>
                <a:latin typeface="mp-quote"/>
              </a:rPr>
              <a:t>AI</a:t>
            </a:r>
            <a:r>
              <a:rPr lang="zh-CN" altLang="en-US" b="0" i="0" dirty="0">
                <a:solidFill>
                  <a:srgbClr val="353535"/>
                </a:solidFill>
                <a:effectLst/>
                <a:latin typeface="mp-quote"/>
              </a:rPr>
              <a:t>在</a:t>
            </a:r>
            <a:r>
              <a:rPr lang="en-US" altLang="zh-CN" b="0" i="0" dirty="0">
                <a:solidFill>
                  <a:srgbClr val="353535"/>
                </a:solidFill>
                <a:effectLst/>
                <a:latin typeface="mp-quote"/>
              </a:rPr>
              <a:t>GRPO(Group Relative Policy Optimization)</a:t>
            </a:r>
            <a:r>
              <a:rPr lang="zh-CN" altLang="en-US" b="0" i="0" dirty="0">
                <a:solidFill>
                  <a:srgbClr val="353535"/>
                </a:solidFill>
                <a:effectLst/>
                <a:latin typeface="mp-quote"/>
              </a:rPr>
              <a:t>的规则下自我采</a:t>
            </a:r>
            <a:r>
              <a:rPr lang="en-US" altLang="zh-CN" b="0" i="0" dirty="0">
                <a:solidFill>
                  <a:srgbClr val="353535"/>
                </a:solidFill>
                <a:effectLst/>
                <a:latin typeface="mp-quote"/>
              </a:rPr>
              <a:t>+</a:t>
            </a:r>
            <a:r>
              <a:rPr lang="zh-CN" altLang="en-US" b="0" i="0" dirty="0">
                <a:solidFill>
                  <a:srgbClr val="353535"/>
                </a:solidFill>
                <a:effectLst/>
                <a:latin typeface="mp-quote"/>
              </a:rPr>
              <a:t>比较，自我提升。</a:t>
            </a:r>
            <a:br>
              <a:rPr lang="zh-CN" altLang="en-US" dirty="0"/>
            </a:br>
            <a:r>
              <a:rPr lang="en-US" altLang="zh-CN" b="0" i="0" dirty="0">
                <a:solidFill>
                  <a:srgbClr val="353535"/>
                </a:solidFill>
                <a:effectLst/>
                <a:latin typeface="mp-quote"/>
              </a:rPr>
              <a:t>GRPO</a:t>
            </a:r>
            <a:r>
              <a:rPr lang="zh-CN" altLang="en-US" b="0" i="0" dirty="0">
                <a:solidFill>
                  <a:srgbClr val="353535"/>
                </a:solidFill>
                <a:effectLst/>
                <a:latin typeface="mp-quote"/>
              </a:rPr>
              <a:t>的模式其实比较简单，通过组内样本的相对比较来计算策略梯度</a:t>
            </a:r>
            <a:r>
              <a:rPr lang="en-US" altLang="zh-CN" b="0" i="0" dirty="0">
                <a:solidFill>
                  <a:srgbClr val="353535"/>
                </a:solidFill>
                <a:effectLst/>
                <a:latin typeface="mp-quote"/>
              </a:rPr>
              <a:t>+</a:t>
            </a:r>
            <a:r>
              <a:rPr lang="zh-CN" altLang="en-US" b="0" i="0" dirty="0">
                <a:solidFill>
                  <a:srgbClr val="353535"/>
                </a:solidFill>
                <a:effectLst/>
                <a:latin typeface="mp-quote"/>
              </a:rPr>
              <a:t>，有效降低了训练的不稳定性，同时提高了学习效率。</a:t>
            </a:r>
            <a:br>
              <a:rPr lang="zh-CN" altLang="en-US" dirty="0"/>
            </a:br>
            <a:r>
              <a:rPr lang="zh-CN" altLang="en-US" b="0" i="0" dirty="0">
                <a:solidFill>
                  <a:srgbClr val="353535"/>
                </a:solidFill>
                <a:effectLst/>
                <a:latin typeface="mp-quote"/>
              </a:rPr>
              <a:t>简单来说，你可以把它想象成老师出题，每道题让模型同时回答多次，然后用上面的奖惩规则给每个答案打分，根据追求高分、避免低分的逻辑更新模型。</a:t>
            </a:r>
            <a:endParaRPr lang="zh-CN" altLang="en-US" dirty="0"/>
          </a:p>
        </p:txBody>
      </p:sp>
      <p:sp>
        <p:nvSpPr>
          <p:cNvPr id="4" name="灯片编号占位符 3">
            <a:extLst>
              <a:ext uri="{FF2B5EF4-FFF2-40B4-BE49-F238E27FC236}">
                <a16:creationId xmlns:a16="http://schemas.microsoft.com/office/drawing/2014/main" id="{CD427004-63FA-FEDD-162A-134D0013319B}"/>
              </a:ext>
            </a:extLst>
          </p:cNvPr>
          <p:cNvSpPr>
            <a:spLocks noGrp="1"/>
          </p:cNvSpPr>
          <p:nvPr>
            <p:ph type="sldNum" sz="quarter" idx="5"/>
          </p:nvPr>
        </p:nvSpPr>
        <p:spPr/>
        <p:txBody>
          <a:bodyPr/>
          <a:lstStyle/>
          <a:p>
            <a:fld id="{52FFE8B2-1986-46EC-A5A3-3C84E1ACE460}" type="slidenum">
              <a:rPr lang="zh-CN" altLang="en-US" smtClean="0"/>
              <a:t>10</a:t>
            </a:fld>
            <a:endParaRPr lang="zh-CN" altLang="en-US"/>
          </a:p>
        </p:txBody>
      </p:sp>
    </p:spTree>
    <p:extLst>
      <p:ext uri="{BB962C8B-B14F-4D97-AF65-F5344CB8AC3E}">
        <p14:creationId xmlns:p14="http://schemas.microsoft.com/office/powerpoint/2010/main" val="3727066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6179B8-A238-680A-EC11-7D69FEFF7D9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6E5C934-5F53-7668-53EC-459BDE41C5C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E3D13AE-F7CA-CCAA-B30A-2699942469B7}"/>
              </a:ext>
            </a:extLst>
          </p:cNvPr>
          <p:cNvSpPr>
            <a:spLocks noGrp="1"/>
          </p:cNvSpPr>
          <p:nvPr>
            <p:ph type="body" idx="1"/>
          </p:nvPr>
        </p:nvSpPr>
        <p:spPr/>
        <p:txBody>
          <a:bodyPr/>
          <a:lstStyle/>
          <a:p>
            <a:r>
              <a:rPr lang="zh-CN" altLang="en-US" b="0" i="0" dirty="0">
                <a:solidFill>
                  <a:srgbClr val="353535"/>
                </a:solidFill>
                <a:effectLst/>
                <a:latin typeface="mp-quote"/>
              </a:rPr>
              <a:t>靠着这么一个简单的规则，让</a:t>
            </a:r>
            <a:r>
              <a:rPr lang="en-US" altLang="zh-CN" b="0" i="0" dirty="0">
                <a:solidFill>
                  <a:srgbClr val="353535"/>
                </a:solidFill>
                <a:effectLst/>
                <a:latin typeface="mp-quote"/>
              </a:rPr>
              <a:t>AI</a:t>
            </a:r>
            <a:r>
              <a:rPr lang="zh-CN" altLang="en-US" b="0" i="0" dirty="0">
                <a:solidFill>
                  <a:srgbClr val="353535"/>
                </a:solidFill>
                <a:effectLst/>
                <a:latin typeface="mp-quote"/>
              </a:rPr>
              <a:t>在</a:t>
            </a:r>
            <a:r>
              <a:rPr lang="en-US" altLang="zh-CN" b="0" i="0" dirty="0">
                <a:solidFill>
                  <a:srgbClr val="353535"/>
                </a:solidFill>
                <a:effectLst/>
                <a:latin typeface="mp-quote"/>
              </a:rPr>
              <a:t>GRPO(Group Relative Policy Optimization)</a:t>
            </a:r>
            <a:r>
              <a:rPr lang="zh-CN" altLang="en-US" b="0" i="0" dirty="0">
                <a:solidFill>
                  <a:srgbClr val="353535"/>
                </a:solidFill>
                <a:effectLst/>
                <a:latin typeface="mp-quote"/>
              </a:rPr>
              <a:t>的规则下自我采</a:t>
            </a:r>
            <a:r>
              <a:rPr lang="en-US" altLang="zh-CN" b="0" i="0" dirty="0">
                <a:solidFill>
                  <a:srgbClr val="353535"/>
                </a:solidFill>
                <a:effectLst/>
                <a:latin typeface="mp-quote"/>
              </a:rPr>
              <a:t>+</a:t>
            </a:r>
            <a:r>
              <a:rPr lang="zh-CN" altLang="en-US" b="0" i="0" dirty="0">
                <a:solidFill>
                  <a:srgbClr val="353535"/>
                </a:solidFill>
                <a:effectLst/>
                <a:latin typeface="mp-quote"/>
              </a:rPr>
              <a:t>比较，自我提升。</a:t>
            </a:r>
            <a:br>
              <a:rPr lang="zh-CN" altLang="en-US" dirty="0"/>
            </a:br>
            <a:r>
              <a:rPr lang="en-US" altLang="zh-CN" b="0" i="0" dirty="0">
                <a:solidFill>
                  <a:srgbClr val="353535"/>
                </a:solidFill>
                <a:effectLst/>
                <a:latin typeface="mp-quote"/>
              </a:rPr>
              <a:t>GRPO</a:t>
            </a:r>
            <a:r>
              <a:rPr lang="zh-CN" altLang="en-US" b="0" i="0" dirty="0">
                <a:solidFill>
                  <a:srgbClr val="353535"/>
                </a:solidFill>
                <a:effectLst/>
                <a:latin typeface="mp-quote"/>
              </a:rPr>
              <a:t>的模式其实比较简单，通过组内样本的相对比较来计算策略梯度</a:t>
            </a:r>
            <a:r>
              <a:rPr lang="en-US" altLang="zh-CN" b="0" i="0" dirty="0">
                <a:solidFill>
                  <a:srgbClr val="353535"/>
                </a:solidFill>
                <a:effectLst/>
                <a:latin typeface="mp-quote"/>
              </a:rPr>
              <a:t>+</a:t>
            </a:r>
            <a:r>
              <a:rPr lang="zh-CN" altLang="en-US" b="0" i="0" dirty="0">
                <a:solidFill>
                  <a:srgbClr val="353535"/>
                </a:solidFill>
                <a:effectLst/>
                <a:latin typeface="mp-quote"/>
              </a:rPr>
              <a:t>，有效降低了训练的不稳定性，同时提高了学习效率。</a:t>
            </a:r>
            <a:br>
              <a:rPr lang="zh-CN" altLang="en-US" dirty="0"/>
            </a:br>
            <a:r>
              <a:rPr lang="zh-CN" altLang="en-US" b="0" i="0" dirty="0">
                <a:solidFill>
                  <a:srgbClr val="353535"/>
                </a:solidFill>
                <a:effectLst/>
                <a:latin typeface="mp-quote"/>
              </a:rPr>
              <a:t>简单来说，你可以把它想象成老师出题，每道题让模型同时回答多次，然后用上面的奖惩规则给每个答案打分，根据追求高分、避免低分的逻辑更新模型。</a:t>
            </a:r>
            <a:endParaRPr lang="zh-CN" altLang="en-US" dirty="0"/>
          </a:p>
        </p:txBody>
      </p:sp>
      <p:sp>
        <p:nvSpPr>
          <p:cNvPr id="4" name="灯片编号占位符 3">
            <a:extLst>
              <a:ext uri="{FF2B5EF4-FFF2-40B4-BE49-F238E27FC236}">
                <a16:creationId xmlns:a16="http://schemas.microsoft.com/office/drawing/2014/main" id="{1E1B0AD1-7C6D-0883-9C97-600A060F7896}"/>
              </a:ext>
            </a:extLst>
          </p:cNvPr>
          <p:cNvSpPr>
            <a:spLocks noGrp="1"/>
          </p:cNvSpPr>
          <p:nvPr>
            <p:ph type="sldNum" sz="quarter" idx="5"/>
          </p:nvPr>
        </p:nvSpPr>
        <p:spPr/>
        <p:txBody>
          <a:bodyPr/>
          <a:lstStyle/>
          <a:p>
            <a:fld id="{52FFE8B2-1986-46EC-A5A3-3C84E1ACE460}" type="slidenum">
              <a:rPr lang="zh-CN" altLang="en-US" smtClean="0"/>
              <a:t>11</a:t>
            </a:fld>
            <a:endParaRPr lang="zh-CN" altLang="en-US"/>
          </a:p>
        </p:txBody>
      </p:sp>
    </p:spTree>
    <p:extLst>
      <p:ext uri="{BB962C8B-B14F-4D97-AF65-F5344CB8AC3E}">
        <p14:creationId xmlns:p14="http://schemas.microsoft.com/office/powerpoint/2010/main" val="984019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ABCA66-91BB-0832-AB52-B053B67FBC7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D704504-41BE-5C84-B38A-8DAD9F8EECA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9DA5144-3263-C4D6-A0BF-731655E14206}"/>
              </a:ext>
            </a:extLst>
          </p:cNvPr>
          <p:cNvSpPr>
            <a:spLocks noGrp="1"/>
          </p:cNvSpPr>
          <p:nvPr>
            <p:ph type="body" idx="1"/>
          </p:nvPr>
        </p:nvSpPr>
        <p:spPr/>
        <p:txBody>
          <a:bodyPr/>
          <a:lstStyle/>
          <a:p>
            <a:r>
              <a:rPr lang="zh-CN" altLang="en-US" b="0" i="0" dirty="0">
                <a:solidFill>
                  <a:srgbClr val="353535"/>
                </a:solidFill>
                <a:effectLst/>
                <a:latin typeface="mp-quote"/>
              </a:rPr>
              <a:t>靠着这么一个简单的规则，让</a:t>
            </a:r>
            <a:r>
              <a:rPr lang="en-US" altLang="zh-CN" b="0" i="0" dirty="0">
                <a:solidFill>
                  <a:srgbClr val="353535"/>
                </a:solidFill>
                <a:effectLst/>
                <a:latin typeface="mp-quote"/>
              </a:rPr>
              <a:t>AI</a:t>
            </a:r>
            <a:r>
              <a:rPr lang="zh-CN" altLang="en-US" b="0" i="0" dirty="0">
                <a:solidFill>
                  <a:srgbClr val="353535"/>
                </a:solidFill>
                <a:effectLst/>
                <a:latin typeface="mp-quote"/>
              </a:rPr>
              <a:t>在</a:t>
            </a:r>
            <a:r>
              <a:rPr lang="en-US" altLang="zh-CN" b="0" i="0" dirty="0">
                <a:solidFill>
                  <a:srgbClr val="353535"/>
                </a:solidFill>
                <a:effectLst/>
                <a:latin typeface="mp-quote"/>
              </a:rPr>
              <a:t>GRPO(Group Relative Policy Optimization)</a:t>
            </a:r>
            <a:r>
              <a:rPr lang="zh-CN" altLang="en-US" b="0" i="0" dirty="0">
                <a:solidFill>
                  <a:srgbClr val="353535"/>
                </a:solidFill>
                <a:effectLst/>
                <a:latin typeface="mp-quote"/>
              </a:rPr>
              <a:t>的规则下自我采</a:t>
            </a:r>
            <a:r>
              <a:rPr lang="en-US" altLang="zh-CN" b="0" i="0" dirty="0">
                <a:solidFill>
                  <a:srgbClr val="353535"/>
                </a:solidFill>
                <a:effectLst/>
                <a:latin typeface="mp-quote"/>
              </a:rPr>
              <a:t>+</a:t>
            </a:r>
            <a:r>
              <a:rPr lang="zh-CN" altLang="en-US" b="0" i="0" dirty="0">
                <a:solidFill>
                  <a:srgbClr val="353535"/>
                </a:solidFill>
                <a:effectLst/>
                <a:latin typeface="mp-quote"/>
              </a:rPr>
              <a:t>比较，自我提升。</a:t>
            </a:r>
            <a:br>
              <a:rPr lang="zh-CN" altLang="en-US" dirty="0"/>
            </a:br>
            <a:r>
              <a:rPr lang="en-US" altLang="zh-CN" b="0" i="0" dirty="0">
                <a:solidFill>
                  <a:srgbClr val="353535"/>
                </a:solidFill>
                <a:effectLst/>
                <a:latin typeface="mp-quote"/>
              </a:rPr>
              <a:t>GRPO</a:t>
            </a:r>
            <a:r>
              <a:rPr lang="zh-CN" altLang="en-US" b="0" i="0" dirty="0">
                <a:solidFill>
                  <a:srgbClr val="353535"/>
                </a:solidFill>
                <a:effectLst/>
                <a:latin typeface="mp-quote"/>
              </a:rPr>
              <a:t>的模式其实比较简单，通过组内样本的相对比较来计算策略梯度</a:t>
            </a:r>
            <a:r>
              <a:rPr lang="en-US" altLang="zh-CN" b="0" i="0" dirty="0">
                <a:solidFill>
                  <a:srgbClr val="353535"/>
                </a:solidFill>
                <a:effectLst/>
                <a:latin typeface="mp-quote"/>
              </a:rPr>
              <a:t>+</a:t>
            </a:r>
            <a:r>
              <a:rPr lang="zh-CN" altLang="en-US" b="0" i="0" dirty="0">
                <a:solidFill>
                  <a:srgbClr val="353535"/>
                </a:solidFill>
                <a:effectLst/>
                <a:latin typeface="mp-quote"/>
              </a:rPr>
              <a:t>，有效降低了训练的不稳定性，同时提高了学习效率。</a:t>
            </a:r>
            <a:br>
              <a:rPr lang="zh-CN" altLang="en-US" dirty="0"/>
            </a:br>
            <a:r>
              <a:rPr lang="zh-CN" altLang="en-US" b="0" i="0" dirty="0">
                <a:solidFill>
                  <a:srgbClr val="353535"/>
                </a:solidFill>
                <a:effectLst/>
                <a:latin typeface="mp-quote"/>
              </a:rPr>
              <a:t>简单来说，你可以把它想象成老师出题，每道题让模型同时回答多次，然后用上面的奖惩规则给每个答案打分，根据追求高分、避免低分的逻辑更新模型。</a:t>
            </a:r>
            <a:endParaRPr lang="zh-CN" altLang="en-US" dirty="0"/>
          </a:p>
        </p:txBody>
      </p:sp>
      <p:sp>
        <p:nvSpPr>
          <p:cNvPr id="4" name="灯片编号占位符 3">
            <a:extLst>
              <a:ext uri="{FF2B5EF4-FFF2-40B4-BE49-F238E27FC236}">
                <a16:creationId xmlns:a16="http://schemas.microsoft.com/office/drawing/2014/main" id="{071FE38F-C064-3ADB-EB9D-66EE295BD5BB}"/>
              </a:ext>
            </a:extLst>
          </p:cNvPr>
          <p:cNvSpPr>
            <a:spLocks noGrp="1"/>
          </p:cNvSpPr>
          <p:nvPr>
            <p:ph type="sldNum" sz="quarter" idx="5"/>
          </p:nvPr>
        </p:nvSpPr>
        <p:spPr/>
        <p:txBody>
          <a:bodyPr/>
          <a:lstStyle/>
          <a:p>
            <a:fld id="{52FFE8B2-1986-46EC-A5A3-3C84E1ACE460}" type="slidenum">
              <a:rPr lang="zh-CN" altLang="en-US" smtClean="0"/>
              <a:t>12</a:t>
            </a:fld>
            <a:endParaRPr lang="zh-CN" altLang="en-US"/>
          </a:p>
        </p:txBody>
      </p:sp>
    </p:spTree>
    <p:extLst>
      <p:ext uri="{BB962C8B-B14F-4D97-AF65-F5344CB8AC3E}">
        <p14:creationId xmlns:p14="http://schemas.microsoft.com/office/powerpoint/2010/main" val="4283156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F9C2B-4C1F-EB93-F7A1-7064259F261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DE42D4B-8026-FF17-F2F0-0FD4DCC1E11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8C68373-C9D2-ADE0-D6E4-D82847189D98}"/>
              </a:ext>
            </a:extLst>
          </p:cNvPr>
          <p:cNvSpPr>
            <a:spLocks noGrp="1"/>
          </p:cNvSpPr>
          <p:nvPr>
            <p:ph type="body" idx="1"/>
          </p:nvPr>
        </p:nvSpPr>
        <p:spPr/>
        <p:txBody>
          <a:bodyPr/>
          <a:lstStyle/>
          <a:p>
            <a:r>
              <a:rPr lang="zh-CN" altLang="en-US" b="0" i="0" dirty="0">
                <a:solidFill>
                  <a:srgbClr val="353535"/>
                </a:solidFill>
                <a:effectLst/>
                <a:latin typeface="mp-quote"/>
              </a:rPr>
              <a:t>靠着这么一个简单的规则，让</a:t>
            </a:r>
            <a:r>
              <a:rPr lang="en-US" altLang="zh-CN" b="0" i="0" dirty="0">
                <a:solidFill>
                  <a:srgbClr val="353535"/>
                </a:solidFill>
                <a:effectLst/>
                <a:latin typeface="mp-quote"/>
              </a:rPr>
              <a:t>AI</a:t>
            </a:r>
            <a:r>
              <a:rPr lang="zh-CN" altLang="en-US" b="0" i="0" dirty="0">
                <a:solidFill>
                  <a:srgbClr val="353535"/>
                </a:solidFill>
                <a:effectLst/>
                <a:latin typeface="mp-quote"/>
              </a:rPr>
              <a:t>在</a:t>
            </a:r>
            <a:r>
              <a:rPr lang="en-US" altLang="zh-CN" b="0" i="0" dirty="0">
                <a:solidFill>
                  <a:srgbClr val="353535"/>
                </a:solidFill>
                <a:effectLst/>
                <a:latin typeface="mp-quote"/>
              </a:rPr>
              <a:t>GRPO(Group Relative Policy Optimization)</a:t>
            </a:r>
            <a:r>
              <a:rPr lang="zh-CN" altLang="en-US" b="0" i="0" dirty="0">
                <a:solidFill>
                  <a:srgbClr val="353535"/>
                </a:solidFill>
                <a:effectLst/>
                <a:latin typeface="mp-quote"/>
              </a:rPr>
              <a:t>的规则下自我采</a:t>
            </a:r>
            <a:r>
              <a:rPr lang="en-US" altLang="zh-CN" b="0" i="0" dirty="0">
                <a:solidFill>
                  <a:srgbClr val="353535"/>
                </a:solidFill>
                <a:effectLst/>
                <a:latin typeface="mp-quote"/>
              </a:rPr>
              <a:t>+</a:t>
            </a:r>
            <a:r>
              <a:rPr lang="zh-CN" altLang="en-US" b="0" i="0" dirty="0">
                <a:solidFill>
                  <a:srgbClr val="353535"/>
                </a:solidFill>
                <a:effectLst/>
                <a:latin typeface="mp-quote"/>
              </a:rPr>
              <a:t>比较，自我提升。</a:t>
            </a:r>
            <a:br>
              <a:rPr lang="zh-CN" altLang="en-US" dirty="0"/>
            </a:br>
            <a:r>
              <a:rPr lang="en-US" altLang="zh-CN" b="0" i="0" dirty="0">
                <a:solidFill>
                  <a:srgbClr val="353535"/>
                </a:solidFill>
                <a:effectLst/>
                <a:latin typeface="mp-quote"/>
              </a:rPr>
              <a:t>GRPO</a:t>
            </a:r>
            <a:r>
              <a:rPr lang="zh-CN" altLang="en-US" b="0" i="0" dirty="0">
                <a:solidFill>
                  <a:srgbClr val="353535"/>
                </a:solidFill>
                <a:effectLst/>
                <a:latin typeface="mp-quote"/>
              </a:rPr>
              <a:t>的模式其实比较简单，通过组内样本的相对比较来计算策略梯度</a:t>
            </a:r>
            <a:r>
              <a:rPr lang="en-US" altLang="zh-CN" b="0" i="0" dirty="0">
                <a:solidFill>
                  <a:srgbClr val="353535"/>
                </a:solidFill>
                <a:effectLst/>
                <a:latin typeface="mp-quote"/>
              </a:rPr>
              <a:t>+</a:t>
            </a:r>
            <a:r>
              <a:rPr lang="zh-CN" altLang="en-US" b="0" i="0" dirty="0">
                <a:solidFill>
                  <a:srgbClr val="353535"/>
                </a:solidFill>
                <a:effectLst/>
                <a:latin typeface="mp-quote"/>
              </a:rPr>
              <a:t>，有效降低了训练的不稳定性，同时提高了学习效率。</a:t>
            </a:r>
            <a:br>
              <a:rPr lang="zh-CN" altLang="en-US" dirty="0"/>
            </a:br>
            <a:r>
              <a:rPr lang="zh-CN" altLang="en-US" b="0" i="0" dirty="0">
                <a:solidFill>
                  <a:srgbClr val="353535"/>
                </a:solidFill>
                <a:effectLst/>
                <a:latin typeface="mp-quote"/>
              </a:rPr>
              <a:t>简单来说，你可以把它想象成老师出题，每道题让模型同时回答多次，然后用上面的奖惩规则给每个答案打分，根据追求高分、避免低分的逻辑更新模型。</a:t>
            </a:r>
            <a:endParaRPr lang="zh-CN" altLang="en-US" dirty="0"/>
          </a:p>
        </p:txBody>
      </p:sp>
      <p:sp>
        <p:nvSpPr>
          <p:cNvPr id="4" name="灯片编号占位符 3">
            <a:extLst>
              <a:ext uri="{FF2B5EF4-FFF2-40B4-BE49-F238E27FC236}">
                <a16:creationId xmlns:a16="http://schemas.microsoft.com/office/drawing/2014/main" id="{495446F7-8186-BACB-2ED8-4A1F8736B2B2}"/>
              </a:ext>
            </a:extLst>
          </p:cNvPr>
          <p:cNvSpPr>
            <a:spLocks noGrp="1"/>
          </p:cNvSpPr>
          <p:nvPr>
            <p:ph type="sldNum" sz="quarter" idx="5"/>
          </p:nvPr>
        </p:nvSpPr>
        <p:spPr/>
        <p:txBody>
          <a:bodyPr/>
          <a:lstStyle/>
          <a:p>
            <a:fld id="{52FFE8B2-1986-46EC-A5A3-3C84E1ACE460}" type="slidenum">
              <a:rPr lang="zh-CN" altLang="en-US" smtClean="0"/>
              <a:t>13</a:t>
            </a:fld>
            <a:endParaRPr lang="zh-CN" altLang="en-US"/>
          </a:p>
        </p:txBody>
      </p:sp>
    </p:spTree>
    <p:extLst>
      <p:ext uri="{BB962C8B-B14F-4D97-AF65-F5344CB8AC3E}">
        <p14:creationId xmlns:p14="http://schemas.microsoft.com/office/powerpoint/2010/main" val="980961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6B9FC-0281-F526-9E05-32AA0A0FAC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02D925A-DD42-8C0F-F8CF-61CDEC1D21B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E8F4FCB-151F-794A-7F78-B6D90A0FA607}"/>
              </a:ext>
            </a:extLst>
          </p:cNvPr>
          <p:cNvSpPr>
            <a:spLocks noGrp="1"/>
          </p:cNvSpPr>
          <p:nvPr>
            <p:ph type="body" idx="1"/>
          </p:nvPr>
        </p:nvSpPr>
        <p:spPr/>
        <p:txBody>
          <a:bodyPr/>
          <a:lstStyle/>
          <a:p>
            <a:r>
              <a:rPr lang="en-US" altLang="zh-CN" b="0" i="0" dirty="0" err="1">
                <a:solidFill>
                  <a:srgbClr val="111111"/>
                </a:solidFill>
                <a:effectLst/>
                <a:latin typeface="Arial" panose="020B0604020202020204" pitchFamily="34" charset="0"/>
              </a:rPr>
              <a:t>unsloth</a:t>
            </a:r>
            <a:r>
              <a:rPr lang="en-US" altLang="zh-CN" b="0" i="0" dirty="0">
                <a:solidFill>
                  <a:srgbClr val="111111"/>
                </a:solidFill>
                <a:effectLst/>
                <a:latin typeface="Arial" panose="020B0604020202020204" pitchFamily="34" charset="0"/>
              </a:rPr>
              <a:t> </a:t>
            </a:r>
            <a:r>
              <a:rPr lang="zh-CN" altLang="en-US" b="0" i="0" dirty="0">
                <a:solidFill>
                  <a:srgbClr val="111111"/>
                </a:solidFill>
                <a:effectLst/>
                <a:latin typeface="Arial" panose="020B0604020202020204" pitchFamily="34" charset="0"/>
              </a:rPr>
              <a:t>是</a:t>
            </a:r>
            <a:r>
              <a:rPr lang="zh-CN" altLang="en-US" b="1" i="0" dirty="0">
                <a:solidFill>
                  <a:srgbClr val="111111"/>
                </a:solidFill>
                <a:effectLst/>
                <a:latin typeface="Arial" panose="020B0604020202020204" pitchFamily="34" charset="0"/>
              </a:rPr>
              <a:t>开源的大语言模型（</a:t>
            </a:r>
            <a:r>
              <a:rPr lang="en-US" altLang="zh-CN" b="1" i="0" dirty="0">
                <a:solidFill>
                  <a:srgbClr val="111111"/>
                </a:solidFill>
                <a:effectLst/>
                <a:latin typeface="Arial" panose="020B0604020202020204" pitchFamily="34" charset="0"/>
              </a:rPr>
              <a:t>LLM</a:t>
            </a:r>
            <a:r>
              <a:rPr lang="zh-CN" altLang="en-US" b="1" i="0" dirty="0">
                <a:solidFill>
                  <a:srgbClr val="111111"/>
                </a:solidFill>
                <a:effectLst/>
                <a:latin typeface="Arial" panose="020B0604020202020204" pitchFamily="34" charset="0"/>
              </a:rPr>
              <a:t>）微调工具</a:t>
            </a:r>
            <a:r>
              <a:rPr lang="zh-CN" altLang="en-US" b="0" i="0" dirty="0">
                <a:solidFill>
                  <a:srgbClr val="111111"/>
                </a:solidFill>
                <a:effectLst/>
                <a:latin typeface="Arial" panose="020B0604020202020204" pitchFamily="34" charset="0"/>
              </a:rPr>
              <a:t>，基于优化计算步骤和 </a:t>
            </a:r>
            <a:r>
              <a:rPr lang="en-US" altLang="zh-CN" b="0" i="0" dirty="0">
                <a:solidFill>
                  <a:srgbClr val="111111"/>
                </a:solidFill>
                <a:effectLst/>
                <a:latin typeface="Arial" panose="020B0604020202020204" pitchFamily="34" charset="0"/>
              </a:rPr>
              <a:t>GPU </a:t>
            </a:r>
            <a:r>
              <a:rPr lang="zh-CN" altLang="en-US" b="0" i="0" dirty="0">
                <a:solidFill>
                  <a:srgbClr val="111111"/>
                </a:solidFill>
                <a:effectLst/>
                <a:latin typeface="Arial" panose="020B0604020202020204" pitchFamily="34" charset="0"/>
              </a:rPr>
              <a:t>内核，显著提升模型训练速度，减少内存使用。 </a:t>
            </a:r>
            <a:r>
              <a:rPr lang="en-US" altLang="zh-CN" b="0" i="0" dirty="0" err="1">
                <a:solidFill>
                  <a:srgbClr val="111111"/>
                </a:solidFill>
                <a:effectLst/>
                <a:latin typeface="Arial" panose="020B0604020202020204" pitchFamily="34" charset="0"/>
              </a:rPr>
              <a:t>Unsloth</a:t>
            </a:r>
            <a:r>
              <a:rPr lang="zh-CN" altLang="en-US" b="0" i="0" dirty="0">
                <a:solidFill>
                  <a:srgbClr val="111111"/>
                </a:solidFill>
                <a:effectLst/>
                <a:latin typeface="Arial" panose="020B0604020202020204" pitchFamily="34" charset="0"/>
              </a:rPr>
              <a:t>支持多种主流 </a:t>
            </a:r>
            <a:r>
              <a:rPr lang="en-US" altLang="zh-CN" b="0" i="0" dirty="0">
                <a:solidFill>
                  <a:srgbClr val="111111"/>
                </a:solidFill>
                <a:effectLst/>
                <a:latin typeface="Arial" panose="020B0604020202020204" pitchFamily="34" charset="0"/>
              </a:rPr>
              <a:t>LLM</a:t>
            </a:r>
          </a:p>
          <a:p>
            <a:r>
              <a:rPr lang="zh-CN" altLang="en-US" b="0" i="0" dirty="0">
                <a:solidFill>
                  <a:srgbClr val="111111"/>
                </a:solidFill>
                <a:effectLst/>
                <a:latin typeface="Arial" panose="020B0604020202020204" pitchFamily="34" charset="0"/>
              </a:rPr>
              <a:t>如 </a:t>
            </a:r>
            <a:r>
              <a:rPr lang="en-US" altLang="zh-CN" b="0" i="0" dirty="0">
                <a:solidFill>
                  <a:srgbClr val="111111"/>
                </a:solidFill>
                <a:effectLst/>
                <a:latin typeface="Arial" panose="020B0604020202020204" pitchFamily="34" charset="0"/>
              </a:rPr>
              <a:t>Llama-3</a:t>
            </a:r>
            <a:r>
              <a:rPr lang="zh-CN" altLang="en-US" b="0" i="0" dirty="0">
                <a:solidFill>
                  <a:srgbClr val="111111"/>
                </a:solidFill>
                <a:effectLst/>
                <a:latin typeface="Arial" panose="020B0604020202020204" pitchFamily="34" charset="0"/>
              </a:rPr>
              <a:t>、</a:t>
            </a:r>
            <a:r>
              <a:rPr lang="en-US" altLang="zh-CN" b="0" i="0" dirty="0">
                <a:solidFill>
                  <a:srgbClr val="111111"/>
                </a:solidFill>
                <a:effectLst/>
                <a:latin typeface="Arial" panose="020B0604020202020204" pitchFamily="34" charset="0"/>
              </a:rPr>
              <a:t>Mistral</a:t>
            </a:r>
            <a:r>
              <a:rPr lang="zh-CN" altLang="en-US" b="0" i="0" dirty="0">
                <a:solidFill>
                  <a:srgbClr val="111111"/>
                </a:solidFill>
                <a:effectLst/>
                <a:latin typeface="Arial" panose="020B0604020202020204" pitchFamily="34" charset="0"/>
              </a:rPr>
              <a:t>、</a:t>
            </a:r>
            <a:r>
              <a:rPr lang="en-US" altLang="zh-CN" b="0" i="0" dirty="0">
                <a:solidFill>
                  <a:srgbClr val="111111"/>
                </a:solidFill>
                <a:effectLst/>
                <a:latin typeface="Arial" panose="020B0604020202020204" pitchFamily="34" charset="0"/>
              </a:rPr>
              <a:t>Phi-4 </a:t>
            </a:r>
            <a:r>
              <a:rPr lang="zh-CN" altLang="en-US" b="0" i="0" dirty="0">
                <a:solidFill>
                  <a:srgbClr val="111111"/>
                </a:solidFill>
                <a:effectLst/>
                <a:latin typeface="Arial" panose="020B0604020202020204" pitchFamily="34" charset="0"/>
              </a:rPr>
              <a:t>等，在单 </a:t>
            </a:r>
            <a:r>
              <a:rPr lang="en-US" altLang="zh-CN" b="0" i="0" dirty="0">
                <a:solidFill>
                  <a:srgbClr val="111111"/>
                </a:solidFill>
                <a:effectLst/>
                <a:latin typeface="Arial" panose="020B0604020202020204" pitchFamily="34" charset="0"/>
              </a:rPr>
              <a:t>GPU </a:t>
            </a:r>
            <a:r>
              <a:rPr lang="zh-CN" altLang="en-US" b="0" i="0" dirty="0">
                <a:solidFill>
                  <a:srgbClr val="111111"/>
                </a:solidFill>
                <a:effectLst/>
                <a:latin typeface="Arial" panose="020B0604020202020204" pitchFamily="34" charset="0"/>
              </a:rPr>
              <a:t>上实现最高 </a:t>
            </a:r>
            <a:r>
              <a:rPr lang="en-US" altLang="zh-CN" b="0" i="0" dirty="0">
                <a:solidFill>
                  <a:srgbClr val="111111"/>
                </a:solidFill>
                <a:effectLst/>
                <a:latin typeface="Arial" panose="020B0604020202020204" pitchFamily="34" charset="0"/>
              </a:rPr>
              <a:t>10 </a:t>
            </a:r>
            <a:r>
              <a:rPr lang="zh-CN" altLang="en-US" b="0" i="0" dirty="0">
                <a:solidFill>
                  <a:srgbClr val="111111"/>
                </a:solidFill>
                <a:effectLst/>
                <a:latin typeface="Arial" panose="020B0604020202020204" pitchFamily="34" charset="0"/>
              </a:rPr>
              <a:t>倍、多 </a:t>
            </a:r>
            <a:r>
              <a:rPr lang="en-US" altLang="zh-CN" b="0" i="0" dirty="0">
                <a:solidFill>
                  <a:srgbClr val="111111"/>
                </a:solidFill>
                <a:effectLst/>
                <a:latin typeface="Arial" panose="020B0604020202020204" pitchFamily="34" charset="0"/>
              </a:rPr>
              <a:t>GPU </a:t>
            </a:r>
            <a:r>
              <a:rPr lang="zh-CN" altLang="en-US" b="0" i="0" dirty="0">
                <a:solidFill>
                  <a:srgbClr val="111111"/>
                </a:solidFill>
                <a:effectLst/>
                <a:latin typeface="Arial" panose="020B0604020202020204" pitchFamily="34" charset="0"/>
              </a:rPr>
              <a:t>上最高 </a:t>
            </a:r>
            <a:r>
              <a:rPr lang="en-US" altLang="zh-CN" b="0" i="0" dirty="0">
                <a:solidFill>
                  <a:srgbClr val="111111"/>
                </a:solidFill>
                <a:effectLst/>
                <a:latin typeface="Arial" panose="020B0604020202020204" pitchFamily="34" charset="0"/>
              </a:rPr>
              <a:t>32 </a:t>
            </a:r>
            <a:r>
              <a:rPr lang="zh-CN" altLang="en-US" b="0" i="0" dirty="0">
                <a:solidFill>
                  <a:srgbClr val="111111"/>
                </a:solidFill>
                <a:effectLst/>
                <a:latin typeface="Arial" panose="020B0604020202020204" pitchFamily="34" charset="0"/>
              </a:rPr>
              <a:t>倍的加速效果</a:t>
            </a:r>
            <a:endParaRPr lang="en-US" altLang="zh-CN" b="0" i="0" dirty="0">
              <a:solidFill>
                <a:srgbClr val="111111"/>
              </a:solidFill>
              <a:effectLst/>
              <a:latin typeface="Arial" panose="020B0604020202020204" pitchFamily="34" charset="0"/>
            </a:endParaRPr>
          </a:p>
          <a:p>
            <a:endParaRPr lang="en-US" altLang="zh-CN" b="0" i="0" dirty="0">
              <a:solidFill>
                <a:srgbClr val="4E4E4E"/>
              </a:solidFill>
              <a:effectLst/>
              <a:latin typeface="PingFangSC-Regular"/>
            </a:endParaRPr>
          </a:p>
          <a:p>
            <a:r>
              <a:rPr lang="zh-CN" altLang="en-US" b="0" i="0" dirty="0">
                <a:solidFill>
                  <a:srgbClr val="191B1F"/>
                </a:solidFill>
                <a:effectLst/>
                <a:latin typeface="-apple-system"/>
              </a:rPr>
              <a:t>这是对 </a:t>
            </a:r>
            <a:r>
              <a:rPr lang="en-US" altLang="zh-CN" b="0" i="0" dirty="0">
                <a:solidFill>
                  <a:srgbClr val="191B1F"/>
                </a:solidFill>
                <a:effectLst/>
                <a:latin typeface="-apple-system"/>
              </a:rPr>
              <a:t>Berkeley Sky-T1 </a:t>
            </a:r>
            <a:r>
              <a:rPr lang="zh-CN" altLang="en-US" b="0" i="0" dirty="0">
                <a:solidFill>
                  <a:srgbClr val="191B1F"/>
                </a:solidFill>
                <a:effectLst/>
                <a:latin typeface="-apple-system"/>
              </a:rPr>
              <a:t>数据管线的复制，使用 </a:t>
            </a:r>
            <a:r>
              <a:rPr lang="en-US" altLang="zh-CN" b="0" i="0" dirty="0">
                <a:solidFill>
                  <a:srgbClr val="191B1F"/>
                </a:solidFill>
                <a:effectLst/>
                <a:latin typeface="-apple-system"/>
              </a:rPr>
              <a:t>DeepSeek-R1 </a:t>
            </a:r>
            <a:r>
              <a:rPr lang="zh-CN" altLang="en-US" b="0" i="0" dirty="0">
                <a:solidFill>
                  <a:srgbClr val="191B1F"/>
                </a:solidFill>
                <a:effectLst/>
                <a:latin typeface="-apple-system"/>
              </a:rPr>
              <a:t>创建一个包含问题、推理轨迹和答案的数据集。</a:t>
            </a:r>
            <a:endParaRPr lang="en-US" altLang="zh-CN" b="0" i="0" dirty="0">
              <a:solidFill>
                <a:srgbClr val="4E4E4E"/>
              </a:solidFill>
              <a:effectLst/>
              <a:latin typeface="PingFangSC-Regular"/>
            </a:endParaRPr>
          </a:p>
          <a:p>
            <a:r>
              <a:rPr lang="en-US" altLang="zh-CN" b="0" i="0" dirty="0">
                <a:solidFill>
                  <a:srgbClr val="4E4E4E"/>
                </a:solidFill>
                <a:effectLst/>
                <a:latin typeface="PingFangSC-Regular"/>
              </a:rPr>
              <a:t>Bespoke-Stratos-17k</a:t>
            </a:r>
            <a:r>
              <a:rPr lang="zh-CN" altLang="en-US" b="0" i="0" dirty="0">
                <a:solidFill>
                  <a:srgbClr val="4E4E4E"/>
                </a:solidFill>
                <a:effectLst/>
                <a:latin typeface="PingFangSC-Regular"/>
              </a:rPr>
              <a:t>数据集具有对话系统特征，被广泛用于模拟人类对话的交互场景。这个数据集涵盖了系统的对话历史，同时包含了不同的对话角色与内容，</a:t>
            </a:r>
            <a:endParaRPr lang="en-US" altLang="zh-CN" b="0" i="0" dirty="0">
              <a:solidFill>
                <a:srgbClr val="4E4E4E"/>
              </a:solidFill>
              <a:effectLst/>
              <a:latin typeface="PingFangSC-Regular"/>
            </a:endParaRPr>
          </a:p>
          <a:p>
            <a:r>
              <a:rPr lang="zh-CN" altLang="en-US" b="0" i="0" dirty="0">
                <a:solidFill>
                  <a:srgbClr val="4E4E4E"/>
                </a:solidFill>
                <a:effectLst/>
                <a:latin typeface="PingFangSC-Regular"/>
              </a:rPr>
              <a:t>使得在构建对话系统时，能够更好地理解和响应用户需求。提升对话系统的情境理解与回应生成能力。</a:t>
            </a:r>
            <a:endParaRPr lang="en-US" altLang="zh-CN" b="0" i="0" dirty="0">
              <a:solidFill>
                <a:srgbClr val="4E4E4E"/>
              </a:solidFill>
              <a:effectLst/>
              <a:latin typeface="PingFangSC-Regular"/>
            </a:endParaRPr>
          </a:p>
          <a:p>
            <a:endParaRPr lang="en-US" altLang="zh-CN" b="0" i="0" dirty="0">
              <a:solidFill>
                <a:srgbClr val="4E4E4E"/>
              </a:solidFill>
              <a:effectLst/>
              <a:latin typeface="PingFangSC-Regular"/>
            </a:endParaRPr>
          </a:p>
          <a:p>
            <a:r>
              <a:rPr lang="en-US" altLang="zh-CN" b="0" i="0" dirty="0">
                <a:solidFill>
                  <a:srgbClr val="4E4E4E"/>
                </a:solidFill>
                <a:effectLst/>
                <a:latin typeface="PingFangSC-Regular"/>
              </a:rPr>
              <a:t>====</a:t>
            </a:r>
          </a:p>
          <a:p>
            <a:endParaRPr lang="en-US" altLang="zh-CN" b="0" i="0" dirty="0">
              <a:solidFill>
                <a:srgbClr val="4E4E4E"/>
              </a:solidFill>
              <a:effectLst/>
              <a:latin typeface="PingFangSC-Regular"/>
            </a:endParaRPr>
          </a:p>
          <a:p>
            <a:r>
              <a:rPr lang="zh-CN" altLang="en-US" b="0" i="0" dirty="0">
                <a:solidFill>
                  <a:srgbClr val="4E4E4E"/>
                </a:solidFill>
                <a:effectLst/>
                <a:latin typeface="PingFangSC-Regular"/>
              </a:rPr>
              <a:t>此外，研究者还在探索数据集在促进对话系统个性化与情感智能方面的应用，以实现更加自然、流畅的人机交互体验。此类研究对于提升虚拟助手的实用性和用户满意度具有重大影响与意义。</a:t>
            </a:r>
            <a:endParaRPr lang="en-US" altLang="zh-CN" b="0" i="0" dirty="0">
              <a:solidFill>
                <a:srgbClr val="111111"/>
              </a:solidFill>
              <a:effectLst/>
              <a:latin typeface="Arial" panose="020B0604020202020204" pitchFamily="34" charset="0"/>
            </a:endParaRPr>
          </a:p>
          <a:p>
            <a:endParaRPr lang="en-US" altLang="zh-CN" b="0" i="0" dirty="0">
              <a:solidFill>
                <a:srgbClr val="111111"/>
              </a:solidFill>
              <a:effectLst/>
              <a:latin typeface="Arial" panose="020B0604020202020204" pitchFamily="34" charset="0"/>
            </a:endParaRPr>
          </a:p>
          <a:p>
            <a:r>
              <a:rPr lang="en-US" altLang="zh-CN" b="0" i="0" dirty="0" err="1">
                <a:solidFill>
                  <a:srgbClr val="4D4D4D"/>
                </a:solidFill>
                <a:effectLst/>
                <a:latin typeface="-apple-system"/>
              </a:rPr>
              <a:t>Trl</a:t>
            </a:r>
            <a:r>
              <a:rPr lang="zh-CN" altLang="en-US" b="0" i="0" dirty="0">
                <a:solidFill>
                  <a:srgbClr val="4D4D4D"/>
                </a:solidFill>
                <a:effectLst/>
                <a:latin typeface="-apple-system"/>
              </a:rPr>
              <a:t>是一款采用</a:t>
            </a:r>
            <a:r>
              <a:rPr lang="zh-CN" altLang="en-US" b="0" i="0" u="none" strike="noStrike" dirty="0">
                <a:solidFill>
                  <a:srgbClr val="FC5531"/>
                </a:solidFill>
                <a:effectLst/>
                <a:latin typeface="-apple-system"/>
              </a:rPr>
              <a:t>强化学习</a:t>
            </a:r>
            <a:r>
              <a:rPr lang="zh-CN" altLang="en-US" b="0" i="0" dirty="0">
                <a:solidFill>
                  <a:srgbClr val="4D4D4D"/>
                </a:solidFill>
                <a:effectLst/>
                <a:latin typeface="-apple-system"/>
              </a:rPr>
              <a:t>训练</a:t>
            </a:r>
            <a:r>
              <a:rPr lang="en-US" altLang="zh-CN" b="0" i="0" dirty="0">
                <a:solidFill>
                  <a:srgbClr val="4EA1DB"/>
                </a:solidFill>
                <a:effectLst/>
                <a:latin typeface="-apple-system"/>
              </a:rPr>
              <a:t>Transformer</a:t>
            </a:r>
            <a:r>
              <a:rPr lang="zh-CN" altLang="en-US" b="0" i="0" dirty="0">
                <a:solidFill>
                  <a:srgbClr val="4D4D4D"/>
                </a:solidFill>
                <a:effectLst/>
                <a:latin typeface="-apple-system"/>
              </a:rPr>
              <a:t>语言模型的全栈库</a:t>
            </a:r>
            <a:endParaRPr lang="zh-CN" altLang="en-US" dirty="0"/>
          </a:p>
        </p:txBody>
      </p:sp>
      <p:sp>
        <p:nvSpPr>
          <p:cNvPr id="4" name="灯片编号占位符 3">
            <a:extLst>
              <a:ext uri="{FF2B5EF4-FFF2-40B4-BE49-F238E27FC236}">
                <a16:creationId xmlns:a16="http://schemas.microsoft.com/office/drawing/2014/main" id="{58134618-926A-5451-CBB5-722A9B017EC8}"/>
              </a:ext>
            </a:extLst>
          </p:cNvPr>
          <p:cNvSpPr>
            <a:spLocks noGrp="1"/>
          </p:cNvSpPr>
          <p:nvPr>
            <p:ph type="sldNum" sz="quarter" idx="5"/>
          </p:nvPr>
        </p:nvSpPr>
        <p:spPr/>
        <p:txBody>
          <a:bodyPr/>
          <a:lstStyle/>
          <a:p>
            <a:fld id="{52FFE8B2-1986-46EC-A5A3-3C84E1ACE460}" type="slidenum">
              <a:rPr lang="zh-CN" altLang="en-US" smtClean="0"/>
              <a:t>18</a:t>
            </a:fld>
            <a:endParaRPr lang="zh-CN" altLang="en-US"/>
          </a:p>
        </p:txBody>
      </p:sp>
    </p:spTree>
    <p:extLst>
      <p:ext uri="{BB962C8B-B14F-4D97-AF65-F5344CB8AC3E}">
        <p14:creationId xmlns:p14="http://schemas.microsoft.com/office/powerpoint/2010/main" val="15917129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10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13.jpe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14.jpe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Two people wearing HoloLens.">
            <a:extLst>
              <a:ext uri="{FF2B5EF4-FFF2-40B4-BE49-F238E27FC236}">
                <a16:creationId xmlns:a16="http://schemas.microsoft.com/office/drawing/2014/main" id="{76B957A1-AFF4-46DD-8B05-D2C948FF895C}"/>
              </a:ext>
            </a:extLst>
          </p:cNvPr>
          <p:cNvPicPr>
            <a:picLocks noChangeAspect="1"/>
          </p:cNvPicPr>
          <p:nvPr userDrawn="1"/>
        </p:nvPicPr>
        <p:blipFill rotWithShape="1">
          <a:blip r:embed="rId3"/>
          <a:srcRect l="31838" r="1462"/>
          <a:stretch/>
        </p:blipFill>
        <p:spPr bwMode="ltGray">
          <a:xfrm>
            <a:off x="5334000" y="0"/>
            <a:ext cx="6858000" cy="6858000"/>
          </a:xfrm>
          <a:prstGeom prst="rect">
            <a:avLst/>
          </a:prstGeom>
        </p:spPr>
      </p:pic>
    </p:spTree>
    <p:extLst>
      <p:ext uri="{BB962C8B-B14F-4D97-AF65-F5344CB8AC3E}">
        <p14:creationId xmlns:p14="http://schemas.microsoft.com/office/powerpoint/2010/main" val="4978607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_Gradient_Dark Purple">
    <p:bg>
      <p:bgPr>
        <a:solidFill>
          <a:schemeClr val="bg2"/>
        </a:solidFill>
        <a:effectLst/>
      </p:bgPr>
    </p:bg>
    <p:spTree>
      <p:nvGrpSpPr>
        <p:cNvPr id="1" name=""/>
        <p:cNvGrpSpPr/>
        <p:nvPr/>
      </p:nvGrpSpPr>
      <p:grpSpPr>
        <a:xfrm>
          <a:off x="0" y="0"/>
          <a:ext cx="0" cy="0"/>
          <a:chOff x="0" y="0"/>
          <a:chExt cx="0" cy="0"/>
        </a:xfrm>
      </p:grpSpPr>
      <p:pic>
        <p:nvPicPr>
          <p:cNvPr id="7" name="Picture 6" descr="Background pattern&#10;&#10;Description automatically generated with medium confidence">
            <a:extLst>
              <a:ext uri="{FF2B5EF4-FFF2-40B4-BE49-F238E27FC236}">
                <a16:creationId xmlns:a16="http://schemas.microsoft.com/office/drawing/2014/main" id="{927425DA-3229-4755-8ECB-6BBAF1B3261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213400DE-577A-F22E-6D22-067D750FD52F}"/>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4" name="Text Placeholder 4">
            <a:extLst>
              <a:ext uri="{FF2B5EF4-FFF2-40B4-BE49-F238E27FC236}">
                <a16:creationId xmlns:a16="http://schemas.microsoft.com/office/drawing/2014/main" id="{1E3568E9-EDDA-BA98-E968-A291C84577F0}"/>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1575671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_Illustration_Soft focus">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BB2FCDC-1864-6C1C-3C44-C6412B97D963}"/>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88952" cy="6856285"/>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5699"/>
            <a:ext cx="6949440"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13419986-4044-B473-D837-12B9FB4AFBF0}"/>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4" name="Text Placeholder 4">
            <a:extLst>
              <a:ext uri="{FF2B5EF4-FFF2-40B4-BE49-F238E27FC236}">
                <a16:creationId xmlns:a16="http://schemas.microsoft.com/office/drawing/2014/main" id="{98B178F9-93DD-7447-DB0C-4B190F656E74}"/>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2091665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1100.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Two people wearing HoloLens.">
            <a:extLst>
              <a:ext uri="{FF2B5EF4-FFF2-40B4-BE49-F238E27FC236}">
                <a16:creationId xmlns:a16="http://schemas.microsoft.com/office/drawing/2014/main" id="{76B957A1-AFF4-46DD-8B05-D2C948FF895C}"/>
              </a:ext>
            </a:extLst>
          </p:cNvPr>
          <p:cNvPicPr>
            <a:picLocks noChangeAspect="1"/>
          </p:cNvPicPr>
          <p:nvPr userDrawn="1"/>
        </p:nvPicPr>
        <p:blipFill rotWithShape="1">
          <a:blip r:embed="rId3"/>
          <a:srcRect l="31838" r="1462"/>
          <a:stretch/>
        </p:blipFill>
        <p:spPr bwMode="ltGray">
          <a:xfrm>
            <a:off x="5334000" y="0"/>
            <a:ext cx="6858000" cy="6858000"/>
          </a:xfrm>
          <a:prstGeom prst="rect">
            <a:avLst/>
          </a:prstGeom>
        </p:spPr>
      </p:pic>
    </p:spTree>
    <p:extLst>
      <p:ext uri="{BB962C8B-B14F-4D97-AF65-F5344CB8AC3E}">
        <p14:creationId xmlns:p14="http://schemas.microsoft.com/office/powerpoint/2010/main" val="3768492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_Illustration_Waves">
    <p:bg>
      <p:bgPr>
        <a:solidFill>
          <a:schemeClr val="bg2"/>
        </a:solidFill>
        <a:effectLst/>
      </p:bgPr>
    </p:bg>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EE31C3A2-2502-5962-D44F-4F0B7DDDCFE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50" y="-1"/>
            <a:ext cx="12188952" cy="6863434"/>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5699"/>
            <a:ext cx="6949440"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62FAB6A0-A122-2BE0-9BE0-DFE55F64D3F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4" name="Text Placeholder 4">
            <a:extLst>
              <a:ext uri="{FF2B5EF4-FFF2-40B4-BE49-F238E27FC236}">
                <a16:creationId xmlns:a16="http://schemas.microsoft.com/office/drawing/2014/main" id="{04269215-93A5-E2C5-B078-A2A3BC42315D}"/>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3506173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_Photo_1/2 page">
    <p:bg>
      <p:bgPr>
        <a:solidFill>
          <a:schemeClr val="bg2"/>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CB4AE7C7-69AD-F100-6AAD-66E2394A14A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2" name="MS logo white - EMF">
            <a:extLst>
              <a:ext uri="{FF2B5EF4-FFF2-40B4-BE49-F238E27FC236}">
                <a16:creationId xmlns:a16="http://schemas.microsoft.com/office/drawing/2014/main" id="{29AA0694-93B3-A723-F9C9-53E401C82F2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216"/>
            <a:ext cx="1366245" cy="292608"/>
          </a:xfrm>
          <a:prstGeom prst="rect">
            <a:avLst/>
          </a:prstGeom>
        </p:spPr>
      </p:pic>
      <p:sp>
        <p:nvSpPr>
          <p:cNvPr id="11" name="Title 1">
            <a:extLst>
              <a:ext uri="{FF2B5EF4-FFF2-40B4-BE49-F238E27FC236}">
                <a16:creationId xmlns:a16="http://schemas.microsoft.com/office/drawing/2014/main" id="{C55AB98C-9F9F-D3B0-10A0-17DCB64F33D6}"/>
              </a:ext>
            </a:extLst>
          </p:cNvPr>
          <p:cNvSpPr>
            <a:spLocks noGrp="1"/>
          </p:cNvSpPr>
          <p:nvPr>
            <p:ph type="title" hasCustomPrompt="1"/>
          </p:nvPr>
        </p:nvSpPr>
        <p:spPr bwMode="white">
          <a:xfrm>
            <a:off x="569912" y="2769057"/>
            <a:ext cx="5068887"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presentation title </a:t>
            </a:r>
          </a:p>
        </p:txBody>
      </p:sp>
      <p:sp>
        <p:nvSpPr>
          <p:cNvPr id="5" name="Text Placeholder 4">
            <a:extLst>
              <a:ext uri="{FF2B5EF4-FFF2-40B4-BE49-F238E27FC236}">
                <a16:creationId xmlns:a16="http://schemas.microsoft.com/office/drawing/2014/main" id="{5482F14D-1CBB-8E3B-8D2E-9B5EA00C5571}"/>
              </a:ext>
            </a:extLst>
          </p:cNvPr>
          <p:cNvSpPr>
            <a:spLocks noGrp="1"/>
          </p:cNvSpPr>
          <p:nvPr>
            <p:ph type="body" sz="quarter" idx="12" hasCustomPrompt="1"/>
          </p:nvPr>
        </p:nvSpPr>
        <p:spPr bwMode="white">
          <a:xfrm>
            <a:off x="582043" y="4215827"/>
            <a:ext cx="5056757"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9" name="Text Placeholder 4">
            <a:extLst>
              <a:ext uri="{FF2B5EF4-FFF2-40B4-BE49-F238E27FC236}">
                <a16:creationId xmlns:a16="http://schemas.microsoft.com/office/drawing/2014/main" id="{A3E5ACEC-04CC-D20B-D4D4-AF1B70D010C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10" name="Text Placeholder 4">
            <a:extLst>
              <a:ext uri="{FF2B5EF4-FFF2-40B4-BE49-F238E27FC236}">
                <a16:creationId xmlns:a16="http://schemas.microsoft.com/office/drawing/2014/main" id="{83F18C0F-35B3-00B9-E1FB-83D07536BB0A}"/>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51AAB13A-1E1B-E45F-BD10-BCD660802657}"/>
              </a:ext>
            </a:extLst>
          </p:cNvPr>
          <p:cNvSpPr>
            <a:spLocks noGrp="1"/>
          </p:cNvSpPr>
          <p:nvPr>
            <p:ph type="pic" sz="quarter" idx="15" hasCustomPrompt="1"/>
          </p:nvPr>
        </p:nvSpPr>
        <p:spPr bwMode="ltGray">
          <a:xfrm>
            <a:off x="6096000" y="0"/>
            <a:ext cx="6096000" cy="6858000"/>
          </a:xfrm>
          <a:prstGeom prst="rect">
            <a:avLst/>
          </a:prstGeo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07632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guide id="3"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_Photo_1/3 page">
    <p:bg>
      <p:bgPr>
        <a:solidFill>
          <a:schemeClr val="bg2"/>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906F4419-64A5-9020-22F2-344FC7FAF15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2" name="MS logo white - EMF">
            <a:extLst>
              <a:ext uri="{FF2B5EF4-FFF2-40B4-BE49-F238E27FC236}">
                <a16:creationId xmlns:a16="http://schemas.microsoft.com/office/drawing/2014/main" id="{29AA0694-93B3-A723-F9C9-53E401C82F2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216"/>
            <a:ext cx="1366245" cy="292608"/>
          </a:xfrm>
          <a:prstGeom prst="rect">
            <a:avLst/>
          </a:prstGeom>
        </p:spPr>
      </p:pic>
      <p:sp>
        <p:nvSpPr>
          <p:cNvPr id="8" name="Title 1">
            <a:extLst>
              <a:ext uri="{FF2B5EF4-FFF2-40B4-BE49-F238E27FC236}">
                <a16:creationId xmlns:a16="http://schemas.microsoft.com/office/drawing/2014/main" id="{A6B1FCBB-06B7-64C6-F117-5E63670DFFA7}"/>
              </a:ext>
            </a:extLst>
          </p:cNvPr>
          <p:cNvSpPr>
            <a:spLocks noGrp="1"/>
          </p:cNvSpPr>
          <p:nvPr>
            <p:ph type="title" hasCustomPrompt="1"/>
          </p:nvPr>
        </p:nvSpPr>
        <p:spPr>
          <a:xfrm>
            <a:off x="569911" y="2769057"/>
            <a:ext cx="6949440" cy="1231106"/>
          </a:xfrm>
          <a:noFill/>
        </p:spPr>
        <p:txBody>
          <a:bodyPr wrap="square" lIns="0" tIns="0" rIns="0" bIns="0" anchor="b" anchorCtr="0">
            <a:spAutoFit/>
          </a:bodyPr>
          <a:lstStyle>
            <a:lvl1pPr>
              <a:defRPr sz="4000" b="0" i="0" spc="-50" baseline="0">
                <a:solidFill>
                  <a:srgbClr val="FFFFFF"/>
                </a:solidFill>
                <a:latin typeface="+mn-lt"/>
                <a:cs typeface="Segoe UI" panose="020B0502040204020203" pitchFamily="34" charset="0"/>
              </a:defRPr>
            </a:lvl1pPr>
          </a:lstStyle>
          <a:p>
            <a:r>
              <a:rPr lang="en-US"/>
              <a:t>Event name or </a:t>
            </a:r>
            <a:br>
              <a:rPr lang="en-US"/>
            </a:br>
            <a:r>
              <a:rPr lang="en-US"/>
              <a:t>presentation title </a:t>
            </a:r>
          </a:p>
        </p:txBody>
      </p:sp>
      <p:sp>
        <p:nvSpPr>
          <p:cNvPr id="10" name="Text Placeholder 4">
            <a:extLst>
              <a:ext uri="{FF2B5EF4-FFF2-40B4-BE49-F238E27FC236}">
                <a16:creationId xmlns:a16="http://schemas.microsoft.com/office/drawing/2014/main" id="{469CED02-2B46-444B-3830-0E40E15910FF}"/>
              </a:ext>
            </a:extLst>
          </p:cNvPr>
          <p:cNvSpPr>
            <a:spLocks noGrp="1"/>
          </p:cNvSpPr>
          <p:nvPr>
            <p:ph type="body" sz="quarter" idx="12" hasCustomPrompt="1"/>
          </p:nvPr>
        </p:nvSpPr>
        <p:spPr>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rgbClr val="FFFFFF"/>
                </a:solidFill>
                <a:latin typeface="+mn-lt"/>
                <a:cs typeface="Segoe UI" panose="020B0502040204020203" pitchFamily="34" charset="0"/>
              </a:defRPr>
            </a:lvl1pPr>
          </a:lstStyle>
          <a:p>
            <a:pPr lvl="0"/>
            <a:r>
              <a:rPr lang="en-US"/>
              <a:t>Speaker name or subtitle</a:t>
            </a:r>
          </a:p>
        </p:txBody>
      </p:sp>
      <p:sp>
        <p:nvSpPr>
          <p:cNvPr id="4" name="Text Placeholder 4">
            <a:extLst>
              <a:ext uri="{FF2B5EF4-FFF2-40B4-BE49-F238E27FC236}">
                <a16:creationId xmlns:a16="http://schemas.microsoft.com/office/drawing/2014/main" id="{EAFE125C-F2D8-2A18-58C3-194C3E321220}"/>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6" name="Text Placeholder 4">
            <a:extLst>
              <a:ext uri="{FF2B5EF4-FFF2-40B4-BE49-F238E27FC236}">
                <a16:creationId xmlns:a16="http://schemas.microsoft.com/office/drawing/2014/main" id="{1C67AC21-30F5-48B7-086F-79D1E4E11293}"/>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A0521F0C-988A-EA48-770E-C78EECC5B1B7}"/>
              </a:ext>
            </a:extLst>
          </p:cNvPr>
          <p:cNvSpPr>
            <a:spLocks noGrp="1"/>
          </p:cNvSpPr>
          <p:nvPr>
            <p:ph type="pic" sz="quarter" idx="15" hasCustomPrompt="1"/>
          </p:nvPr>
        </p:nvSpPr>
        <p:spPr bwMode="ltGray">
          <a:xfrm>
            <a:off x="8077200" y="0"/>
            <a:ext cx="4114800" cy="6858000"/>
          </a:xfrm>
          <a:prstGeom prst="rect">
            <a:avLst/>
          </a:prstGeom>
          <a:blipFill>
            <a:blip r:embed="rId4" cstate="screen">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86874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guide id="3" pos="507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_Photo_Full page_1">
    <p:bg>
      <p:bgPr>
        <a:solidFill>
          <a:schemeClr val="bg2"/>
        </a:solidFill>
        <a:effectLst/>
      </p:bgPr>
    </p:bg>
    <p:spTree>
      <p:nvGrpSpPr>
        <p:cNvPr id="1" name=""/>
        <p:cNvGrpSpPr/>
        <p:nvPr/>
      </p:nvGrpSpPr>
      <p:grpSpPr>
        <a:xfrm>
          <a:off x="0" y="0"/>
          <a:ext cx="0" cy="0"/>
          <a:chOff x="0" y="0"/>
          <a:chExt cx="0" cy="0"/>
        </a:xfrm>
      </p:grpSpPr>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a:xfrm>
            <a:off x="569911" y="2765699"/>
            <a:ext cx="6949440"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4">
            <a:extLst>
              <a:ext uri="{FF2B5EF4-FFF2-40B4-BE49-F238E27FC236}">
                <a16:creationId xmlns:a16="http://schemas.microsoft.com/office/drawing/2014/main" id="{44D44FA1-EE52-F9BC-B63E-D105CB6DE1C9}"/>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2"/>
                </a:solidFill>
                <a:latin typeface="+mn-lt"/>
                <a:cs typeface="Segoe UI" panose="020B0502040204020203" pitchFamily="34" charset="0"/>
              </a:defRPr>
            </a:lvl1pPr>
          </a:lstStyle>
          <a:p>
            <a:pPr lvl="0"/>
            <a:r>
              <a:rPr lang="en-US"/>
              <a:t>Date</a:t>
            </a:r>
          </a:p>
        </p:txBody>
      </p:sp>
      <p:sp>
        <p:nvSpPr>
          <p:cNvPr id="7" name="Text Placeholder 4">
            <a:extLst>
              <a:ext uri="{FF2B5EF4-FFF2-40B4-BE49-F238E27FC236}">
                <a16:creationId xmlns:a16="http://schemas.microsoft.com/office/drawing/2014/main" id="{5B4C53E4-E0E2-0DBC-1E21-DE54E6739E88}"/>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2"/>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1240373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_Photo_Full page_2">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1C74A79-BBEB-1C63-D4EF-38F00672DA48}"/>
              </a:ext>
            </a:extLst>
          </p:cNvPr>
          <p:cNvGrpSpPr/>
          <p:nvPr userDrawn="1"/>
        </p:nvGrpSpPr>
        <p:grpSpPr>
          <a:xfrm>
            <a:off x="-1" y="-1"/>
            <a:ext cx="12192001" cy="6858001"/>
            <a:chOff x="-1" y="-1"/>
            <a:chExt cx="12192001" cy="6858001"/>
          </a:xfrm>
        </p:grpSpPr>
        <p:pic>
          <p:nvPicPr>
            <p:cNvPr id="11" name="Picture 10" descr="A picture containing building&#10;&#10;Description automatically generated">
              <a:extLst>
                <a:ext uri="{FF2B5EF4-FFF2-40B4-BE49-F238E27FC236}">
                  <a16:creationId xmlns:a16="http://schemas.microsoft.com/office/drawing/2014/main" id="{313AFE2B-239D-9AC7-8FB0-8C96026D039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1"/>
              <a:ext cx="12192001" cy="6858001"/>
            </a:xfrm>
            <a:prstGeom prst="rect">
              <a:avLst/>
            </a:prstGeom>
          </p:spPr>
        </p:pic>
        <p:sp>
          <p:nvSpPr>
            <p:cNvPr id="12" name="Rectangle 11">
              <a:extLst>
                <a:ext uri="{FF2B5EF4-FFF2-40B4-BE49-F238E27FC236}">
                  <a16:creationId xmlns:a16="http://schemas.microsoft.com/office/drawing/2014/main" id="{A389BF22-929B-2908-E860-A934A7695603}"/>
                </a:ext>
              </a:extLst>
            </p:cNvPr>
            <p:cNvSpPr/>
            <p:nvPr/>
          </p:nvSpPr>
          <p:spPr bwMode="auto">
            <a:xfrm>
              <a:off x="0" y="0"/>
              <a:ext cx="8149389" cy="6858000"/>
            </a:xfrm>
            <a:prstGeom prst="rect">
              <a:avLst/>
            </a:prstGeom>
            <a:gradFill>
              <a:gsLst>
                <a:gs pos="0">
                  <a:schemeClr val="bg1">
                    <a:alpha val="76249"/>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5699"/>
            <a:ext cx="6949440"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4">
            <a:extLst>
              <a:ext uri="{FF2B5EF4-FFF2-40B4-BE49-F238E27FC236}">
                <a16:creationId xmlns:a16="http://schemas.microsoft.com/office/drawing/2014/main" id="{44D44FA1-EE52-F9BC-B63E-D105CB6DE1C9}"/>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2"/>
                </a:solidFill>
                <a:latin typeface="+mn-lt"/>
                <a:cs typeface="Segoe UI" panose="020B0502040204020203" pitchFamily="34" charset="0"/>
              </a:defRPr>
            </a:lvl1pPr>
          </a:lstStyle>
          <a:p>
            <a:pPr lvl="0"/>
            <a:r>
              <a:rPr lang="en-US"/>
              <a:t>Date</a:t>
            </a:r>
          </a:p>
        </p:txBody>
      </p:sp>
      <p:sp>
        <p:nvSpPr>
          <p:cNvPr id="7" name="Text Placeholder 4">
            <a:extLst>
              <a:ext uri="{FF2B5EF4-FFF2-40B4-BE49-F238E27FC236}">
                <a16:creationId xmlns:a16="http://schemas.microsoft.com/office/drawing/2014/main" id="{5B4C53E4-E0E2-0DBC-1E21-DE54E6739E88}"/>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2"/>
                </a:solidFill>
                <a:latin typeface="+mn-lt"/>
                <a:cs typeface="Segoe UI" panose="020B0502040204020203" pitchFamily="34" charset="0"/>
              </a:defRPr>
            </a:lvl1pPr>
          </a:lstStyle>
          <a:p>
            <a:pPr lvl="0"/>
            <a:r>
              <a:rPr lang="en-US"/>
              <a:t>Microsoft confidential</a:t>
            </a:r>
          </a:p>
        </p:txBody>
      </p:sp>
      <p:sp>
        <p:nvSpPr>
          <p:cNvPr id="13" name="TextBox 12">
            <a:extLst>
              <a:ext uri="{FF2B5EF4-FFF2-40B4-BE49-F238E27FC236}">
                <a16:creationId xmlns:a16="http://schemas.microsoft.com/office/drawing/2014/main" id="{FC33FD83-0CA7-3551-4539-8F751FBF29ED}"/>
              </a:ext>
            </a:extLst>
          </p:cNvPr>
          <p:cNvSpPr txBox="1"/>
          <p:nvPr userDrawn="1"/>
        </p:nvSpPr>
        <p:spPr>
          <a:xfrm>
            <a:off x="2342147" y="7940842"/>
            <a:ext cx="65" cy="276999"/>
          </a:xfrm>
          <a:prstGeom prst="rect">
            <a:avLst/>
          </a:prstGeom>
          <a:noFill/>
        </p:spPr>
        <p:txBody>
          <a:bodyPr wrap="none" lIns="0" tIns="0" rIns="0" bIns="0" rtlCol="0">
            <a:spAutoFit/>
          </a:bodyPr>
          <a:lstStyle/>
          <a:p>
            <a:pPr algn="l"/>
            <a:endParaRPr lang="en-US" sz="18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20580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_Gradient_Dark Blue">
    <p:bg>
      <p:bgPr>
        <a:solidFill>
          <a:schemeClr val="bg2"/>
        </a:solidFill>
        <a:effectLst/>
      </p:bgPr>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1C9D6987-B7F5-0C98-A76B-1F2B3C15A88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924" y="0"/>
            <a:ext cx="12188952" cy="6856285"/>
          </a:xfrm>
          <a:prstGeom prst="rect">
            <a:avLst/>
          </a:prstGeom>
        </p:spPr>
      </p:pic>
      <p:sp>
        <p:nvSpPr>
          <p:cNvPr id="4" name="Title 1">
            <a:extLst>
              <a:ext uri="{FF2B5EF4-FFF2-40B4-BE49-F238E27FC236}">
                <a16:creationId xmlns:a16="http://schemas.microsoft.com/office/drawing/2014/main" id="{782285C3-99A0-8CCF-D634-885F1C5CB19F}"/>
              </a:ext>
            </a:extLst>
          </p:cNvPr>
          <p:cNvSpPr>
            <a:spLocks noGrp="1"/>
          </p:cNvSpPr>
          <p:nvPr>
            <p:ph type="title" hasCustomPrompt="1"/>
          </p:nvPr>
        </p:nvSpPr>
        <p:spPr bwMode="white">
          <a:xfrm>
            <a:off x="569911" y="3384610"/>
            <a:ext cx="8193024"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2EC080A7-654B-D07C-9038-BDE71311A26B}"/>
              </a:ext>
            </a:extLst>
          </p:cNvPr>
          <p:cNvSpPr>
            <a:spLocks noGrp="1"/>
          </p:cNvSpPr>
          <p:nvPr>
            <p:ph type="body" sz="quarter" idx="12" hasCustomPrompt="1"/>
          </p:nvPr>
        </p:nvSpPr>
        <p:spPr bwMode="white">
          <a:xfrm>
            <a:off x="582042" y="4215828"/>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274239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_Gradient_Dark Purple">
    <p:bg>
      <p:bgPr>
        <a:solidFill>
          <a:schemeClr val="bg2"/>
        </a:solidFill>
        <a:effectLst/>
      </p:bgPr>
    </p:bg>
    <p:spTree>
      <p:nvGrpSpPr>
        <p:cNvPr id="1" name=""/>
        <p:cNvGrpSpPr/>
        <p:nvPr/>
      </p:nvGrpSpPr>
      <p:grpSpPr>
        <a:xfrm>
          <a:off x="0" y="0"/>
          <a:ext cx="0" cy="0"/>
          <a:chOff x="0" y="0"/>
          <a:chExt cx="0" cy="0"/>
        </a:xfrm>
      </p:grpSpPr>
      <p:pic>
        <p:nvPicPr>
          <p:cNvPr id="2" name="Picture 1" descr="Background pattern&#10;&#10;Description automatically generated with medium confidence">
            <a:extLst>
              <a:ext uri="{FF2B5EF4-FFF2-40B4-BE49-F238E27FC236}">
                <a16:creationId xmlns:a16="http://schemas.microsoft.com/office/drawing/2014/main" id="{8D1FFD6F-3D0E-B46F-1914-A3183A1C186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sp>
        <p:nvSpPr>
          <p:cNvPr id="4" name="Title 1">
            <a:extLst>
              <a:ext uri="{FF2B5EF4-FFF2-40B4-BE49-F238E27FC236}">
                <a16:creationId xmlns:a16="http://schemas.microsoft.com/office/drawing/2014/main" id="{782285C3-99A0-8CCF-D634-885F1C5CB19F}"/>
              </a:ext>
            </a:extLst>
          </p:cNvPr>
          <p:cNvSpPr>
            <a:spLocks noGrp="1"/>
          </p:cNvSpPr>
          <p:nvPr>
            <p:ph type="title" hasCustomPrompt="1"/>
          </p:nvPr>
        </p:nvSpPr>
        <p:spPr bwMode="white">
          <a:xfrm>
            <a:off x="569911" y="3384610"/>
            <a:ext cx="8193024"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2EC080A7-654B-D07C-9038-BDE71311A26B}"/>
              </a:ext>
            </a:extLst>
          </p:cNvPr>
          <p:cNvSpPr>
            <a:spLocks noGrp="1"/>
          </p:cNvSpPr>
          <p:nvPr>
            <p:ph type="body" sz="quarter" idx="12" hasCustomPrompt="1"/>
          </p:nvPr>
        </p:nvSpPr>
        <p:spPr bwMode="white">
          <a:xfrm>
            <a:off x="582042" y="4215828"/>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104490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_Gradient_Dark Blue_with Image">
    <p:bg>
      <p:bgPr>
        <a:solidFill>
          <a:schemeClr val="bg2"/>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E4E4D2C8-20BC-7E5D-0A90-5DB478BDE6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sp>
        <p:nvSpPr>
          <p:cNvPr id="2" name="Title 1">
            <a:extLst>
              <a:ext uri="{FF2B5EF4-FFF2-40B4-BE49-F238E27FC236}">
                <a16:creationId xmlns:a16="http://schemas.microsoft.com/office/drawing/2014/main" id="{51B65EEA-77F3-C0F5-3483-CA4C24A82D88}"/>
              </a:ext>
            </a:extLst>
          </p:cNvPr>
          <p:cNvSpPr>
            <a:spLocks noGrp="1"/>
          </p:cNvSpPr>
          <p:nvPr>
            <p:ph type="title" hasCustomPrompt="1"/>
          </p:nvPr>
        </p:nvSpPr>
        <p:spPr bwMode="white">
          <a:xfrm>
            <a:off x="569911" y="3387502"/>
            <a:ext cx="6949440"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C203CD3A-B97F-B099-C6BA-D7F8AE1152F5}"/>
              </a:ext>
            </a:extLst>
          </p:cNvPr>
          <p:cNvSpPr>
            <a:spLocks noGrp="1"/>
          </p:cNvSpPr>
          <p:nvPr>
            <p:ph type="body" sz="quarter" idx="12" hasCustomPrompt="1"/>
          </p:nvPr>
        </p:nvSpPr>
        <p:spPr bwMode="white">
          <a:xfrm>
            <a:off x="582042" y="4215828"/>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0844D09D-1B98-1848-E708-C357D319EAE8}"/>
              </a:ext>
            </a:extLst>
          </p:cNvPr>
          <p:cNvSpPr>
            <a:spLocks noGrp="1"/>
          </p:cNvSpPr>
          <p:nvPr>
            <p:ph type="pic" sz="quarter" idx="15" hasCustomPrompt="1"/>
          </p:nvPr>
        </p:nvSpPr>
        <p:spPr bwMode="ltGray">
          <a:xfrm>
            <a:off x="8077200" y="0"/>
            <a:ext cx="4114800" cy="6858000"/>
          </a:xfrm>
          <a:prstGeom prst="rect">
            <a:avLst/>
          </a:prstGeom>
          <a:solidFill>
            <a:srgbClr val="D9D9D6"/>
          </a:solid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0350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075">
          <p15:clr>
            <a:srgbClr val="FBAE40"/>
          </p15:clr>
        </p15:guide>
        <p15:guide id="2" orient="horz" pos="2450">
          <p15:clr>
            <a:srgbClr val="FBAE40"/>
          </p15:clr>
        </p15:guide>
        <p15:guide id="3" orient="horz" pos="264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atacenter aisle with servers.">
            <a:extLst>
              <a:ext uri="{FF2B5EF4-FFF2-40B4-BE49-F238E27FC236}">
                <a16:creationId xmlns:a16="http://schemas.microsoft.com/office/drawing/2014/main" id="{F7343032-AF5E-4707-A3D1-C7FFC4A7C68C}"/>
              </a:ext>
            </a:extLst>
          </p:cNvPr>
          <p:cNvPicPr>
            <a:picLocks noChangeAspect="1"/>
          </p:cNvPicPr>
          <p:nvPr userDrawn="1"/>
        </p:nvPicPr>
        <p:blipFill rotWithShape="1">
          <a:blip r:embed="rId3"/>
          <a:srcRect l="16650" r="16650"/>
          <a:stretch/>
        </p:blipFill>
        <p:spPr bwMode="ltGray">
          <a:xfrm>
            <a:off x="5334000" y="0"/>
            <a:ext cx="6858000" cy="6858000"/>
          </a:xfrm>
          <a:prstGeom prst="rect">
            <a:avLst/>
          </a:prstGeom>
        </p:spPr>
      </p:pic>
    </p:spTree>
    <p:extLst>
      <p:ext uri="{BB962C8B-B14F-4D97-AF65-F5344CB8AC3E}">
        <p14:creationId xmlns:p14="http://schemas.microsoft.com/office/powerpoint/2010/main" val="1911481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_Gradient_Dark Purple_with Image">
    <p:bg>
      <p:bgPr>
        <a:solidFill>
          <a:schemeClr val="bg2"/>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with medium confidence">
            <a:extLst>
              <a:ext uri="{FF2B5EF4-FFF2-40B4-BE49-F238E27FC236}">
                <a16:creationId xmlns:a16="http://schemas.microsoft.com/office/drawing/2014/main" id="{0A086935-3714-39D1-32AE-80326770EE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sp>
        <p:nvSpPr>
          <p:cNvPr id="2" name="Title 1">
            <a:extLst>
              <a:ext uri="{FF2B5EF4-FFF2-40B4-BE49-F238E27FC236}">
                <a16:creationId xmlns:a16="http://schemas.microsoft.com/office/drawing/2014/main" id="{51B65EEA-77F3-C0F5-3483-CA4C24A82D88}"/>
              </a:ext>
            </a:extLst>
          </p:cNvPr>
          <p:cNvSpPr>
            <a:spLocks noGrp="1"/>
          </p:cNvSpPr>
          <p:nvPr>
            <p:ph type="title" hasCustomPrompt="1"/>
          </p:nvPr>
        </p:nvSpPr>
        <p:spPr bwMode="white">
          <a:xfrm>
            <a:off x="569911" y="3387502"/>
            <a:ext cx="6949440"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C203CD3A-B97F-B099-C6BA-D7F8AE1152F5}"/>
              </a:ext>
            </a:extLst>
          </p:cNvPr>
          <p:cNvSpPr>
            <a:spLocks noGrp="1"/>
          </p:cNvSpPr>
          <p:nvPr>
            <p:ph type="body" sz="quarter" idx="12" hasCustomPrompt="1"/>
          </p:nvPr>
        </p:nvSpPr>
        <p:spPr bwMode="white">
          <a:xfrm>
            <a:off x="582042" y="4215828"/>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0844D09D-1B98-1848-E708-C357D319EAE8}"/>
              </a:ext>
            </a:extLst>
          </p:cNvPr>
          <p:cNvSpPr>
            <a:spLocks noGrp="1"/>
          </p:cNvSpPr>
          <p:nvPr>
            <p:ph type="pic" sz="quarter" idx="15" hasCustomPrompt="1"/>
          </p:nvPr>
        </p:nvSpPr>
        <p:spPr bwMode="ltGray">
          <a:xfrm>
            <a:off x="8077200" y="0"/>
            <a:ext cx="4114800" cy="6858000"/>
          </a:xfrm>
          <a:prstGeom prst="rect">
            <a:avLst/>
          </a:prstGeom>
          <a:solidFill>
            <a:srgbClr val="D9D9D6"/>
          </a:solid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78133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075">
          <p15:clr>
            <a:srgbClr val="FBAE40"/>
          </p15:clr>
        </p15:guide>
        <p15:guide id="2" orient="horz" pos="2450">
          <p15:clr>
            <a:srgbClr val="FBAE40"/>
          </p15:clr>
        </p15:guide>
        <p15:guide id="3" orient="horz" pos="264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_1-column_Large type">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sp>
        <p:nvSpPr>
          <p:cNvPr id="2" name="Text Placeholder 3">
            <a:extLst>
              <a:ext uri="{FF2B5EF4-FFF2-40B4-BE49-F238E27FC236}">
                <a16:creationId xmlns:a16="http://schemas.microsoft.com/office/drawing/2014/main" id="{79614968-3494-E366-3F5D-AD4C362B9029}"/>
              </a:ext>
            </a:extLst>
          </p:cNvPr>
          <p:cNvSpPr>
            <a:spLocks noGrp="1"/>
          </p:cNvSpPr>
          <p:nvPr>
            <p:ph type="body" sz="quarter" idx="12" hasCustomPrompt="1"/>
          </p:nvPr>
        </p:nvSpPr>
        <p:spPr>
          <a:xfrm>
            <a:off x="584199" y="1589670"/>
            <a:ext cx="8193024" cy="646908"/>
          </a:xfrm>
          <a:prstGeom prst="rect">
            <a:avLst/>
          </a:prstGeom>
        </p:spPr>
        <p:txBody>
          <a:bodyPr/>
          <a:lstStyle>
            <a:lvl1pPr marL="514350" indent="-514350">
              <a:lnSpc>
                <a:spcPct val="150000"/>
              </a:lnSpc>
              <a:spcBef>
                <a:spcPts val="0"/>
              </a:spcBef>
              <a:buSzPct val="100000"/>
              <a:buFont typeface="+mj-lt"/>
              <a:buAutoNum type="arabicPeriod"/>
              <a:defRPr sz="3200" spc="-20" baseline="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agenda items</a:t>
            </a:r>
          </a:p>
        </p:txBody>
      </p:sp>
    </p:spTree>
    <p:extLst>
      <p:ext uri="{BB962C8B-B14F-4D97-AF65-F5344CB8AC3E}">
        <p14:creationId xmlns:p14="http://schemas.microsoft.com/office/powerpoint/2010/main" val="71669746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44">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_2-column">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sp>
        <p:nvSpPr>
          <p:cNvPr id="5" name="Text Placeholder 4">
            <a:extLst>
              <a:ext uri="{FF2B5EF4-FFF2-40B4-BE49-F238E27FC236}">
                <a16:creationId xmlns:a16="http://schemas.microsoft.com/office/drawing/2014/main" id="{E9A8A03C-9110-2600-11EF-7EC8A656DB95}"/>
              </a:ext>
            </a:extLst>
          </p:cNvPr>
          <p:cNvSpPr>
            <a:spLocks noGrp="1"/>
          </p:cNvSpPr>
          <p:nvPr>
            <p:ph type="body" sz="quarter" idx="12" hasCustomPrompt="1"/>
          </p:nvPr>
        </p:nvSpPr>
        <p:spPr>
          <a:xfrm>
            <a:off x="592137" y="2588260"/>
            <a:ext cx="3471863" cy="277320"/>
          </a:xfrm>
          <a:prstGeom prst="rect">
            <a:avLst/>
          </a:prstGeom>
        </p:spPr>
        <p:txBody>
          <a:bodyPr/>
          <a:lstStyle>
            <a:lvl1pPr marL="342900" indent="-342900">
              <a:lnSpc>
                <a:spcPct val="200000"/>
              </a:lnSpc>
              <a:spcBef>
                <a:spcPts val="0"/>
              </a:spcBef>
              <a:buSzPct val="100000"/>
              <a:buFont typeface="+mj-lt"/>
              <a:buAutoNum type="arabicPeriod"/>
              <a:tabLst>
                <a:tab pos="457200" algn="l"/>
              </a:tabLst>
              <a:defRPr>
                <a:solidFill>
                  <a:schemeClr val="tx1"/>
                </a:solidFill>
              </a:defRPr>
            </a:lvl1pPr>
          </a:lstStyle>
          <a:p>
            <a:pPr marL="342900" marR="0" lvl="0" indent="-342900" algn="l" defTabSz="932742" rtl="0" eaLnBrk="1" fontAlgn="auto" latinLnBrk="0" hangingPunct="1">
              <a:lnSpc>
                <a:spcPct val="125000"/>
              </a:lnSpc>
              <a:spcBef>
                <a:spcPct val="20000"/>
              </a:spcBef>
              <a:spcAft>
                <a:spcPts val="0"/>
              </a:spcAft>
              <a:buClrTx/>
              <a:buSzPct val="90000"/>
              <a:tabLst/>
              <a:defRPr/>
            </a:pPr>
            <a:r>
              <a:rPr lang="en-US"/>
              <a:t>Click to add agenda items</a:t>
            </a:r>
          </a:p>
        </p:txBody>
      </p:sp>
      <p:sp>
        <p:nvSpPr>
          <p:cNvPr id="6" name="Text Placeholder 4">
            <a:extLst>
              <a:ext uri="{FF2B5EF4-FFF2-40B4-BE49-F238E27FC236}">
                <a16:creationId xmlns:a16="http://schemas.microsoft.com/office/drawing/2014/main" id="{0FF51780-D40A-A319-BDAA-730133A238F7}"/>
              </a:ext>
            </a:extLst>
          </p:cNvPr>
          <p:cNvSpPr>
            <a:spLocks noGrp="1"/>
          </p:cNvSpPr>
          <p:nvPr>
            <p:ph type="body" sz="quarter" idx="14" hasCustomPrompt="1"/>
          </p:nvPr>
        </p:nvSpPr>
        <p:spPr>
          <a:xfrm>
            <a:off x="4356100" y="2588259"/>
            <a:ext cx="3478213" cy="277320"/>
          </a:xfrm>
          <a:prstGeom prst="rect">
            <a:avLst/>
          </a:prstGeom>
        </p:spPr>
        <p:txBody>
          <a:bodyPr/>
          <a:lstStyle>
            <a:lvl1pPr marL="342900" indent="-342900">
              <a:lnSpc>
                <a:spcPct val="200000"/>
              </a:lnSpc>
              <a:spcBef>
                <a:spcPts val="0"/>
              </a:spcBef>
              <a:buSzPct val="100000"/>
              <a:buFont typeface="+mj-lt"/>
              <a:buAutoNum type="arabicPeriod"/>
              <a:defRPr>
                <a:solidFill>
                  <a:schemeClr val="tx1"/>
                </a:solidFill>
              </a:defRPr>
            </a:lvl1pPr>
          </a:lstStyle>
          <a:p>
            <a:pPr marL="342900" marR="0" lvl="0" indent="-342900" algn="l" defTabSz="932742" rtl="0" eaLnBrk="1" fontAlgn="auto" latinLnBrk="0" hangingPunct="1">
              <a:lnSpc>
                <a:spcPct val="125000"/>
              </a:lnSpc>
              <a:spcBef>
                <a:spcPct val="20000"/>
              </a:spcBef>
              <a:spcAft>
                <a:spcPts val="0"/>
              </a:spcAft>
              <a:buClrTx/>
              <a:buSzPct val="90000"/>
              <a:tabLst/>
              <a:defRPr/>
            </a:pPr>
            <a:r>
              <a:rPr lang="en-US"/>
              <a:t>Click to add agenda items</a:t>
            </a:r>
          </a:p>
        </p:txBody>
      </p:sp>
    </p:spTree>
    <p:extLst>
      <p:ext uri="{BB962C8B-B14F-4D97-AF65-F5344CB8AC3E}">
        <p14:creationId xmlns:p14="http://schemas.microsoft.com/office/powerpoint/2010/main" val="406956682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roster_5 member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Picture 1" descr="This photo is a 'placeholder' only. Drag or drop your photo here, or click and tap the center to insert a photo.">
            <a:extLst>
              <a:ext uri="{FF2B5EF4-FFF2-40B4-BE49-F238E27FC236}">
                <a16:creationId xmlns:a16="http://schemas.microsoft.com/office/drawing/2014/main" id="{2095A92D-6FC0-30E2-84FD-749200CFDD2F}"/>
              </a:ext>
            </a:extLst>
          </p:cNvPr>
          <p:cNvSpPr>
            <a:spLocks noGrp="1" noChangeAspect="1"/>
          </p:cNvSpPr>
          <p:nvPr>
            <p:ph type="pic" sz="quarter" idx="21" hasCustomPrompt="1"/>
          </p:nvPr>
        </p:nvSpPr>
        <p:spPr bwMode="ltGray">
          <a:xfrm>
            <a:off x="597395" y="2282265"/>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1" name="Text Placeholder 58">
            <a:extLst>
              <a:ext uri="{FF2B5EF4-FFF2-40B4-BE49-F238E27FC236}">
                <a16:creationId xmlns:a16="http://schemas.microsoft.com/office/drawing/2014/main" id="{8E28FB90-1F0C-96B6-ED65-6403818CBD82}"/>
              </a:ext>
            </a:extLst>
          </p:cNvPr>
          <p:cNvSpPr>
            <a:spLocks noGrp="1"/>
          </p:cNvSpPr>
          <p:nvPr>
            <p:ph type="body" sz="quarter" idx="36" hasCustomPrompt="1"/>
          </p:nvPr>
        </p:nvSpPr>
        <p:spPr>
          <a:xfrm>
            <a:off x="584200"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 name="Text Placeholder 58">
            <a:extLst>
              <a:ext uri="{FF2B5EF4-FFF2-40B4-BE49-F238E27FC236}">
                <a16:creationId xmlns:a16="http://schemas.microsoft.com/office/drawing/2014/main" id="{39EC624B-C018-EA8F-FC34-7FA84C7312AC}"/>
              </a:ext>
            </a:extLst>
          </p:cNvPr>
          <p:cNvSpPr>
            <a:spLocks noGrp="1"/>
          </p:cNvSpPr>
          <p:nvPr>
            <p:ph type="body" sz="quarter" idx="37" hasCustomPrompt="1"/>
          </p:nvPr>
        </p:nvSpPr>
        <p:spPr>
          <a:xfrm>
            <a:off x="584200"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27" name="Text Placeholder 2A sub">
            <a:extLst>
              <a:ext uri="{FF2B5EF4-FFF2-40B4-BE49-F238E27FC236}">
                <a16:creationId xmlns:a16="http://schemas.microsoft.com/office/drawing/2014/main" id="{7F9D57BE-5CDF-C75E-2546-01FDA84338EC}"/>
              </a:ext>
            </a:extLst>
          </p:cNvPr>
          <p:cNvSpPr>
            <a:spLocks noGrp="1"/>
          </p:cNvSpPr>
          <p:nvPr>
            <p:ph type="body" sz="quarter" idx="48" hasCustomPrompt="1"/>
          </p:nvPr>
        </p:nvSpPr>
        <p:spPr>
          <a:xfrm>
            <a:off x="597395"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7" name="Picture 2" descr="This photo is a 'placeholder' only. Drag or drop your photo here, or click and tap the center to insert a photo.">
            <a:extLst>
              <a:ext uri="{FF2B5EF4-FFF2-40B4-BE49-F238E27FC236}">
                <a16:creationId xmlns:a16="http://schemas.microsoft.com/office/drawing/2014/main" id="{E080675F-DF49-FC49-81AB-E8C058EE4972}"/>
              </a:ext>
            </a:extLst>
          </p:cNvPr>
          <p:cNvSpPr>
            <a:spLocks noGrp="1" noChangeAspect="1"/>
          </p:cNvSpPr>
          <p:nvPr>
            <p:ph type="pic" sz="quarter" idx="32" hasCustomPrompt="1"/>
          </p:nvPr>
        </p:nvSpPr>
        <p:spPr bwMode="ltGray">
          <a:xfrm>
            <a:off x="2885660"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58">
            <a:extLst>
              <a:ext uri="{FF2B5EF4-FFF2-40B4-BE49-F238E27FC236}">
                <a16:creationId xmlns:a16="http://schemas.microsoft.com/office/drawing/2014/main" id="{3928C68D-DAC5-11B4-3C12-6C91DE377400}"/>
              </a:ext>
            </a:extLst>
          </p:cNvPr>
          <p:cNvSpPr>
            <a:spLocks noGrp="1"/>
          </p:cNvSpPr>
          <p:nvPr>
            <p:ph type="body" sz="quarter" idx="38" hasCustomPrompt="1"/>
          </p:nvPr>
        </p:nvSpPr>
        <p:spPr>
          <a:xfrm>
            <a:off x="2895600"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4" name="Text Placeholder 58">
            <a:extLst>
              <a:ext uri="{FF2B5EF4-FFF2-40B4-BE49-F238E27FC236}">
                <a16:creationId xmlns:a16="http://schemas.microsoft.com/office/drawing/2014/main" id="{0B56EBDC-A427-27E1-3FEB-F0FD4E7B82C2}"/>
              </a:ext>
            </a:extLst>
          </p:cNvPr>
          <p:cNvSpPr>
            <a:spLocks noGrp="1"/>
          </p:cNvSpPr>
          <p:nvPr>
            <p:ph type="body" sz="quarter" idx="39" hasCustomPrompt="1"/>
          </p:nvPr>
        </p:nvSpPr>
        <p:spPr>
          <a:xfrm>
            <a:off x="2895600"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28" name="Text Placeholder 2A sub">
            <a:extLst>
              <a:ext uri="{FF2B5EF4-FFF2-40B4-BE49-F238E27FC236}">
                <a16:creationId xmlns:a16="http://schemas.microsoft.com/office/drawing/2014/main" id="{A7056ACE-B611-E42B-9345-C0B20848C942}"/>
              </a:ext>
            </a:extLst>
          </p:cNvPr>
          <p:cNvSpPr>
            <a:spLocks noGrp="1"/>
          </p:cNvSpPr>
          <p:nvPr>
            <p:ph type="body" sz="quarter" idx="56" hasCustomPrompt="1"/>
          </p:nvPr>
        </p:nvSpPr>
        <p:spPr>
          <a:xfrm>
            <a:off x="2900758"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8" name="Picture 3" descr="This photo is a 'placeholder' only. Drag or drop your photo here, or click and tap the center to insert a photo.">
            <a:extLst>
              <a:ext uri="{FF2B5EF4-FFF2-40B4-BE49-F238E27FC236}">
                <a16:creationId xmlns:a16="http://schemas.microsoft.com/office/drawing/2014/main" id="{05FE9E54-AB2C-EF3D-275C-52775C5B1213}"/>
              </a:ext>
            </a:extLst>
          </p:cNvPr>
          <p:cNvSpPr>
            <a:spLocks noGrp="1" noChangeAspect="1"/>
          </p:cNvSpPr>
          <p:nvPr>
            <p:ph type="pic" sz="quarter" idx="33" hasCustomPrompt="1"/>
          </p:nvPr>
        </p:nvSpPr>
        <p:spPr bwMode="ltGray">
          <a:xfrm>
            <a:off x="5206586"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58">
            <a:extLst>
              <a:ext uri="{FF2B5EF4-FFF2-40B4-BE49-F238E27FC236}">
                <a16:creationId xmlns:a16="http://schemas.microsoft.com/office/drawing/2014/main" id="{E6A26C49-73B1-32C2-15C5-764A1E43D37A}"/>
              </a:ext>
            </a:extLst>
          </p:cNvPr>
          <p:cNvSpPr>
            <a:spLocks noGrp="1"/>
          </p:cNvSpPr>
          <p:nvPr>
            <p:ph type="body" sz="quarter" idx="40" hasCustomPrompt="1"/>
          </p:nvPr>
        </p:nvSpPr>
        <p:spPr>
          <a:xfrm>
            <a:off x="5181600"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6" name="Text Placeholder 58">
            <a:extLst>
              <a:ext uri="{FF2B5EF4-FFF2-40B4-BE49-F238E27FC236}">
                <a16:creationId xmlns:a16="http://schemas.microsoft.com/office/drawing/2014/main" id="{69292DB0-E395-2E0C-8AD4-5A478E223D83}"/>
              </a:ext>
            </a:extLst>
          </p:cNvPr>
          <p:cNvSpPr>
            <a:spLocks noGrp="1"/>
          </p:cNvSpPr>
          <p:nvPr>
            <p:ph type="body" sz="quarter" idx="41" hasCustomPrompt="1"/>
          </p:nvPr>
        </p:nvSpPr>
        <p:spPr>
          <a:xfrm>
            <a:off x="5181600"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29" name="Text Placeholder 2A sub">
            <a:extLst>
              <a:ext uri="{FF2B5EF4-FFF2-40B4-BE49-F238E27FC236}">
                <a16:creationId xmlns:a16="http://schemas.microsoft.com/office/drawing/2014/main" id="{18235FB3-0388-BC57-E46C-852B620BD36A}"/>
              </a:ext>
            </a:extLst>
          </p:cNvPr>
          <p:cNvSpPr>
            <a:spLocks noGrp="1"/>
          </p:cNvSpPr>
          <p:nvPr>
            <p:ph type="body" sz="quarter" idx="57" hasCustomPrompt="1"/>
          </p:nvPr>
        </p:nvSpPr>
        <p:spPr>
          <a:xfrm>
            <a:off x="5180970"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9" name="Picture 4" descr="This photo is a 'placeholder' only. Drag or drop your photo here, or click and tap the center to insert a photo.">
            <a:extLst>
              <a:ext uri="{FF2B5EF4-FFF2-40B4-BE49-F238E27FC236}">
                <a16:creationId xmlns:a16="http://schemas.microsoft.com/office/drawing/2014/main" id="{96F26384-C43A-EEAD-9B70-92910BADFBBF}"/>
              </a:ext>
            </a:extLst>
          </p:cNvPr>
          <p:cNvSpPr>
            <a:spLocks noGrp="1" noChangeAspect="1"/>
          </p:cNvSpPr>
          <p:nvPr>
            <p:ph type="pic" sz="quarter" idx="34" hasCustomPrompt="1"/>
          </p:nvPr>
        </p:nvSpPr>
        <p:spPr bwMode="ltGray">
          <a:xfrm>
            <a:off x="7444409"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7" name="Text Placeholder 58">
            <a:extLst>
              <a:ext uri="{FF2B5EF4-FFF2-40B4-BE49-F238E27FC236}">
                <a16:creationId xmlns:a16="http://schemas.microsoft.com/office/drawing/2014/main" id="{5C9A1883-6DFC-99E3-6521-481114322E5A}"/>
              </a:ext>
            </a:extLst>
          </p:cNvPr>
          <p:cNvSpPr>
            <a:spLocks noGrp="1"/>
          </p:cNvSpPr>
          <p:nvPr>
            <p:ph type="body" sz="quarter" idx="42" hasCustomPrompt="1"/>
          </p:nvPr>
        </p:nvSpPr>
        <p:spPr>
          <a:xfrm>
            <a:off x="7453312"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8" name="Text Placeholder 58">
            <a:extLst>
              <a:ext uri="{FF2B5EF4-FFF2-40B4-BE49-F238E27FC236}">
                <a16:creationId xmlns:a16="http://schemas.microsoft.com/office/drawing/2014/main" id="{77F88679-0849-BCE4-E48F-9011B09625AA}"/>
              </a:ext>
            </a:extLst>
          </p:cNvPr>
          <p:cNvSpPr>
            <a:spLocks noGrp="1"/>
          </p:cNvSpPr>
          <p:nvPr>
            <p:ph type="body" sz="quarter" idx="43" hasCustomPrompt="1"/>
          </p:nvPr>
        </p:nvSpPr>
        <p:spPr>
          <a:xfrm>
            <a:off x="7453312"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0" name="Text Placeholder 2A sub">
            <a:extLst>
              <a:ext uri="{FF2B5EF4-FFF2-40B4-BE49-F238E27FC236}">
                <a16:creationId xmlns:a16="http://schemas.microsoft.com/office/drawing/2014/main" id="{46C9B654-FF71-96F3-9D65-FAFDCC542B23}"/>
              </a:ext>
            </a:extLst>
          </p:cNvPr>
          <p:cNvSpPr>
            <a:spLocks noGrp="1"/>
          </p:cNvSpPr>
          <p:nvPr>
            <p:ph type="body" sz="quarter" idx="58" hasCustomPrompt="1"/>
          </p:nvPr>
        </p:nvSpPr>
        <p:spPr>
          <a:xfrm>
            <a:off x="7426459"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10" name="Picture 5" descr="This photo is a 'placeholder' only. Drag or drop your photo here, or click and tap the center to insert a photo.">
            <a:extLst>
              <a:ext uri="{FF2B5EF4-FFF2-40B4-BE49-F238E27FC236}">
                <a16:creationId xmlns:a16="http://schemas.microsoft.com/office/drawing/2014/main" id="{3B9166C7-9DC6-A91A-ED39-661EF0FD1414}"/>
              </a:ext>
            </a:extLst>
          </p:cNvPr>
          <p:cNvSpPr>
            <a:spLocks noGrp="1" noChangeAspect="1"/>
          </p:cNvSpPr>
          <p:nvPr>
            <p:ph type="pic" sz="quarter" idx="35" hasCustomPrompt="1"/>
          </p:nvPr>
        </p:nvSpPr>
        <p:spPr bwMode="ltGray">
          <a:xfrm>
            <a:off x="9732820" y="2282265"/>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9" name="Text Placeholder 58">
            <a:extLst>
              <a:ext uri="{FF2B5EF4-FFF2-40B4-BE49-F238E27FC236}">
                <a16:creationId xmlns:a16="http://schemas.microsoft.com/office/drawing/2014/main" id="{F3664A74-3BF2-EBBD-0A32-D91D7E18D712}"/>
              </a:ext>
            </a:extLst>
          </p:cNvPr>
          <p:cNvSpPr>
            <a:spLocks noGrp="1"/>
          </p:cNvSpPr>
          <p:nvPr>
            <p:ph type="body" sz="quarter" idx="44" hasCustomPrompt="1"/>
          </p:nvPr>
        </p:nvSpPr>
        <p:spPr>
          <a:xfrm>
            <a:off x="9725024"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20" name="Text Placeholder 58">
            <a:extLst>
              <a:ext uri="{FF2B5EF4-FFF2-40B4-BE49-F238E27FC236}">
                <a16:creationId xmlns:a16="http://schemas.microsoft.com/office/drawing/2014/main" id="{1EA6E3E7-9522-FBDA-5AA8-9B02637C3DED}"/>
              </a:ext>
            </a:extLst>
          </p:cNvPr>
          <p:cNvSpPr>
            <a:spLocks noGrp="1"/>
          </p:cNvSpPr>
          <p:nvPr>
            <p:ph type="body" sz="quarter" idx="45" hasCustomPrompt="1"/>
          </p:nvPr>
        </p:nvSpPr>
        <p:spPr>
          <a:xfrm>
            <a:off x="9725024"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1" name="Text Placeholder 2A sub">
            <a:extLst>
              <a:ext uri="{FF2B5EF4-FFF2-40B4-BE49-F238E27FC236}">
                <a16:creationId xmlns:a16="http://schemas.microsoft.com/office/drawing/2014/main" id="{C58F8C8D-221D-B55E-D329-5A72E24F04B1}"/>
              </a:ext>
            </a:extLst>
          </p:cNvPr>
          <p:cNvSpPr>
            <a:spLocks noGrp="1"/>
          </p:cNvSpPr>
          <p:nvPr>
            <p:ph type="body" sz="quarter" idx="59" hasCustomPrompt="1"/>
          </p:nvPr>
        </p:nvSpPr>
        <p:spPr>
          <a:xfrm>
            <a:off x="9729821"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Tree>
    <p:extLst>
      <p:ext uri="{BB962C8B-B14F-4D97-AF65-F5344CB8AC3E}">
        <p14:creationId xmlns:p14="http://schemas.microsoft.com/office/powerpoint/2010/main" val="266593637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atacenter aisle with servers.">
            <a:extLst>
              <a:ext uri="{FF2B5EF4-FFF2-40B4-BE49-F238E27FC236}">
                <a16:creationId xmlns:a16="http://schemas.microsoft.com/office/drawing/2014/main" id="{F7343032-AF5E-4707-A3D1-C7FFC4A7C68C}"/>
              </a:ext>
            </a:extLst>
          </p:cNvPr>
          <p:cNvPicPr>
            <a:picLocks noChangeAspect="1"/>
          </p:cNvPicPr>
          <p:nvPr userDrawn="1"/>
        </p:nvPicPr>
        <p:blipFill rotWithShape="1">
          <a:blip r:embed="rId3"/>
          <a:srcRect l="16650" r="16650"/>
          <a:stretch/>
        </p:blipFill>
        <p:spPr bwMode="ltGray">
          <a:xfrm>
            <a:off x="5334000" y="0"/>
            <a:ext cx="6858000" cy="6858000"/>
          </a:xfrm>
          <a:prstGeom prst="rect">
            <a:avLst/>
          </a:prstGeom>
        </p:spPr>
      </p:pic>
    </p:spTree>
    <p:extLst>
      <p:ext uri="{BB962C8B-B14F-4D97-AF65-F5344CB8AC3E}">
        <p14:creationId xmlns:p14="http://schemas.microsoft.com/office/powerpoint/2010/main" val="2674327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am roster_Multiple team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3" name="Team 1">
            <a:extLst>
              <a:ext uri="{FF2B5EF4-FFF2-40B4-BE49-F238E27FC236}">
                <a16:creationId xmlns:a16="http://schemas.microsoft.com/office/drawing/2014/main" id="{1788A81D-F91F-4B63-B86B-E5FF44CB3797}"/>
              </a:ext>
            </a:extLst>
          </p:cNvPr>
          <p:cNvSpPr>
            <a:spLocks noGrp="1"/>
          </p:cNvSpPr>
          <p:nvPr>
            <p:ph type="body" sz="quarter" idx="41" hasCustomPrompt="1"/>
          </p:nvPr>
        </p:nvSpPr>
        <p:spPr>
          <a:xfrm>
            <a:off x="584200" y="2038192"/>
            <a:ext cx="1487488" cy="246221"/>
          </a:xfrm>
          <a:prstGeom prst="rect">
            <a:avLst/>
          </a:prstGeom>
        </p:spPr>
        <p:txBody>
          <a:bodyPr anchor="ctr"/>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 1</a:t>
            </a:r>
          </a:p>
        </p:txBody>
      </p:sp>
      <p:sp>
        <p:nvSpPr>
          <p:cNvPr id="30" name="Picture Placeholder 1A" descr="This photo is a 'placeholder' only. Drag or drop your photo here, or click and tap the center to insert a photo.">
            <a:extLst>
              <a:ext uri="{FF2B5EF4-FFF2-40B4-BE49-F238E27FC236}">
                <a16:creationId xmlns:a16="http://schemas.microsoft.com/office/drawing/2014/main" id="{7A1858DE-4EF1-DF37-6E54-4CDDA8BE4810}"/>
              </a:ext>
            </a:extLst>
          </p:cNvPr>
          <p:cNvSpPr>
            <a:spLocks noGrp="1" noChangeAspect="1"/>
          </p:cNvSpPr>
          <p:nvPr>
            <p:ph type="pic" sz="quarter" idx="28"/>
          </p:nvPr>
        </p:nvSpPr>
        <p:spPr bwMode="ltGray">
          <a:xfrm>
            <a:off x="2179638"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47" name="Text Placeholder 58">
            <a:extLst>
              <a:ext uri="{FF2B5EF4-FFF2-40B4-BE49-F238E27FC236}">
                <a16:creationId xmlns:a16="http://schemas.microsoft.com/office/drawing/2014/main" id="{44D0620A-EDE4-7447-2DB5-3E62FDFEF2AE}"/>
              </a:ext>
            </a:extLst>
          </p:cNvPr>
          <p:cNvSpPr>
            <a:spLocks noGrp="1"/>
          </p:cNvSpPr>
          <p:nvPr>
            <p:ph type="body" sz="quarter" idx="45" hasCustomPrompt="1"/>
          </p:nvPr>
        </p:nvSpPr>
        <p:spPr>
          <a:xfrm>
            <a:off x="3193643"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48" name="Text Placeholder 58">
            <a:extLst>
              <a:ext uri="{FF2B5EF4-FFF2-40B4-BE49-F238E27FC236}">
                <a16:creationId xmlns:a16="http://schemas.microsoft.com/office/drawing/2014/main" id="{01C010F4-F640-8A60-84DB-3A2F8B87A5DD}"/>
              </a:ext>
            </a:extLst>
          </p:cNvPr>
          <p:cNvSpPr>
            <a:spLocks noGrp="1"/>
          </p:cNvSpPr>
          <p:nvPr>
            <p:ph type="body" sz="quarter" idx="46" hasCustomPrompt="1"/>
          </p:nvPr>
        </p:nvSpPr>
        <p:spPr>
          <a:xfrm>
            <a:off x="3193643"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4" name="Picture Placeholder 1B" descr="This photo is a 'placeholder' only. Drag or drop your photo here, or click and tap the center to insert a photo.">
            <a:extLst>
              <a:ext uri="{FF2B5EF4-FFF2-40B4-BE49-F238E27FC236}">
                <a16:creationId xmlns:a16="http://schemas.microsoft.com/office/drawing/2014/main" id="{8DC67249-5F90-20FE-642D-92B8A7AA4725}"/>
              </a:ext>
            </a:extLst>
          </p:cNvPr>
          <p:cNvSpPr>
            <a:spLocks noGrp="1" noChangeAspect="1"/>
          </p:cNvSpPr>
          <p:nvPr>
            <p:ph type="pic" sz="quarter" idx="32"/>
          </p:nvPr>
        </p:nvSpPr>
        <p:spPr bwMode="ltGray">
          <a:xfrm>
            <a:off x="4609587"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55" name="Text Placeholder 58">
            <a:extLst>
              <a:ext uri="{FF2B5EF4-FFF2-40B4-BE49-F238E27FC236}">
                <a16:creationId xmlns:a16="http://schemas.microsoft.com/office/drawing/2014/main" id="{922227CE-29CC-7715-08E4-905343CC4668}"/>
              </a:ext>
            </a:extLst>
          </p:cNvPr>
          <p:cNvSpPr>
            <a:spLocks noGrp="1"/>
          </p:cNvSpPr>
          <p:nvPr>
            <p:ph type="body" sz="quarter" idx="53" hasCustomPrompt="1"/>
          </p:nvPr>
        </p:nvSpPr>
        <p:spPr>
          <a:xfrm>
            <a:off x="5627448"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6" name="Text Placeholder 58">
            <a:extLst>
              <a:ext uri="{FF2B5EF4-FFF2-40B4-BE49-F238E27FC236}">
                <a16:creationId xmlns:a16="http://schemas.microsoft.com/office/drawing/2014/main" id="{20F30418-EB83-FF1F-ECF0-A40BD6D8CBC0}"/>
              </a:ext>
            </a:extLst>
          </p:cNvPr>
          <p:cNvSpPr>
            <a:spLocks noGrp="1"/>
          </p:cNvSpPr>
          <p:nvPr>
            <p:ph type="body" sz="quarter" idx="54" hasCustomPrompt="1"/>
          </p:nvPr>
        </p:nvSpPr>
        <p:spPr>
          <a:xfrm>
            <a:off x="5627448"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8" name="Picture Placeholder 1C" descr="This photo is a 'placeholder' only. Drag or drop your photo here, or click and tap the center to insert a photo.">
            <a:extLst>
              <a:ext uri="{FF2B5EF4-FFF2-40B4-BE49-F238E27FC236}">
                <a16:creationId xmlns:a16="http://schemas.microsoft.com/office/drawing/2014/main" id="{1B8D2A36-064C-FE3B-CEAF-48281FAD4185}"/>
              </a:ext>
            </a:extLst>
          </p:cNvPr>
          <p:cNvSpPr>
            <a:spLocks noGrp="1" noChangeAspect="1"/>
          </p:cNvSpPr>
          <p:nvPr>
            <p:ph type="pic" sz="quarter" idx="36"/>
          </p:nvPr>
        </p:nvSpPr>
        <p:spPr bwMode="ltGray">
          <a:xfrm>
            <a:off x="7049911"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63" name="Text Placeholder 58">
            <a:extLst>
              <a:ext uri="{FF2B5EF4-FFF2-40B4-BE49-F238E27FC236}">
                <a16:creationId xmlns:a16="http://schemas.microsoft.com/office/drawing/2014/main" id="{8AD370F1-6139-1223-018A-16C75055E068}"/>
              </a:ext>
            </a:extLst>
          </p:cNvPr>
          <p:cNvSpPr>
            <a:spLocks noGrp="1"/>
          </p:cNvSpPr>
          <p:nvPr>
            <p:ph type="body" sz="quarter" idx="61" hasCustomPrompt="1"/>
          </p:nvPr>
        </p:nvSpPr>
        <p:spPr>
          <a:xfrm>
            <a:off x="8057744"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4" name="Text Placeholder 58">
            <a:extLst>
              <a:ext uri="{FF2B5EF4-FFF2-40B4-BE49-F238E27FC236}">
                <a16:creationId xmlns:a16="http://schemas.microsoft.com/office/drawing/2014/main" id="{BFCE70D8-4F10-E678-F1BB-75AEBFBE09D5}"/>
              </a:ext>
            </a:extLst>
          </p:cNvPr>
          <p:cNvSpPr>
            <a:spLocks noGrp="1"/>
          </p:cNvSpPr>
          <p:nvPr>
            <p:ph type="body" sz="quarter" idx="62" hasCustomPrompt="1"/>
          </p:nvPr>
        </p:nvSpPr>
        <p:spPr>
          <a:xfrm>
            <a:off x="8057744"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42" name="Picture Placeholder 1D" descr="This photo is a 'placeholder' only. Drag or drop your photo here, or click and tap the center to insert a photo.">
            <a:extLst>
              <a:ext uri="{FF2B5EF4-FFF2-40B4-BE49-F238E27FC236}">
                <a16:creationId xmlns:a16="http://schemas.microsoft.com/office/drawing/2014/main" id="{8E2E6F0B-8050-0919-E8CB-AC11968F627C}"/>
              </a:ext>
            </a:extLst>
          </p:cNvPr>
          <p:cNvSpPr>
            <a:spLocks noGrp="1" noChangeAspect="1"/>
          </p:cNvSpPr>
          <p:nvPr>
            <p:ph type="pic" sz="quarter" idx="40"/>
          </p:nvPr>
        </p:nvSpPr>
        <p:spPr bwMode="ltGray">
          <a:xfrm>
            <a:off x="9485490"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71" name="Text Placeholder 58">
            <a:extLst>
              <a:ext uri="{FF2B5EF4-FFF2-40B4-BE49-F238E27FC236}">
                <a16:creationId xmlns:a16="http://schemas.microsoft.com/office/drawing/2014/main" id="{0001AF27-6E88-CCE0-8660-7B99045D854D}"/>
              </a:ext>
            </a:extLst>
          </p:cNvPr>
          <p:cNvSpPr>
            <a:spLocks noGrp="1"/>
          </p:cNvSpPr>
          <p:nvPr>
            <p:ph type="body" sz="quarter" idx="69" hasCustomPrompt="1"/>
          </p:nvPr>
        </p:nvSpPr>
        <p:spPr>
          <a:xfrm>
            <a:off x="10478312"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2" name="Text Placeholder 58">
            <a:extLst>
              <a:ext uri="{FF2B5EF4-FFF2-40B4-BE49-F238E27FC236}">
                <a16:creationId xmlns:a16="http://schemas.microsoft.com/office/drawing/2014/main" id="{03C09D05-0CE3-7C80-1290-D97C4CA98852}"/>
              </a:ext>
            </a:extLst>
          </p:cNvPr>
          <p:cNvSpPr>
            <a:spLocks noGrp="1"/>
          </p:cNvSpPr>
          <p:nvPr>
            <p:ph type="body" sz="quarter" idx="70" hasCustomPrompt="1"/>
          </p:nvPr>
        </p:nvSpPr>
        <p:spPr>
          <a:xfrm>
            <a:off x="10478312"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2" name="Straight Connector 1">
            <a:extLst>
              <a:ext uri="{FF2B5EF4-FFF2-40B4-BE49-F238E27FC236}">
                <a16:creationId xmlns:a16="http://schemas.microsoft.com/office/drawing/2014/main" id="{8F445834-5147-BDA3-1A05-42FE03F26C3D}"/>
              </a:ext>
            </a:extLst>
          </p:cNvPr>
          <p:cNvCxnSpPr>
            <a:cxnSpLocks/>
          </p:cNvCxnSpPr>
          <p:nvPr userDrawn="1"/>
        </p:nvCxnSpPr>
        <p:spPr>
          <a:xfrm>
            <a:off x="588662" y="2796209"/>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am 2">
            <a:extLst>
              <a:ext uri="{FF2B5EF4-FFF2-40B4-BE49-F238E27FC236}">
                <a16:creationId xmlns:a16="http://schemas.microsoft.com/office/drawing/2014/main" id="{10A26582-C8F8-AC4A-9BCE-FF494FA099A6}"/>
              </a:ext>
            </a:extLst>
          </p:cNvPr>
          <p:cNvSpPr>
            <a:spLocks noGrp="1"/>
          </p:cNvSpPr>
          <p:nvPr>
            <p:ph type="body" sz="quarter" idx="42" hasCustomPrompt="1"/>
          </p:nvPr>
        </p:nvSpPr>
        <p:spPr>
          <a:xfrm>
            <a:off x="584200" y="3276600"/>
            <a:ext cx="1487488" cy="246221"/>
          </a:xfrm>
          <a:prstGeom prst="rect">
            <a:avLst/>
          </a:prstGeom>
        </p:spPr>
        <p:txBody>
          <a:bodyPr anchor="ctr"/>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 2</a:t>
            </a:r>
          </a:p>
        </p:txBody>
      </p:sp>
      <p:sp>
        <p:nvSpPr>
          <p:cNvPr id="29" name="Picture Placeholder 2A" descr="This photo is a 'placeholder' only. Drag or drop your photo here, or click and tap the center to insert a photo.">
            <a:extLst>
              <a:ext uri="{FF2B5EF4-FFF2-40B4-BE49-F238E27FC236}">
                <a16:creationId xmlns:a16="http://schemas.microsoft.com/office/drawing/2014/main" id="{B47D2B24-2319-9A35-2475-DEF9C8C68542}"/>
              </a:ext>
            </a:extLst>
          </p:cNvPr>
          <p:cNvSpPr>
            <a:spLocks noGrp="1" noChangeAspect="1"/>
          </p:cNvSpPr>
          <p:nvPr>
            <p:ph type="pic" sz="quarter" idx="27"/>
          </p:nvPr>
        </p:nvSpPr>
        <p:spPr bwMode="ltGray">
          <a:xfrm>
            <a:off x="2179638"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49" name="Text Placeholder 58">
            <a:extLst>
              <a:ext uri="{FF2B5EF4-FFF2-40B4-BE49-F238E27FC236}">
                <a16:creationId xmlns:a16="http://schemas.microsoft.com/office/drawing/2014/main" id="{FC01ED5E-F101-B2E3-BF92-D7282EDD9294}"/>
              </a:ext>
            </a:extLst>
          </p:cNvPr>
          <p:cNvSpPr>
            <a:spLocks noGrp="1"/>
          </p:cNvSpPr>
          <p:nvPr>
            <p:ph type="body" sz="quarter" idx="47" hasCustomPrompt="1"/>
          </p:nvPr>
        </p:nvSpPr>
        <p:spPr>
          <a:xfrm>
            <a:off x="3193643"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0" name="Text Placeholder 58">
            <a:extLst>
              <a:ext uri="{FF2B5EF4-FFF2-40B4-BE49-F238E27FC236}">
                <a16:creationId xmlns:a16="http://schemas.microsoft.com/office/drawing/2014/main" id="{5EFE1E18-263B-ADE2-5B97-3D3EC83D4FFD}"/>
              </a:ext>
            </a:extLst>
          </p:cNvPr>
          <p:cNvSpPr>
            <a:spLocks noGrp="1"/>
          </p:cNvSpPr>
          <p:nvPr>
            <p:ph type="body" sz="quarter" idx="48" hasCustomPrompt="1"/>
          </p:nvPr>
        </p:nvSpPr>
        <p:spPr>
          <a:xfrm>
            <a:off x="3193643"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3" name="Picture Placeholder 2B" descr="This photo is a 'placeholder' only. Drag or drop your photo here, or click and tap the center to insert a photo.">
            <a:extLst>
              <a:ext uri="{FF2B5EF4-FFF2-40B4-BE49-F238E27FC236}">
                <a16:creationId xmlns:a16="http://schemas.microsoft.com/office/drawing/2014/main" id="{E8083CB6-CCDA-255D-BC5C-0F5D411855D5}"/>
              </a:ext>
            </a:extLst>
          </p:cNvPr>
          <p:cNvSpPr>
            <a:spLocks noGrp="1" noChangeAspect="1"/>
          </p:cNvSpPr>
          <p:nvPr>
            <p:ph type="pic" sz="quarter" idx="31"/>
          </p:nvPr>
        </p:nvSpPr>
        <p:spPr bwMode="ltGray">
          <a:xfrm>
            <a:off x="4609587"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57" name="Text Placeholder 58">
            <a:extLst>
              <a:ext uri="{FF2B5EF4-FFF2-40B4-BE49-F238E27FC236}">
                <a16:creationId xmlns:a16="http://schemas.microsoft.com/office/drawing/2014/main" id="{F2AC0BEF-2B97-6CDB-7C63-7F2758C12D78}"/>
              </a:ext>
            </a:extLst>
          </p:cNvPr>
          <p:cNvSpPr>
            <a:spLocks noGrp="1"/>
          </p:cNvSpPr>
          <p:nvPr>
            <p:ph type="body" sz="quarter" idx="55" hasCustomPrompt="1"/>
          </p:nvPr>
        </p:nvSpPr>
        <p:spPr>
          <a:xfrm>
            <a:off x="5627448"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8" name="Text Placeholder 58">
            <a:extLst>
              <a:ext uri="{FF2B5EF4-FFF2-40B4-BE49-F238E27FC236}">
                <a16:creationId xmlns:a16="http://schemas.microsoft.com/office/drawing/2014/main" id="{74C1C912-D822-B1C0-3368-737311266008}"/>
              </a:ext>
            </a:extLst>
          </p:cNvPr>
          <p:cNvSpPr>
            <a:spLocks noGrp="1"/>
          </p:cNvSpPr>
          <p:nvPr>
            <p:ph type="body" sz="quarter" idx="56" hasCustomPrompt="1"/>
          </p:nvPr>
        </p:nvSpPr>
        <p:spPr>
          <a:xfrm>
            <a:off x="5627448"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7" name="Picture Placeholder 2C" descr="This photo is a 'placeholder' only. Drag or drop your photo here, or click and tap the center to insert a photo.">
            <a:extLst>
              <a:ext uri="{FF2B5EF4-FFF2-40B4-BE49-F238E27FC236}">
                <a16:creationId xmlns:a16="http://schemas.microsoft.com/office/drawing/2014/main" id="{164422E8-3E89-9441-E751-CAFDCD0F198A}"/>
              </a:ext>
            </a:extLst>
          </p:cNvPr>
          <p:cNvSpPr>
            <a:spLocks noGrp="1" noChangeAspect="1"/>
          </p:cNvSpPr>
          <p:nvPr>
            <p:ph type="pic" sz="quarter" idx="35"/>
          </p:nvPr>
        </p:nvSpPr>
        <p:spPr bwMode="ltGray">
          <a:xfrm>
            <a:off x="7049911"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65" name="Text Placeholder 58">
            <a:extLst>
              <a:ext uri="{FF2B5EF4-FFF2-40B4-BE49-F238E27FC236}">
                <a16:creationId xmlns:a16="http://schemas.microsoft.com/office/drawing/2014/main" id="{317C4FB7-C080-AFBA-6406-A20CF0407110}"/>
              </a:ext>
            </a:extLst>
          </p:cNvPr>
          <p:cNvSpPr>
            <a:spLocks noGrp="1"/>
          </p:cNvSpPr>
          <p:nvPr>
            <p:ph type="body" sz="quarter" idx="63" hasCustomPrompt="1"/>
          </p:nvPr>
        </p:nvSpPr>
        <p:spPr>
          <a:xfrm>
            <a:off x="8057744"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6" name="Text Placeholder 58">
            <a:extLst>
              <a:ext uri="{FF2B5EF4-FFF2-40B4-BE49-F238E27FC236}">
                <a16:creationId xmlns:a16="http://schemas.microsoft.com/office/drawing/2014/main" id="{0E6AE450-22D4-A89C-C840-1C35AC4C6789}"/>
              </a:ext>
            </a:extLst>
          </p:cNvPr>
          <p:cNvSpPr>
            <a:spLocks noGrp="1"/>
          </p:cNvSpPr>
          <p:nvPr>
            <p:ph type="body" sz="quarter" idx="64" hasCustomPrompt="1"/>
          </p:nvPr>
        </p:nvSpPr>
        <p:spPr>
          <a:xfrm>
            <a:off x="8057744"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41" name="Picture Placeholder 2D" descr="This photo is a 'placeholder' only. Drag or drop your photo here, or click and tap the center to insert a photo.">
            <a:extLst>
              <a:ext uri="{FF2B5EF4-FFF2-40B4-BE49-F238E27FC236}">
                <a16:creationId xmlns:a16="http://schemas.microsoft.com/office/drawing/2014/main" id="{E418AC83-800E-9972-CCF5-0D24DA9B04AC}"/>
              </a:ext>
            </a:extLst>
          </p:cNvPr>
          <p:cNvSpPr>
            <a:spLocks noGrp="1" noChangeAspect="1"/>
          </p:cNvSpPr>
          <p:nvPr>
            <p:ph type="pic" sz="quarter" idx="39"/>
          </p:nvPr>
        </p:nvSpPr>
        <p:spPr bwMode="ltGray">
          <a:xfrm>
            <a:off x="9485490"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73" name="Text Placeholder 58">
            <a:extLst>
              <a:ext uri="{FF2B5EF4-FFF2-40B4-BE49-F238E27FC236}">
                <a16:creationId xmlns:a16="http://schemas.microsoft.com/office/drawing/2014/main" id="{309D02C3-435E-CDD1-D82F-28B543F1B5A2}"/>
              </a:ext>
            </a:extLst>
          </p:cNvPr>
          <p:cNvSpPr>
            <a:spLocks noGrp="1"/>
          </p:cNvSpPr>
          <p:nvPr>
            <p:ph type="body" sz="quarter" idx="71" hasCustomPrompt="1"/>
          </p:nvPr>
        </p:nvSpPr>
        <p:spPr>
          <a:xfrm>
            <a:off x="10478312"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4" name="Text Placeholder 58">
            <a:extLst>
              <a:ext uri="{FF2B5EF4-FFF2-40B4-BE49-F238E27FC236}">
                <a16:creationId xmlns:a16="http://schemas.microsoft.com/office/drawing/2014/main" id="{D366B6F5-DEC3-1C48-DA3B-4397F337A269}"/>
              </a:ext>
            </a:extLst>
          </p:cNvPr>
          <p:cNvSpPr>
            <a:spLocks noGrp="1"/>
          </p:cNvSpPr>
          <p:nvPr>
            <p:ph type="body" sz="quarter" idx="72" hasCustomPrompt="1"/>
          </p:nvPr>
        </p:nvSpPr>
        <p:spPr>
          <a:xfrm>
            <a:off x="10478312"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4" name="Straight Connector 3">
            <a:extLst>
              <a:ext uri="{FF2B5EF4-FFF2-40B4-BE49-F238E27FC236}">
                <a16:creationId xmlns:a16="http://schemas.microsoft.com/office/drawing/2014/main" id="{9804F51A-1D45-8731-5DAA-2233599509CB}"/>
              </a:ext>
            </a:extLst>
          </p:cNvPr>
          <p:cNvCxnSpPr>
            <a:cxnSpLocks/>
          </p:cNvCxnSpPr>
          <p:nvPr userDrawn="1"/>
        </p:nvCxnSpPr>
        <p:spPr>
          <a:xfrm>
            <a:off x="588662" y="3962400"/>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am 3">
            <a:extLst>
              <a:ext uri="{FF2B5EF4-FFF2-40B4-BE49-F238E27FC236}">
                <a16:creationId xmlns:a16="http://schemas.microsoft.com/office/drawing/2014/main" id="{D3F608B4-ED44-5C07-5EFA-438FB513B7FB}"/>
              </a:ext>
            </a:extLst>
          </p:cNvPr>
          <p:cNvSpPr>
            <a:spLocks noGrp="1"/>
          </p:cNvSpPr>
          <p:nvPr>
            <p:ph type="body" sz="quarter" idx="43" hasCustomPrompt="1"/>
          </p:nvPr>
        </p:nvSpPr>
        <p:spPr>
          <a:xfrm>
            <a:off x="584200" y="4419600"/>
            <a:ext cx="1487488" cy="246221"/>
          </a:xfrm>
          <a:prstGeom prst="rect">
            <a:avLst/>
          </a:prstGeom>
        </p:spPr>
        <p:txBody>
          <a:bodyPr anchor="ctr"/>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 3</a:t>
            </a:r>
          </a:p>
        </p:txBody>
      </p:sp>
      <p:sp>
        <p:nvSpPr>
          <p:cNvPr id="28" name="Picture Placeholder 3A" descr="This photo is a 'placeholder' only. Drag or drop your photo here, or click and tap the center to insert a photo.">
            <a:extLst>
              <a:ext uri="{FF2B5EF4-FFF2-40B4-BE49-F238E27FC236}">
                <a16:creationId xmlns:a16="http://schemas.microsoft.com/office/drawing/2014/main" id="{EAECE39A-485D-E6EB-27F0-728F88CA6719}"/>
              </a:ext>
            </a:extLst>
          </p:cNvPr>
          <p:cNvSpPr>
            <a:spLocks noGrp="1" noChangeAspect="1"/>
          </p:cNvSpPr>
          <p:nvPr>
            <p:ph type="pic" sz="quarter" idx="26"/>
          </p:nvPr>
        </p:nvSpPr>
        <p:spPr bwMode="ltGray">
          <a:xfrm>
            <a:off x="2179638"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51" name="Text Placeholder 58">
            <a:extLst>
              <a:ext uri="{FF2B5EF4-FFF2-40B4-BE49-F238E27FC236}">
                <a16:creationId xmlns:a16="http://schemas.microsoft.com/office/drawing/2014/main" id="{3965190B-2799-9D0C-F8DD-6CC5158F1533}"/>
              </a:ext>
            </a:extLst>
          </p:cNvPr>
          <p:cNvSpPr>
            <a:spLocks noGrp="1"/>
          </p:cNvSpPr>
          <p:nvPr>
            <p:ph type="body" sz="quarter" idx="49" hasCustomPrompt="1"/>
          </p:nvPr>
        </p:nvSpPr>
        <p:spPr>
          <a:xfrm>
            <a:off x="3193643"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2" name="Text Placeholder 58">
            <a:extLst>
              <a:ext uri="{FF2B5EF4-FFF2-40B4-BE49-F238E27FC236}">
                <a16:creationId xmlns:a16="http://schemas.microsoft.com/office/drawing/2014/main" id="{736C02F1-87C7-951D-BE5A-0E2EE9F3DC1E}"/>
              </a:ext>
            </a:extLst>
          </p:cNvPr>
          <p:cNvSpPr>
            <a:spLocks noGrp="1"/>
          </p:cNvSpPr>
          <p:nvPr>
            <p:ph type="body" sz="quarter" idx="50" hasCustomPrompt="1"/>
          </p:nvPr>
        </p:nvSpPr>
        <p:spPr>
          <a:xfrm>
            <a:off x="3193643"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2" name="Picture Placeholder 3B" descr="This photo is a 'placeholder' only. Drag or drop your photo here, or click and tap the center to insert a photo.">
            <a:extLst>
              <a:ext uri="{FF2B5EF4-FFF2-40B4-BE49-F238E27FC236}">
                <a16:creationId xmlns:a16="http://schemas.microsoft.com/office/drawing/2014/main" id="{8BF4AC3C-2414-C0C9-D30B-1883D8FF07F9}"/>
              </a:ext>
            </a:extLst>
          </p:cNvPr>
          <p:cNvSpPr>
            <a:spLocks noGrp="1" noChangeAspect="1"/>
          </p:cNvSpPr>
          <p:nvPr>
            <p:ph type="pic" sz="quarter" idx="30"/>
          </p:nvPr>
        </p:nvSpPr>
        <p:spPr bwMode="ltGray">
          <a:xfrm>
            <a:off x="4609587"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59" name="Text Placeholder 58">
            <a:extLst>
              <a:ext uri="{FF2B5EF4-FFF2-40B4-BE49-F238E27FC236}">
                <a16:creationId xmlns:a16="http://schemas.microsoft.com/office/drawing/2014/main" id="{EF622325-4A31-0D34-F692-292C7A27B194}"/>
              </a:ext>
            </a:extLst>
          </p:cNvPr>
          <p:cNvSpPr>
            <a:spLocks noGrp="1"/>
          </p:cNvSpPr>
          <p:nvPr>
            <p:ph type="body" sz="quarter" idx="57" hasCustomPrompt="1"/>
          </p:nvPr>
        </p:nvSpPr>
        <p:spPr>
          <a:xfrm>
            <a:off x="5627448"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0" name="Text Placeholder 58">
            <a:extLst>
              <a:ext uri="{FF2B5EF4-FFF2-40B4-BE49-F238E27FC236}">
                <a16:creationId xmlns:a16="http://schemas.microsoft.com/office/drawing/2014/main" id="{4EA6AF6F-230F-CCBA-01CB-9F97E4A80419}"/>
              </a:ext>
            </a:extLst>
          </p:cNvPr>
          <p:cNvSpPr>
            <a:spLocks noGrp="1"/>
          </p:cNvSpPr>
          <p:nvPr>
            <p:ph type="body" sz="quarter" idx="58" hasCustomPrompt="1"/>
          </p:nvPr>
        </p:nvSpPr>
        <p:spPr>
          <a:xfrm>
            <a:off x="5627448"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6" name="Picture Placeholder 3C" descr="This photo is a 'placeholder' only. Drag or drop your photo here, or click and tap the center to insert a photo.">
            <a:extLst>
              <a:ext uri="{FF2B5EF4-FFF2-40B4-BE49-F238E27FC236}">
                <a16:creationId xmlns:a16="http://schemas.microsoft.com/office/drawing/2014/main" id="{A1EE5FC3-9D08-4309-3E1C-5300AC037DC4}"/>
              </a:ext>
            </a:extLst>
          </p:cNvPr>
          <p:cNvSpPr>
            <a:spLocks noGrp="1" noChangeAspect="1"/>
          </p:cNvSpPr>
          <p:nvPr>
            <p:ph type="pic" sz="quarter" idx="34"/>
          </p:nvPr>
        </p:nvSpPr>
        <p:spPr bwMode="ltGray">
          <a:xfrm>
            <a:off x="7049911"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67" name="Text Placeholder 58">
            <a:extLst>
              <a:ext uri="{FF2B5EF4-FFF2-40B4-BE49-F238E27FC236}">
                <a16:creationId xmlns:a16="http://schemas.microsoft.com/office/drawing/2014/main" id="{8F8EB56C-34C6-E5E1-1972-A071C8CB2ACF}"/>
              </a:ext>
            </a:extLst>
          </p:cNvPr>
          <p:cNvSpPr>
            <a:spLocks noGrp="1"/>
          </p:cNvSpPr>
          <p:nvPr>
            <p:ph type="body" sz="quarter" idx="65" hasCustomPrompt="1"/>
          </p:nvPr>
        </p:nvSpPr>
        <p:spPr>
          <a:xfrm>
            <a:off x="8057744"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8" name="Text Placeholder 58">
            <a:extLst>
              <a:ext uri="{FF2B5EF4-FFF2-40B4-BE49-F238E27FC236}">
                <a16:creationId xmlns:a16="http://schemas.microsoft.com/office/drawing/2014/main" id="{6070585B-81AF-32BA-0813-522DCAEFA40E}"/>
              </a:ext>
            </a:extLst>
          </p:cNvPr>
          <p:cNvSpPr>
            <a:spLocks noGrp="1"/>
          </p:cNvSpPr>
          <p:nvPr>
            <p:ph type="body" sz="quarter" idx="66" hasCustomPrompt="1"/>
          </p:nvPr>
        </p:nvSpPr>
        <p:spPr>
          <a:xfrm>
            <a:off x="8057744"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40" name="Picture Placeholder 3D" descr="This photo is a 'placeholder' only. Drag or drop your photo here, or click and tap the center to insert a photo.">
            <a:extLst>
              <a:ext uri="{FF2B5EF4-FFF2-40B4-BE49-F238E27FC236}">
                <a16:creationId xmlns:a16="http://schemas.microsoft.com/office/drawing/2014/main" id="{48D92F43-C340-0BDC-CD08-A5A2D0AFAA5A}"/>
              </a:ext>
            </a:extLst>
          </p:cNvPr>
          <p:cNvSpPr>
            <a:spLocks noGrp="1" noChangeAspect="1"/>
          </p:cNvSpPr>
          <p:nvPr>
            <p:ph type="pic" sz="quarter" idx="38"/>
          </p:nvPr>
        </p:nvSpPr>
        <p:spPr bwMode="ltGray">
          <a:xfrm>
            <a:off x="9485490"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75" name="Text Placeholder 58">
            <a:extLst>
              <a:ext uri="{FF2B5EF4-FFF2-40B4-BE49-F238E27FC236}">
                <a16:creationId xmlns:a16="http://schemas.microsoft.com/office/drawing/2014/main" id="{89E6A037-24C1-CAC2-A398-476119D3F25D}"/>
              </a:ext>
            </a:extLst>
          </p:cNvPr>
          <p:cNvSpPr>
            <a:spLocks noGrp="1"/>
          </p:cNvSpPr>
          <p:nvPr>
            <p:ph type="body" sz="quarter" idx="73" hasCustomPrompt="1"/>
          </p:nvPr>
        </p:nvSpPr>
        <p:spPr>
          <a:xfrm>
            <a:off x="10478312"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6" name="Text Placeholder 58">
            <a:extLst>
              <a:ext uri="{FF2B5EF4-FFF2-40B4-BE49-F238E27FC236}">
                <a16:creationId xmlns:a16="http://schemas.microsoft.com/office/drawing/2014/main" id="{876F2CA6-31AD-FFE7-FC90-15148A097830}"/>
              </a:ext>
            </a:extLst>
          </p:cNvPr>
          <p:cNvSpPr>
            <a:spLocks noGrp="1"/>
          </p:cNvSpPr>
          <p:nvPr>
            <p:ph type="body" sz="quarter" idx="74" hasCustomPrompt="1"/>
          </p:nvPr>
        </p:nvSpPr>
        <p:spPr>
          <a:xfrm>
            <a:off x="10478312"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26" name="Straight Connector 25">
            <a:extLst>
              <a:ext uri="{FF2B5EF4-FFF2-40B4-BE49-F238E27FC236}">
                <a16:creationId xmlns:a16="http://schemas.microsoft.com/office/drawing/2014/main" id="{372DE300-AF33-9F86-1E59-5008DFACF2FD}"/>
              </a:ext>
            </a:extLst>
          </p:cNvPr>
          <p:cNvCxnSpPr>
            <a:cxnSpLocks/>
          </p:cNvCxnSpPr>
          <p:nvPr userDrawn="1"/>
        </p:nvCxnSpPr>
        <p:spPr>
          <a:xfrm>
            <a:off x="588662" y="5128591"/>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am 4">
            <a:extLst>
              <a:ext uri="{FF2B5EF4-FFF2-40B4-BE49-F238E27FC236}">
                <a16:creationId xmlns:a16="http://schemas.microsoft.com/office/drawing/2014/main" id="{B1818782-B436-6129-67F3-553E6ADB8AE1}"/>
              </a:ext>
            </a:extLst>
          </p:cNvPr>
          <p:cNvSpPr>
            <a:spLocks noGrp="1"/>
          </p:cNvSpPr>
          <p:nvPr>
            <p:ph type="body" sz="quarter" idx="44" hasCustomPrompt="1"/>
          </p:nvPr>
        </p:nvSpPr>
        <p:spPr>
          <a:xfrm>
            <a:off x="569912" y="5619750"/>
            <a:ext cx="1487488" cy="246221"/>
          </a:xfrm>
          <a:prstGeom prst="rect">
            <a:avLst/>
          </a:prstGeom>
        </p:spPr>
        <p:txBody>
          <a:bodyPr anchor="ctr"/>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 4</a:t>
            </a:r>
          </a:p>
        </p:txBody>
      </p:sp>
      <p:sp>
        <p:nvSpPr>
          <p:cNvPr id="27" name="Picture Placeholder 4A" descr="This photo is a 'placeholder' only. Drag or drop your photo here, or click and tap the center to insert a photo.">
            <a:extLst>
              <a:ext uri="{FF2B5EF4-FFF2-40B4-BE49-F238E27FC236}">
                <a16:creationId xmlns:a16="http://schemas.microsoft.com/office/drawing/2014/main" id="{09D5AA92-B282-C1B4-798D-F0C0CE32DFED}"/>
              </a:ext>
            </a:extLst>
          </p:cNvPr>
          <p:cNvSpPr>
            <a:spLocks noGrp="1" noChangeAspect="1"/>
          </p:cNvSpPr>
          <p:nvPr>
            <p:ph type="pic" sz="quarter" idx="25"/>
          </p:nvPr>
        </p:nvSpPr>
        <p:spPr bwMode="ltGray">
          <a:xfrm>
            <a:off x="2179638"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53" name="Text Placeholder 58">
            <a:extLst>
              <a:ext uri="{FF2B5EF4-FFF2-40B4-BE49-F238E27FC236}">
                <a16:creationId xmlns:a16="http://schemas.microsoft.com/office/drawing/2014/main" id="{185A2984-DFE0-DB13-1B58-814E78BACB59}"/>
              </a:ext>
            </a:extLst>
          </p:cNvPr>
          <p:cNvSpPr>
            <a:spLocks noGrp="1"/>
          </p:cNvSpPr>
          <p:nvPr>
            <p:ph type="body" sz="quarter" idx="51" hasCustomPrompt="1"/>
          </p:nvPr>
        </p:nvSpPr>
        <p:spPr>
          <a:xfrm>
            <a:off x="3193643"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4" name="Text Placeholder 58">
            <a:extLst>
              <a:ext uri="{FF2B5EF4-FFF2-40B4-BE49-F238E27FC236}">
                <a16:creationId xmlns:a16="http://schemas.microsoft.com/office/drawing/2014/main" id="{8B90DB1C-DC86-BEED-6297-979686631FEC}"/>
              </a:ext>
            </a:extLst>
          </p:cNvPr>
          <p:cNvSpPr>
            <a:spLocks noGrp="1"/>
          </p:cNvSpPr>
          <p:nvPr>
            <p:ph type="body" sz="quarter" idx="52" hasCustomPrompt="1"/>
          </p:nvPr>
        </p:nvSpPr>
        <p:spPr>
          <a:xfrm>
            <a:off x="3193643"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1" name="Picture Placeholder 4B" descr="This photo is a 'placeholder' only. Drag or drop your photo here, or click and tap the center to insert a photo.">
            <a:extLst>
              <a:ext uri="{FF2B5EF4-FFF2-40B4-BE49-F238E27FC236}">
                <a16:creationId xmlns:a16="http://schemas.microsoft.com/office/drawing/2014/main" id="{1AACDD71-3F9F-FF96-80B7-B16ACB3DBDA0}"/>
              </a:ext>
            </a:extLst>
          </p:cNvPr>
          <p:cNvSpPr>
            <a:spLocks noGrp="1" noChangeAspect="1"/>
          </p:cNvSpPr>
          <p:nvPr>
            <p:ph type="pic" sz="quarter" idx="29"/>
          </p:nvPr>
        </p:nvSpPr>
        <p:spPr bwMode="ltGray">
          <a:xfrm>
            <a:off x="4609587"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61" name="Text Placeholder 58">
            <a:extLst>
              <a:ext uri="{FF2B5EF4-FFF2-40B4-BE49-F238E27FC236}">
                <a16:creationId xmlns:a16="http://schemas.microsoft.com/office/drawing/2014/main" id="{2B9A6BDF-B22A-1D52-4406-C9B2C30D5BE2}"/>
              </a:ext>
            </a:extLst>
          </p:cNvPr>
          <p:cNvSpPr>
            <a:spLocks noGrp="1"/>
          </p:cNvSpPr>
          <p:nvPr>
            <p:ph type="body" sz="quarter" idx="59" hasCustomPrompt="1"/>
          </p:nvPr>
        </p:nvSpPr>
        <p:spPr>
          <a:xfrm>
            <a:off x="5627448"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2" name="Text Placeholder 58">
            <a:extLst>
              <a:ext uri="{FF2B5EF4-FFF2-40B4-BE49-F238E27FC236}">
                <a16:creationId xmlns:a16="http://schemas.microsoft.com/office/drawing/2014/main" id="{798F9B24-6D32-FEF4-B4F7-221FA0383648}"/>
              </a:ext>
            </a:extLst>
          </p:cNvPr>
          <p:cNvSpPr>
            <a:spLocks noGrp="1"/>
          </p:cNvSpPr>
          <p:nvPr>
            <p:ph type="body" sz="quarter" idx="60" hasCustomPrompt="1"/>
          </p:nvPr>
        </p:nvSpPr>
        <p:spPr>
          <a:xfrm>
            <a:off x="5627448"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5" name="Picture Placeholder 4C" descr="This photo is a 'placeholder' only. Drag or drop your photo here, or click and tap the center to insert a photo.">
            <a:extLst>
              <a:ext uri="{FF2B5EF4-FFF2-40B4-BE49-F238E27FC236}">
                <a16:creationId xmlns:a16="http://schemas.microsoft.com/office/drawing/2014/main" id="{217FFE89-17B7-1648-33A1-D7100A36CE96}"/>
              </a:ext>
            </a:extLst>
          </p:cNvPr>
          <p:cNvSpPr>
            <a:spLocks noGrp="1" noChangeAspect="1"/>
          </p:cNvSpPr>
          <p:nvPr>
            <p:ph type="pic" sz="quarter" idx="33"/>
          </p:nvPr>
        </p:nvSpPr>
        <p:spPr bwMode="ltGray">
          <a:xfrm>
            <a:off x="7049911"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69" name="Text Placeholder 58">
            <a:extLst>
              <a:ext uri="{FF2B5EF4-FFF2-40B4-BE49-F238E27FC236}">
                <a16:creationId xmlns:a16="http://schemas.microsoft.com/office/drawing/2014/main" id="{4E67998A-56F2-636C-2397-FD35A6BAED5C}"/>
              </a:ext>
            </a:extLst>
          </p:cNvPr>
          <p:cNvSpPr>
            <a:spLocks noGrp="1"/>
          </p:cNvSpPr>
          <p:nvPr>
            <p:ph type="body" sz="quarter" idx="67" hasCustomPrompt="1"/>
          </p:nvPr>
        </p:nvSpPr>
        <p:spPr>
          <a:xfrm>
            <a:off x="8057744"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0" name="Text Placeholder 58">
            <a:extLst>
              <a:ext uri="{FF2B5EF4-FFF2-40B4-BE49-F238E27FC236}">
                <a16:creationId xmlns:a16="http://schemas.microsoft.com/office/drawing/2014/main" id="{98A4D675-E7C5-C94A-F613-39AE772372B3}"/>
              </a:ext>
            </a:extLst>
          </p:cNvPr>
          <p:cNvSpPr>
            <a:spLocks noGrp="1"/>
          </p:cNvSpPr>
          <p:nvPr>
            <p:ph type="body" sz="quarter" idx="68" hasCustomPrompt="1"/>
          </p:nvPr>
        </p:nvSpPr>
        <p:spPr>
          <a:xfrm>
            <a:off x="8057744"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9" name="Picture Placeholder 4D" descr="This photo is a 'placeholder' only. Drag or drop your photo here, or click and tap the center to insert a photo.">
            <a:extLst>
              <a:ext uri="{FF2B5EF4-FFF2-40B4-BE49-F238E27FC236}">
                <a16:creationId xmlns:a16="http://schemas.microsoft.com/office/drawing/2014/main" id="{BB3E99EB-92F7-AFDA-6F2F-8D5C275EECBF}"/>
              </a:ext>
            </a:extLst>
          </p:cNvPr>
          <p:cNvSpPr>
            <a:spLocks noGrp="1" noChangeAspect="1"/>
          </p:cNvSpPr>
          <p:nvPr>
            <p:ph type="pic" sz="quarter" idx="37"/>
          </p:nvPr>
        </p:nvSpPr>
        <p:spPr bwMode="ltGray">
          <a:xfrm>
            <a:off x="9485490"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77" name="Text Placeholder 58">
            <a:extLst>
              <a:ext uri="{FF2B5EF4-FFF2-40B4-BE49-F238E27FC236}">
                <a16:creationId xmlns:a16="http://schemas.microsoft.com/office/drawing/2014/main" id="{794D0FFB-0845-0A62-2ABA-9D32A8F6A11F}"/>
              </a:ext>
            </a:extLst>
          </p:cNvPr>
          <p:cNvSpPr>
            <a:spLocks noGrp="1"/>
          </p:cNvSpPr>
          <p:nvPr>
            <p:ph type="body" sz="quarter" idx="75" hasCustomPrompt="1"/>
          </p:nvPr>
        </p:nvSpPr>
        <p:spPr>
          <a:xfrm>
            <a:off x="10478312"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8" name="Text Placeholder 58">
            <a:extLst>
              <a:ext uri="{FF2B5EF4-FFF2-40B4-BE49-F238E27FC236}">
                <a16:creationId xmlns:a16="http://schemas.microsoft.com/office/drawing/2014/main" id="{EA2979B5-9049-F13E-01F6-96D99CFF4F5E}"/>
              </a:ext>
            </a:extLst>
          </p:cNvPr>
          <p:cNvSpPr>
            <a:spLocks noGrp="1"/>
          </p:cNvSpPr>
          <p:nvPr>
            <p:ph type="body" sz="quarter" idx="76" hasCustomPrompt="1"/>
          </p:nvPr>
        </p:nvSpPr>
        <p:spPr>
          <a:xfrm>
            <a:off x="10478312"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Tree>
    <p:extLst>
      <p:ext uri="{BB962C8B-B14F-4D97-AF65-F5344CB8AC3E}">
        <p14:creationId xmlns:p14="http://schemas.microsoft.com/office/powerpoint/2010/main" val="80919661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ummary page_Big headline">
    <p:bg>
      <p:bgPr>
        <a:solidFill>
          <a:schemeClr val="bg2"/>
        </a:solidFill>
        <a:effectLst/>
      </p:bgPr>
    </p:bg>
    <p:spTree>
      <p:nvGrpSpPr>
        <p:cNvPr id="1" name=""/>
        <p:cNvGrpSpPr/>
        <p:nvPr/>
      </p:nvGrpSpPr>
      <p:grpSpPr>
        <a:xfrm>
          <a:off x="0" y="0"/>
          <a:ext cx="0" cy="0"/>
          <a:chOff x="0" y="0"/>
          <a:chExt cx="0" cy="0"/>
        </a:xfrm>
      </p:grpSpPr>
      <p:sp>
        <p:nvSpPr>
          <p:cNvPr id="11" name="Title 4">
            <a:extLst>
              <a:ext uri="{FF2B5EF4-FFF2-40B4-BE49-F238E27FC236}">
                <a16:creationId xmlns:a16="http://schemas.microsoft.com/office/drawing/2014/main" id="{9654F913-8C73-8154-339B-5F55F59D6479}"/>
              </a:ext>
            </a:extLst>
          </p:cNvPr>
          <p:cNvSpPr>
            <a:spLocks noGrp="1"/>
          </p:cNvSpPr>
          <p:nvPr>
            <p:ph type="title" hasCustomPrompt="1"/>
          </p:nvPr>
        </p:nvSpPr>
        <p:spPr>
          <a:xfrm>
            <a:off x="525081" y="2448062"/>
            <a:ext cx="10430257" cy="1015663"/>
          </a:xfrm>
        </p:spPr>
        <p:txBody>
          <a:bodyPr anchor="b" anchorCtr="0"/>
          <a:lstStyle>
            <a:lvl1pPr>
              <a:defRPr sz="6600" spc="-100" baseline="0">
                <a:solidFill>
                  <a:schemeClr val="tx1"/>
                </a:solidFill>
                <a:latin typeface="+mn-lt"/>
              </a:defRPr>
            </a:lvl1pPr>
          </a:lstStyle>
          <a:p>
            <a:r>
              <a:rPr lang="en-US"/>
              <a:t>Big headline</a:t>
            </a:r>
          </a:p>
        </p:txBody>
      </p:sp>
      <p:sp>
        <p:nvSpPr>
          <p:cNvPr id="12" name="Text Placeholder 3">
            <a:extLst>
              <a:ext uri="{FF2B5EF4-FFF2-40B4-BE49-F238E27FC236}">
                <a16:creationId xmlns:a16="http://schemas.microsoft.com/office/drawing/2014/main" id="{1AD7AFE0-BCF1-36FF-7EA7-BCB9808983BD}"/>
              </a:ext>
            </a:extLst>
          </p:cNvPr>
          <p:cNvSpPr>
            <a:spLocks noGrp="1"/>
          </p:cNvSpPr>
          <p:nvPr>
            <p:ph type="body" sz="quarter" idx="15"/>
          </p:nvPr>
        </p:nvSpPr>
        <p:spPr>
          <a:xfrm>
            <a:off x="586389" y="4278313"/>
            <a:ext cx="5055459"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1290F352-B453-F362-EDD0-00B6F4E63D12}"/>
              </a:ext>
            </a:extLst>
          </p:cNvPr>
          <p:cNvSpPr>
            <a:spLocks noGrp="1"/>
          </p:cNvSpPr>
          <p:nvPr>
            <p:ph type="body" sz="quarter" idx="16"/>
          </p:nvPr>
        </p:nvSpPr>
        <p:spPr>
          <a:xfrm>
            <a:off x="6246409" y="4278313"/>
            <a:ext cx="5055459"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20561737"/>
      </p:ext>
    </p:extLst>
  </p:cSld>
  <p:clrMapOvr>
    <a:masterClrMapping/>
  </p:clrMapOvr>
  <p:transition>
    <p:fade/>
  </p:transition>
  <p:extLst>
    <p:ext uri="{DCECCB84-F9BA-43D5-87BE-67443E8EF086}">
      <p15:sldGuideLst xmlns:p15="http://schemas.microsoft.com/office/powerpoint/2012/main">
        <p15:guide id="2" pos="7680">
          <p15:clr>
            <a:srgbClr val="954F72"/>
          </p15:clr>
        </p15:guide>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_Dark Purple">
    <p:bg>
      <p:bgPr>
        <a:solidFill>
          <a:srgbClr val="225B6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50DF2A-4008-7ADC-F1B1-AEF3EC3F4AE5}"/>
              </a:ext>
            </a:extLst>
          </p:cNvPr>
          <p:cNvPicPr>
            <a:picLocks noChangeAspect="1"/>
          </p:cNvPicPr>
          <p:nvPr userDrawn="1"/>
        </p:nvPicPr>
        <p:blipFill>
          <a:blip r:embed="rId2">
            <a:biLevel thresh="25000"/>
            <a:alphaModFix amt="13000"/>
          </a:blip>
          <a:stretch>
            <a:fillRect/>
          </a:stretch>
        </p:blipFill>
        <p:spPr>
          <a:xfrm>
            <a:off x="720939" y="-1430212"/>
            <a:ext cx="6490706" cy="4743210"/>
          </a:xfrm>
          <a:prstGeom prst="rect">
            <a:avLst/>
          </a:prstGeom>
        </p:spPr>
      </p:pic>
      <p:pic>
        <p:nvPicPr>
          <p:cNvPr id="7" name="Picture 6">
            <a:extLst>
              <a:ext uri="{FF2B5EF4-FFF2-40B4-BE49-F238E27FC236}">
                <a16:creationId xmlns:a16="http://schemas.microsoft.com/office/drawing/2014/main" id="{C8068E63-4A09-0712-0A67-27152034AB07}"/>
              </a:ext>
            </a:extLst>
          </p:cNvPr>
          <p:cNvPicPr>
            <a:picLocks noChangeAspect="1"/>
          </p:cNvPicPr>
          <p:nvPr userDrawn="1"/>
        </p:nvPicPr>
        <p:blipFill>
          <a:blip r:embed="rId2">
            <a:biLevel thresh="25000"/>
            <a:alphaModFix amt="13000"/>
          </a:blip>
          <a:stretch>
            <a:fillRect/>
          </a:stretch>
        </p:blipFill>
        <p:spPr>
          <a:xfrm rot="10800000">
            <a:off x="8186352" y="3860767"/>
            <a:ext cx="4624669" cy="3379567"/>
          </a:xfrm>
          <a:prstGeom prst="rect">
            <a:avLst/>
          </a:prstGeom>
        </p:spPr>
      </p:pic>
      <p:sp>
        <p:nvSpPr>
          <p:cNvPr id="15" name="Text Placeholder 2">
            <a:extLst>
              <a:ext uri="{FF2B5EF4-FFF2-40B4-BE49-F238E27FC236}">
                <a16:creationId xmlns:a16="http://schemas.microsoft.com/office/drawing/2014/main" id="{E7E5487E-046B-12F4-5F50-B9A9DED92006}"/>
              </a:ext>
            </a:extLst>
          </p:cNvPr>
          <p:cNvSpPr>
            <a:spLocks noGrp="1"/>
          </p:cNvSpPr>
          <p:nvPr>
            <p:ph type="body" sz="quarter" idx="15"/>
          </p:nvPr>
        </p:nvSpPr>
        <p:spPr>
          <a:xfrm>
            <a:off x="1534883" y="2624554"/>
            <a:ext cx="9144000" cy="615553"/>
          </a:xfrm>
          <a:prstGeom prst="rect">
            <a:avLst/>
          </a:prstGeom>
        </p:spPr>
        <p:txBody>
          <a:bodyPr anchor="ctr"/>
          <a:lstStyle>
            <a:lvl1pPr marL="0" indent="0" algn="ctr">
              <a:spcBef>
                <a:spcPts val="0"/>
              </a:spcBef>
              <a:buNone/>
              <a:defRPr sz="4000" b="0" i="0" spc="-50" baseline="0">
                <a:solidFill>
                  <a:schemeClr val="tx1"/>
                </a:solidFill>
                <a:latin typeface="+mn-lt"/>
                <a:cs typeface="Segoe UI" panose="020B0502040204020203" pitchFamily="34" charset="0"/>
              </a:defRPr>
            </a:lvl1pPr>
            <a:lvl2pPr>
              <a:defRPr sz="4200">
                <a:solidFill>
                  <a:srgbClr val="F4F4F7"/>
                </a:solidFill>
              </a:defRPr>
            </a:lvl2pPr>
            <a:lvl3pPr>
              <a:defRPr sz="4200">
                <a:solidFill>
                  <a:srgbClr val="F4F4F7"/>
                </a:solidFill>
              </a:defRPr>
            </a:lvl3pPr>
            <a:lvl4pPr>
              <a:defRPr sz="4200">
                <a:solidFill>
                  <a:srgbClr val="F4F4F7"/>
                </a:solidFill>
              </a:defRPr>
            </a:lvl4pPr>
            <a:lvl5pPr>
              <a:defRPr sz="4200">
                <a:solidFill>
                  <a:srgbClr val="F4F4F7"/>
                </a:solidFill>
              </a:defRPr>
            </a:lvl5pPr>
          </a:lstStyle>
          <a:p>
            <a:pPr lvl="0"/>
            <a:r>
              <a:rPr lang="en-US"/>
              <a:t>Click to edit Master text styles</a:t>
            </a:r>
          </a:p>
        </p:txBody>
      </p:sp>
      <p:sp>
        <p:nvSpPr>
          <p:cNvPr id="5" name="Text Placeholder 14">
            <a:extLst>
              <a:ext uri="{FF2B5EF4-FFF2-40B4-BE49-F238E27FC236}">
                <a16:creationId xmlns:a16="http://schemas.microsoft.com/office/drawing/2014/main" id="{6A38A572-BE21-AD6C-05B0-796EB24BADA2}"/>
              </a:ext>
            </a:extLst>
          </p:cNvPr>
          <p:cNvSpPr>
            <a:spLocks noGrp="1"/>
          </p:cNvSpPr>
          <p:nvPr>
            <p:ph type="body" sz="quarter" idx="14"/>
          </p:nvPr>
        </p:nvSpPr>
        <p:spPr>
          <a:xfrm>
            <a:off x="1534883" y="4711980"/>
            <a:ext cx="9144000" cy="246221"/>
          </a:xfrm>
          <a:prstGeom prst="rect">
            <a:avLst/>
          </a:prstGeom>
        </p:spPr>
        <p:txBody>
          <a:bodyPr/>
          <a:lstStyle>
            <a:lvl1pPr marL="0" indent="0" algn="ctr">
              <a:buNone/>
              <a:defRPr sz="1600" b="0" i="0">
                <a:solidFill>
                  <a:schemeClr val="tx1"/>
                </a:solidFill>
                <a:latin typeface="+mj-lt"/>
                <a:cs typeface="Segoe UI Semibold" panose="020B0502040204020203" pitchFamily="34" charset="0"/>
              </a:defRPr>
            </a:lvl1pPr>
          </a:lstStyle>
          <a:p>
            <a:pPr lvl="0"/>
            <a:endParaRPr lang="en-US"/>
          </a:p>
        </p:txBody>
      </p:sp>
      <p:sp>
        <p:nvSpPr>
          <p:cNvPr id="8" name="Text Placeholder 14">
            <a:extLst>
              <a:ext uri="{FF2B5EF4-FFF2-40B4-BE49-F238E27FC236}">
                <a16:creationId xmlns:a16="http://schemas.microsoft.com/office/drawing/2014/main" id="{F35B74AA-BE69-DAC7-7B0A-BE5264EC2C3C}"/>
              </a:ext>
            </a:extLst>
          </p:cNvPr>
          <p:cNvSpPr>
            <a:spLocks noGrp="1"/>
          </p:cNvSpPr>
          <p:nvPr>
            <p:ph type="body" sz="quarter" idx="13"/>
          </p:nvPr>
        </p:nvSpPr>
        <p:spPr>
          <a:xfrm>
            <a:off x="1534883" y="5012194"/>
            <a:ext cx="9144000" cy="184666"/>
          </a:xfrm>
          <a:prstGeom prst="rect">
            <a:avLst/>
          </a:prstGeom>
        </p:spPr>
        <p:txBody>
          <a:bodyPr/>
          <a:lstStyle>
            <a:lvl1pPr marL="0" indent="0" algn="ctr">
              <a:buNone/>
              <a:defRPr sz="1200">
                <a:solidFill>
                  <a:schemeClr val="tx1"/>
                </a:solidFill>
              </a:defRPr>
            </a:lvl1pPr>
          </a:lstStyle>
          <a:p>
            <a:pPr lvl="0"/>
            <a:endParaRPr lang="en-US"/>
          </a:p>
        </p:txBody>
      </p:sp>
    </p:spTree>
    <p:extLst>
      <p:ext uri="{BB962C8B-B14F-4D97-AF65-F5344CB8AC3E}">
        <p14:creationId xmlns:p14="http://schemas.microsoft.com/office/powerpoint/2010/main" val="1140182492"/>
      </p:ext>
    </p:extLst>
  </p:cSld>
  <p:clrMapOvr>
    <a:masterClrMapping/>
  </p:clrMapOvr>
  <p:transition>
    <p:fade/>
  </p:transition>
  <p:extLst>
    <p:ext uri="{DCECCB84-F9BA-43D5-87BE-67443E8EF086}">
      <p15:sldGuideLst xmlns:p15="http://schemas.microsoft.com/office/powerpoint/2012/main">
        <p15:guide id="3" pos="368">
          <p15:clr>
            <a:srgbClr val="954F72"/>
          </p15:clr>
        </p15:guide>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_Dark Teal">
    <p:bg>
      <p:bgPr>
        <a:solidFill>
          <a:srgbClr val="463668"/>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50DF2A-4008-7ADC-F1B1-AEF3EC3F4AE5}"/>
              </a:ext>
            </a:extLst>
          </p:cNvPr>
          <p:cNvPicPr>
            <a:picLocks noChangeAspect="1"/>
          </p:cNvPicPr>
          <p:nvPr userDrawn="1"/>
        </p:nvPicPr>
        <p:blipFill>
          <a:blip r:embed="rId2">
            <a:biLevel thresh="25000"/>
            <a:alphaModFix amt="13000"/>
          </a:blip>
          <a:stretch>
            <a:fillRect/>
          </a:stretch>
        </p:blipFill>
        <p:spPr>
          <a:xfrm>
            <a:off x="720939" y="-1430212"/>
            <a:ext cx="6490706" cy="4743210"/>
          </a:xfrm>
          <a:prstGeom prst="rect">
            <a:avLst/>
          </a:prstGeom>
        </p:spPr>
      </p:pic>
      <p:pic>
        <p:nvPicPr>
          <p:cNvPr id="7" name="Picture 6">
            <a:extLst>
              <a:ext uri="{FF2B5EF4-FFF2-40B4-BE49-F238E27FC236}">
                <a16:creationId xmlns:a16="http://schemas.microsoft.com/office/drawing/2014/main" id="{C8068E63-4A09-0712-0A67-27152034AB07}"/>
              </a:ext>
            </a:extLst>
          </p:cNvPr>
          <p:cNvPicPr>
            <a:picLocks noChangeAspect="1"/>
          </p:cNvPicPr>
          <p:nvPr userDrawn="1"/>
        </p:nvPicPr>
        <p:blipFill>
          <a:blip r:embed="rId2">
            <a:biLevel thresh="25000"/>
            <a:alphaModFix amt="13000"/>
          </a:blip>
          <a:stretch>
            <a:fillRect/>
          </a:stretch>
        </p:blipFill>
        <p:spPr>
          <a:xfrm rot="10800000">
            <a:off x="8186352" y="3860767"/>
            <a:ext cx="4624669" cy="3379567"/>
          </a:xfrm>
          <a:prstGeom prst="rect">
            <a:avLst/>
          </a:prstGeom>
        </p:spPr>
      </p:pic>
      <p:sp>
        <p:nvSpPr>
          <p:cNvPr id="15" name="Text Placeholder 2">
            <a:extLst>
              <a:ext uri="{FF2B5EF4-FFF2-40B4-BE49-F238E27FC236}">
                <a16:creationId xmlns:a16="http://schemas.microsoft.com/office/drawing/2014/main" id="{E7E5487E-046B-12F4-5F50-B9A9DED92006}"/>
              </a:ext>
            </a:extLst>
          </p:cNvPr>
          <p:cNvSpPr>
            <a:spLocks noGrp="1"/>
          </p:cNvSpPr>
          <p:nvPr>
            <p:ph type="body" sz="quarter" idx="15"/>
          </p:nvPr>
        </p:nvSpPr>
        <p:spPr>
          <a:xfrm>
            <a:off x="1534883" y="2624554"/>
            <a:ext cx="9144000" cy="615553"/>
          </a:xfrm>
          <a:prstGeom prst="rect">
            <a:avLst/>
          </a:prstGeom>
        </p:spPr>
        <p:txBody>
          <a:bodyPr anchor="ctr"/>
          <a:lstStyle>
            <a:lvl1pPr marL="0" indent="0" algn="ctr">
              <a:spcBef>
                <a:spcPts val="0"/>
              </a:spcBef>
              <a:buNone/>
              <a:defRPr sz="4000" b="0" i="0" spc="-50" baseline="0">
                <a:solidFill>
                  <a:schemeClr val="tx1"/>
                </a:solidFill>
                <a:latin typeface="+mn-lt"/>
                <a:cs typeface="Segoe UI" panose="020B0502040204020203" pitchFamily="34" charset="0"/>
              </a:defRPr>
            </a:lvl1pPr>
            <a:lvl2pPr>
              <a:defRPr sz="4200">
                <a:solidFill>
                  <a:srgbClr val="F4F4F7"/>
                </a:solidFill>
              </a:defRPr>
            </a:lvl2pPr>
            <a:lvl3pPr>
              <a:defRPr sz="4200">
                <a:solidFill>
                  <a:srgbClr val="F4F4F7"/>
                </a:solidFill>
              </a:defRPr>
            </a:lvl3pPr>
            <a:lvl4pPr>
              <a:defRPr sz="4200">
                <a:solidFill>
                  <a:srgbClr val="F4F4F7"/>
                </a:solidFill>
              </a:defRPr>
            </a:lvl4pPr>
            <a:lvl5pPr>
              <a:defRPr sz="4200">
                <a:solidFill>
                  <a:srgbClr val="F4F4F7"/>
                </a:solidFill>
              </a:defRPr>
            </a:lvl5pPr>
          </a:lstStyle>
          <a:p>
            <a:pPr lvl="0"/>
            <a:r>
              <a:rPr lang="en-US"/>
              <a:t>Click to edit Master text styles</a:t>
            </a:r>
          </a:p>
        </p:txBody>
      </p:sp>
      <p:sp>
        <p:nvSpPr>
          <p:cNvPr id="5" name="Text Placeholder 14">
            <a:extLst>
              <a:ext uri="{FF2B5EF4-FFF2-40B4-BE49-F238E27FC236}">
                <a16:creationId xmlns:a16="http://schemas.microsoft.com/office/drawing/2014/main" id="{6A38A572-BE21-AD6C-05B0-796EB24BADA2}"/>
              </a:ext>
            </a:extLst>
          </p:cNvPr>
          <p:cNvSpPr>
            <a:spLocks noGrp="1"/>
          </p:cNvSpPr>
          <p:nvPr>
            <p:ph type="body" sz="quarter" idx="14"/>
          </p:nvPr>
        </p:nvSpPr>
        <p:spPr>
          <a:xfrm>
            <a:off x="1534883" y="4711980"/>
            <a:ext cx="9144000" cy="246221"/>
          </a:xfrm>
          <a:prstGeom prst="rect">
            <a:avLst/>
          </a:prstGeom>
        </p:spPr>
        <p:txBody>
          <a:bodyPr/>
          <a:lstStyle>
            <a:lvl1pPr marL="0" indent="0" algn="ctr">
              <a:buNone/>
              <a:defRPr sz="1600" b="0" i="0">
                <a:solidFill>
                  <a:schemeClr val="tx1"/>
                </a:solidFill>
                <a:latin typeface="+mj-lt"/>
                <a:cs typeface="Segoe UI Semibold" panose="020B0502040204020203" pitchFamily="34" charset="0"/>
              </a:defRPr>
            </a:lvl1pPr>
          </a:lstStyle>
          <a:p>
            <a:pPr lvl="0"/>
            <a:endParaRPr lang="en-US"/>
          </a:p>
        </p:txBody>
      </p:sp>
      <p:sp>
        <p:nvSpPr>
          <p:cNvPr id="8" name="Text Placeholder 14">
            <a:extLst>
              <a:ext uri="{FF2B5EF4-FFF2-40B4-BE49-F238E27FC236}">
                <a16:creationId xmlns:a16="http://schemas.microsoft.com/office/drawing/2014/main" id="{F35B74AA-BE69-DAC7-7B0A-BE5264EC2C3C}"/>
              </a:ext>
            </a:extLst>
          </p:cNvPr>
          <p:cNvSpPr>
            <a:spLocks noGrp="1"/>
          </p:cNvSpPr>
          <p:nvPr>
            <p:ph type="body" sz="quarter" idx="13"/>
          </p:nvPr>
        </p:nvSpPr>
        <p:spPr>
          <a:xfrm>
            <a:off x="1534883" y="5012194"/>
            <a:ext cx="9144000" cy="184666"/>
          </a:xfrm>
          <a:prstGeom prst="rect">
            <a:avLst/>
          </a:prstGeom>
        </p:spPr>
        <p:txBody>
          <a:bodyPr/>
          <a:lstStyle>
            <a:lvl1pPr marL="0" indent="0" algn="ctr">
              <a:buNone/>
              <a:defRPr sz="1200">
                <a:solidFill>
                  <a:schemeClr val="tx1"/>
                </a:solidFill>
              </a:defRPr>
            </a:lvl1pPr>
          </a:lstStyle>
          <a:p>
            <a:pPr lvl="0"/>
            <a:endParaRPr lang="en-US"/>
          </a:p>
        </p:txBody>
      </p:sp>
    </p:spTree>
    <p:extLst>
      <p:ext uri="{BB962C8B-B14F-4D97-AF65-F5344CB8AC3E}">
        <p14:creationId xmlns:p14="http://schemas.microsoft.com/office/powerpoint/2010/main" val="2277292290"/>
      </p:ext>
    </p:extLst>
  </p:cSld>
  <p:clrMapOvr>
    <a:masterClrMapping/>
  </p:clrMapOvr>
  <p:transition>
    <p:fade/>
  </p:transition>
  <p:extLst>
    <p:ext uri="{DCECCB84-F9BA-43D5-87BE-67443E8EF086}">
      <p15:sldGuideLst xmlns:p15="http://schemas.microsoft.com/office/powerpoint/2012/main">
        <p15:guide id="3" pos="368">
          <p15:clr>
            <a:srgbClr val="954F72"/>
          </p15:clr>
        </p15:guide>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3">
            <a:extLst>
              <a:ext uri="{FF2B5EF4-FFF2-40B4-BE49-F238E27FC236}">
                <a16:creationId xmlns:a16="http://schemas.microsoft.com/office/drawing/2014/main" id="{2A76E6DB-43E3-9638-8EED-1A07351FE9B4}"/>
              </a:ext>
            </a:extLst>
          </p:cNvPr>
          <p:cNvSpPr>
            <a:spLocks noGrp="1"/>
          </p:cNvSpPr>
          <p:nvPr>
            <p:ph type="body" sz="quarter" idx="15"/>
          </p:nvPr>
        </p:nvSpPr>
        <p:spPr>
          <a:xfrm>
            <a:off x="586389" y="1614460"/>
            <a:ext cx="819302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4720236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1008">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column_Text_with Subhead">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Text Placeholder 11">
            <a:extLst>
              <a:ext uri="{FF2B5EF4-FFF2-40B4-BE49-F238E27FC236}">
                <a16:creationId xmlns:a16="http://schemas.microsoft.com/office/drawing/2014/main" id="{0FD7F3A0-AE9E-F4D1-2FA8-3A1E9EA0E8B0}"/>
              </a:ext>
            </a:extLst>
          </p:cNvPr>
          <p:cNvSpPr>
            <a:spLocks noGrp="1"/>
          </p:cNvSpPr>
          <p:nvPr>
            <p:ph type="body" sz="quarter" idx="17"/>
          </p:nvPr>
        </p:nvSpPr>
        <p:spPr>
          <a:xfrm>
            <a:off x="584199" y="1594155"/>
            <a:ext cx="81964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5" name="Text Placeholder 3">
            <a:extLst>
              <a:ext uri="{FF2B5EF4-FFF2-40B4-BE49-F238E27FC236}">
                <a16:creationId xmlns:a16="http://schemas.microsoft.com/office/drawing/2014/main" id="{9B285081-0F92-6C1C-3512-5B288A411FF8}"/>
              </a:ext>
            </a:extLst>
          </p:cNvPr>
          <p:cNvSpPr>
            <a:spLocks noGrp="1"/>
          </p:cNvSpPr>
          <p:nvPr>
            <p:ph type="body" sz="quarter" idx="15"/>
          </p:nvPr>
        </p:nvSpPr>
        <p:spPr>
          <a:xfrm>
            <a:off x="586390" y="2085764"/>
            <a:ext cx="819302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3431119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1008">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zh-CN" altLang="en-US"/>
              <a:t>单击此处编辑母版标题样式</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Tree>
    <p:extLst>
      <p:ext uri="{BB962C8B-B14F-4D97-AF65-F5344CB8AC3E}">
        <p14:creationId xmlns:p14="http://schemas.microsoft.com/office/powerpoint/2010/main" val="1487463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8E180A9F-A1A7-5DB6-E89E-76F228103C73}"/>
              </a:ext>
            </a:extLst>
          </p:cNvPr>
          <p:cNvSpPr>
            <a:spLocks noGrp="1"/>
          </p:cNvSpPr>
          <p:nvPr>
            <p:ph type="body" sz="quarter" idx="15" hasCustomPrompt="1"/>
          </p:nvPr>
        </p:nvSpPr>
        <p:spPr>
          <a:xfrm>
            <a:off x="586390" y="1591056"/>
            <a:ext cx="5365148"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736ED656-29AE-AA0B-2536-E6F40F331249}"/>
              </a:ext>
            </a:extLst>
          </p:cNvPr>
          <p:cNvSpPr>
            <a:spLocks noGrp="1"/>
          </p:cNvSpPr>
          <p:nvPr>
            <p:ph type="body" sz="quarter" idx="18" hasCustomPrompt="1"/>
          </p:nvPr>
        </p:nvSpPr>
        <p:spPr>
          <a:xfrm>
            <a:off x="6242050" y="1591310"/>
            <a:ext cx="5365148"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4600135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08">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zh-CN" altLang="en-US"/>
              <a:t>单击此处编辑母版标题样式</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2" name="Text Placeholder 11">
            <a:extLst>
              <a:ext uri="{FF2B5EF4-FFF2-40B4-BE49-F238E27FC236}">
                <a16:creationId xmlns:a16="http://schemas.microsoft.com/office/drawing/2014/main" id="{A151F6C3-4C86-9BE0-3EF1-2A7F45C255BA}"/>
              </a:ext>
            </a:extLst>
          </p:cNvPr>
          <p:cNvSpPr>
            <a:spLocks noGrp="1"/>
          </p:cNvSpPr>
          <p:nvPr>
            <p:ph type="body" sz="quarter" idx="16"/>
          </p:nvPr>
        </p:nvSpPr>
        <p:spPr>
          <a:xfrm>
            <a:off x="58420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5" name="Text Placeholder 11">
            <a:extLst>
              <a:ext uri="{FF2B5EF4-FFF2-40B4-BE49-F238E27FC236}">
                <a16:creationId xmlns:a16="http://schemas.microsoft.com/office/drawing/2014/main" id="{115C830D-6AE0-FCBB-3BB9-EFF53999C9A1}"/>
              </a:ext>
            </a:extLst>
          </p:cNvPr>
          <p:cNvSpPr>
            <a:spLocks noGrp="1"/>
          </p:cNvSpPr>
          <p:nvPr>
            <p:ph type="body" sz="quarter" idx="19"/>
          </p:nvPr>
        </p:nvSpPr>
        <p:spPr>
          <a:xfrm>
            <a:off x="624422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CCAD7EC1-C7F9-87F1-55C3-BD621FEC89CF}"/>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3">
            <a:extLst>
              <a:ext uri="{FF2B5EF4-FFF2-40B4-BE49-F238E27FC236}">
                <a16:creationId xmlns:a16="http://schemas.microsoft.com/office/drawing/2014/main" id="{941FF17A-50FC-D446-28DE-E297FDBEBBCC}"/>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736873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4" name="Text Placeholder 3">
            <a:extLst>
              <a:ext uri="{FF2B5EF4-FFF2-40B4-BE49-F238E27FC236}">
                <a16:creationId xmlns:a16="http://schemas.microsoft.com/office/drawing/2014/main" id="{908EA551-F10A-E84D-1885-84662B8E64D6}"/>
              </a:ext>
            </a:extLst>
          </p:cNvPr>
          <p:cNvSpPr>
            <a:spLocks noGrp="1"/>
          </p:cNvSpPr>
          <p:nvPr>
            <p:ph type="body" sz="quarter" idx="15"/>
          </p:nvPr>
        </p:nvSpPr>
        <p:spPr>
          <a:xfrm>
            <a:off x="586390" y="1591056"/>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6" name="Text Placeholder 3">
            <a:extLst>
              <a:ext uri="{FF2B5EF4-FFF2-40B4-BE49-F238E27FC236}">
                <a16:creationId xmlns:a16="http://schemas.microsoft.com/office/drawing/2014/main" id="{A9AE509D-953D-DAFE-1CFA-CA884266E52F}"/>
              </a:ext>
            </a:extLst>
          </p:cNvPr>
          <p:cNvSpPr>
            <a:spLocks noGrp="1"/>
          </p:cNvSpPr>
          <p:nvPr>
            <p:ph type="body" sz="quarter" idx="23"/>
          </p:nvPr>
        </p:nvSpPr>
        <p:spPr>
          <a:xfrm>
            <a:off x="4359737" y="1591056"/>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8" name="Text Placeholder 3">
            <a:extLst>
              <a:ext uri="{FF2B5EF4-FFF2-40B4-BE49-F238E27FC236}">
                <a16:creationId xmlns:a16="http://schemas.microsoft.com/office/drawing/2014/main" id="{A859BF26-94A7-DE29-683E-3FF26324EB33}"/>
              </a:ext>
            </a:extLst>
          </p:cNvPr>
          <p:cNvSpPr>
            <a:spLocks noGrp="1"/>
          </p:cNvSpPr>
          <p:nvPr>
            <p:ph type="body" sz="quarter" idx="25"/>
          </p:nvPr>
        </p:nvSpPr>
        <p:spPr>
          <a:xfrm>
            <a:off x="8133084" y="1591056"/>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5146228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3" name="Text Placeholder 11">
            <a:extLst>
              <a:ext uri="{FF2B5EF4-FFF2-40B4-BE49-F238E27FC236}">
                <a16:creationId xmlns:a16="http://schemas.microsoft.com/office/drawing/2014/main" id="{F5FC17DB-F369-FD60-F937-6D86368B55F8}"/>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908EA551-F10A-E84D-1885-84662B8E64D6}"/>
              </a:ext>
            </a:extLst>
          </p:cNvPr>
          <p:cNvSpPr>
            <a:spLocks noGrp="1"/>
          </p:cNvSpPr>
          <p:nvPr>
            <p:ph type="body" sz="quarter" idx="15"/>
          </p:nvPr>
        </p:nvSpPr>
        <p:spPr>
          <a:xfrm>
            <a:off x="586390" y="2297575"/>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5" name="Text Placeholder 11">
            <a:extLst>
              <a:ext uri="{FF2B5EF4-FFF2-40B4-BE49-F238E27FC236}">
                <a16:creationId xmlns:a16="http://schemas.microsoft.com/office/drawing/2014/main" id="{6C805E6F-C958-680B-B451-D60BC887347E}"/>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A9AE509D-953D-DAFE-1CFA-CA884266E52F}"/>
              </a:ext>
            </a:extLst>
          </p:cNvPr>
          <p:cNvSpPr>
            <a:spLocks noGrp="1"/>
          </p:cNvSpPr>
          <p:nvPr>
            <p:ph type="body" sz="quarter" idx="23"/>
          </p:nvPr>
        </p:nvSpPr>
        <p:spPr>
          <a:xfrm>
            <a:off x="4359737" y="2297575"/>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7" name="Text Placeholder 11">
            <a:extLst>
              <a:ext uri="{FF2B5EF4-FFF2-40B4-BE49-F238E27FC236}">
                <a16:creationId xmlns:a16="http://schemas.microsoft.com/office/drawing/2014/main" id="{3E1923A9-6862-5E39-000A-ADF4749943CF}"/>
              </a:ext>
            </a:extLst>
          </p:cNvPr>
          <p:cNvSpPr>
            <a:spLocks noGrp="1"/>
          </p:cNvSpPr>
          <p:nvPr>
            <p:ph type="body" sz="quarter" idx="24"/>
          </p:nvPr>
        </p:nvSpPr>
        <p:spPr>
          <a:xfrm>
            <a:off x="8130894"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a:t>Click to edit Master text styles</a:t>
            </a:r>
          </a:p>
        </p:txBody>
      </p:sp>
      <p:sp>
        <p:nvSpPr>
          <p:cNvPr id="18" name="Text Placeholder 3">
            <a:extLst>
              <a:ext uri="{FF2B5EF4-FFF2-40B4-BE49-F238E27FC236}">
                <a16:creationId xmlns:a16="http://schemas.microsoft.com/office/drawing/2014/main" id="{A859BF26-94A7-DE29-683E-3FF26324EB33}"/>
              </a:ext>
            </a:extLst>
          </p:cNvPr>
          <p:cNvSpPr>
            <a:spLocks noGrp="1"/>
          </p:cNvSpPr>
          <p:nvPr>
            <p:ph type="body" sz="quarter" idx="25"/>
          </p:nvPr>
        </p:nvSpPr>
        <p:spPr>
          <a:xfrm>
            <a:off x="8133084" y="2297575"/>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9055245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column_Text_with Image">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11">
            <a:extLst>
              <a:ext uri="{FF2B5EF4-FFF2-40B4-BE49-F238E27FC236}">
                <a16:creationId xmlns:a16="http://schemas.microsoft.com/office/drawing/2014/main" id="{4CE33728-F33A-8A85-4F59-E95CD991BB12}"/>
              </a:ext>
            </a:extLst>
          </p:cNvPr>
          <p:cNvSpPr>
            <a:spLocks noGrp="1"/>
          </p:cNvSpPr>
          <p:nvPr>
            <p:ph type="body" sz="quarter" idx="17"/>
          </p:nvPr>
        </p:nvSpPr>
        <p:spPr>
          <a:xfrm>
            <a:off x="584200" y="1594155"/>
            <a:ext cx="5269866"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D977E074-7BF3-AFBF-816A-6083687A21BC}"/>
              </a:ext>
            </a:extLst>
          </p:cNvPr>
          <p:cNvSpPr>
            <a:spLocks noGrp="1"/>
          </p:cNvSpPr>
          <p:nvPr>
            <p:ph type="body" sz="quarter" idx="15"/>
          </p:nvPr>
        </p:nvSpPr>
        <p:spPr>
          <a:xfrm>
            <a:off x="586390" y="2085764"/>
            <a:ext cx="5267655"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538839F2-C52C-C4AA-6F99-D918ABEA1233}"/>
              </a:ext>
            </a:extLst>
          </p:cNvPr>
          <p:cNvSpPr>
            <a:spLocks noGrp="1"/>
          </p:cNvSpPr>
          <p:nvPr>
            <p:ph type="pic" sz="quarter" idx="19" hasCustomPrompt="1"/>
          </p:nvPr>
        </p:nvSpPr>
        <p:spPr bwMode="ltGray">
          <a:xfrm>
            <a:off x="6096000" y="0"/>
            <a:ext cx="6892925" cy="6858000"/>
          </a:xfrm>
          <a:prstGeom prst="rect">
            <a:avLst/>
          </a:prstGeom>
          <a:solidFill>
            <a:srgbClr val="D9D9D6"/>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348217562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08">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column_Text_with Image">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0" name="Text Placeholder 11">
            <a:extLst>
              <a:ext uri="{FF2B5EF4-FFF2-40B4-BE49-F238E27FC236}">
                <a16:creationId xmlns:a16="http://schemas.microsoft.com/office/drawing/2014/main" id="{2A048E08-9484-4B49-59F4-E69B6910CB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10634B71-425C-AD5B-E93D-36901FD6392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2" name="Text Placeholder 11">
            <a:extLst>
              <a:ext uri="{FF2B5EF4-FFF2-40B4-BE49-F238E27FC236}">
                <a16:creationId xmlns:a16="http://schemas.microsoft.com/office/drawing/2014/main" id="{0480DC35-6D2B-3C04-ADAC-CA31374AD6C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0549035B-2CE7-2B6F-FC18-05B7AAD0608E}"/>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9A138B69-6378-4265-3E29-E8A0FAC055A8}"/>
              </a:ext>
            </a:extLst>
          </p:cNvPr>
          <p:cNvSpPr>
            <a:spLocks noGrp="1"/>
          </p:cNvSpPr>
          <p:nvPr>
            <p:ph type="pic" sz="quarter" idx="19" hasCustomPrompt="1"/>
          </p:nvPr>
        </p:nvSpPr>
        <p:spPr bwMode="ltGray">
          <a:xfrm>
            <a:off x="8074152" y="0"/>
            <a:ext cx="4114800" cy="6858000"/>
          </a:xfrm>
          <a:prstGeom prst="rect">
            <a:avLst/>
          </a:prstGeom>
          <a:solidFill>
            <a:srgbClr val="D9D9D6"/>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117557529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 photos_with Caption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C18FEBA7-9547-B47A-AC0B-1B507B9D0F6A}"/>
              </a:ext>
            </a:extLst>
          </p:cNvPr>
          <p:cNvSpPr>
            <a:spLocks noGrp="1"/>
          </p:cNvSpPr>
          <p:nvPr>
            <p:ph type="pic" sz="quarter" idx="19" hasCustomPrompt="1"/>
          </p:nvPr>
        </p:nvSpPr>
        <p:spPr bwMode="ltGray">
          <a:xfrm>
            <a:off x="584200" y="1591310"/>
            <a:ext cx="5365752" cy="2687003"/>
          </a:xfrm>
          <a:prstGeom prst="rect">
            <a:avLst/>
          </a:prstGeom>
          <a:solidFill>
            <a:srgbClr val="D9D9D6"/>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5" name="Text Placeholder 11">
            <a:extLst>
              <a:ext uri="{FF2B5EF4-FFF2-40B4-BE49-F238E27FC236}">
                <a16:creationId xmlns:a16="http://schemas.microsoft.com/office/drawing/2014/main" id="{D497F6CD-19FA-ACAE-FB83-28330FA3C8FA}"/>
              </a:ext>
            </a:extLst>
          </p:cNvPr>
          <p:cNvSpPr>
            <a:spLocks noGrp="1"/>
          </p:cNvSpPr>
          <p:nvPr>
            <p:ph type="body" sz="quarter" idx="16"/>
          </p:nvPr>
        </p:nvSpPr>
        <p:spPr>
          <a:xfrm>
            <a:off x="584199" y="4575104"/>
            <a:ext cx="5364429" cy="184666"/>
          </a:xfrm>
          <a:prstGeom prst="rect">
            <a:avLst/>
          </a:prstGeom>
        </p:spPr>
        <p:txBody>
          <a:bodyPr anchor="t"/>
          <a:lstStyle>
            <a:lvl1pPr marL="0" indent="0">
              <a:spcBef>
                <a:spcPts val="0"/>
              </a:spcBef>
              <a:spcAft>
                <a:spcPts val="0"/>
              </a:spcAft>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A695C2F5-3147-3A26-A25D-F87321E20D95}"/>
              </a:ext>
            </a:extLst>
          </p:cNvPr>
          <p:cNvSpPr>
            <a:spLocks noGrp="1"/>
          </p:cNvSpPr>
          <p:nvPr>
            <p:ph type="body" sz="quarter" idx="15"/>
          </p:nvPr>
        </p:nvSpPr>
        <p:spPr>
          <a:xfrm>
            <a:off x="586390" y="4976443"/>
            <a:ext cx="5362178" cy="153888"/>
          </a:xfrm>
          <a:prstGeom prst="rect">
            <a:avLst/>
          </a:prstGeom>
        </p:spPr>
        <p:txBody>
          <a:bodyPr wrap="square">
            <a:spAutoFit/>
          </a:bodyPr>
          <a:lstStyle>
            <a:lvl1pPr marL="0" indent="0">
              <a:spcAft>
                <a:spcPts val="0"/>
              </a:spcAft>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A44C7803-8AA6-2FFC-B7E1-B37E6FDB6D88}"/>
              </a:ext>
            </a:extLst>
          </p:cNvPr>
          <p:cNvSpPr>
            <a:spLocks noGrp="1"/>
          </p:cNvSpPr>
          <p:nvPr>
            <p:ph type="pic" sz="quarter" idx="20" hasCustomPrompt="1"/>
          </p:nvPr>
        </p:nvSpPr>
        <p:spPr bwMode="ltGray">
          <a:xfrm>
            <a:off x="6242049" y="1591310"/>
            <a:ext cx="5357813" cy="2687003"/>
          </a:xfrm>
          <a:prstGeom prst="rect">
            <a:avLst/>
          </a:prstGeom>
          <a:solidFill>
            <a:srgbClr val="D9D9D6"/>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2" name="Text Placeholder 11">
            <a:extLst>
              <a:ext uri="{FF2B5EF4-FFF2-40B4-BE49-F238E27FC236}">
                <a16:creationId xmlns:a16="http://schemas.microsoft.com/office/drawing/2014/main" id="{6A5A11E0-202D-5EFF-D35F-04E19FA1C6DA}"/>
              </a:ext>
            </a:extLst>
          </p:cNvPr>
          <p:cNvSpPr>
            <a:spLocks noGrp="1"/>
          </p:cNvSpPr>
          <p:nvPr>
            <p:ph type="body" sz="quarter" idx="22"/>
          </p:nvPr>
        </p:nvSpPr>
        <p:spPr>
          <a:xfrm>
            <a:off x="6243372" y="4575104"/>
            <a:ext cx="5356490" cy="184666"/>
          </a:xfrm>
          <a:prstGeom prst="rect">
            <a:avLst/>
          </a:prstGeom>
        </p:spPr>
        <p:txBody>
          <a:bodyPr anchor="t"/>
          <a:lstStyle>
            <a:lvl1pPr marL="0" indent="0">
              <a:spcBef>
                <a:spcPts val="0"/>
              </a:spcBef>
              <a:spcAft>
                <a:spcPts val="0"/>
              </a:spcAft>
              <a:buNone/>
              <a:defRPr sz="12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138DB0D6-B721-F4FA-3F65-792A7C512C87}"/>
              </a:ext>
            </a:extLst>
          </p:cNvPr>
          <p:cNvSpPr>
            <a:spLocks noGrp="1"/>
          </p:cNvSpPr>
          <p:nvPr>
            <p:ph type="body" sz="quarter" idx="33"/>
          </p:nvPr>
        </p:nvSpPr>
        <p:spPr>
          <a:xfrm>
            <a:off x="6252435" y="4976442"/>
            <a:ext cx="5357598" cy="153888"/>
          </a:xfrm>
          <a:prstGeom prst="rect">
            <a:avLst/>
          </a:prstGeom>
        </p:spPr>
        <p:txBody>
          <a:bodyPr wrap="square">
            <a:spAutoFit/>
          </a:bodyPr>
          <a:lstStyle>
            <a:lvl1pPr marL="0" indent="0">
              <a:spcAft>
                <a:spcPts val="0"/>
              </a:spcAft>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30570735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photos_with Caption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27A95E-0357-5914-7010-1D2F6BA4EA61}"/>
              </a:ext>
            </a:extLst>
          </p:cNvPr>
          <p:cNvSpPr>
            <a:spLocks noGrp="1"/>
          </p:cNvSpPr>
          <p:nvPr>
            <p:ph type="pic" sz="quarter" idx="19" hasCustomPrompt="1"/>
          </p:nvPr>
        </p:nvSpPr>
        <p:spPr bwMode="ltGray">
          <a:xfrm>
            <a:off x="584200" y="1591310"/>
            <a:ext cx="3481388" cy="2687003"/>
          </a:xfrm>
          <a:prstGeom prst="rect">
            <a:avLst/>
          </a:prstGeom>
          <a:solidFill>
            <a:srgbClr val="D9D9D6"/>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7" name="Text Placeholder 11">
            <a:extLst>
              <a:ext uri="{FF2B5EF4-FFF2-40B4-BE49-F238E27FC236}">
                <a16:creationId xmlns:a16="http://schemas.microsoft.com/office/drawing/2014/main" id="{60D57D22-3C15-2296-2295-B8638F485972}"/>
              </a:ext>
            </a:extLst>
          </p:cNvPr>
          <p:cNvSpPr>
            <a:spLocks noGrp="1"/>
          </p:cNvSpPr>
          <p:nvPr>
            <p:ph type="body" sz="quarter" idx="16"/>
          </p:nvPr>
        </p:nvSpPr>
        <p:spPr>
          <a:xfrm>
            <a:off x="584200" y="4575104"/>
            <a:ext cx="347907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E0C755E6-CA31-B10A-A01A-4CC68A1CF00F}"/>
              </a:ext>
            </a:extLst>
          </p:cNvPr>
          <p:cNvSpPr>
            <a:spLocks noGrp="1"/>
          </p:cNvSpPr>
          <p:nvPr>
            <p:ph type="body" sz="quarter" idx="15"/>
          </p:nvPr>
        </p:nvSpPr>
        <p:spPr>
          <a:xfrm>
            <a:off x="586390" y="4976443"/>
            <a:ext cx="347761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B64328BC-3456-8864-B2DC-59ACD6C43A9F}"/>
              </a:ext>
            </a:extLst>
          </p:cNvPr>
          <p:cNvSpPr>
            <a:spLocks noGrp="1"/>
          </p:cNvSpPr>
          <p:nvPr>
            <p:ph type="pic" sz="quarter" idx="20" hasCustomPrompt="1"/>
          </p:nvPr>
        </p:nvSpPr>
        <p:spPr bwMode="ltGray">
          <a:xfrm>
            <a:off x="4353560" y="1591310"/>
            <a:ext cx="3481388" cy="2687003"/>
          </a:xfrm>
          <a:prstGeom prst="rect">
            <a:avLst/>
          </a:prstGeom>
          <a:solidFill>
            <a:srgbClr val="D9D9D6"/>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5" name="Text Placeholder 11">
            <a:extLst>
              <a:ext uri="{FF2B5EF4-FFF2-40B4-BE49-F238E27FC236}">
                <a16:creationId xmlns:a16="http://schemas.microsoft.com/office/drawing/2014/main" id="{7C6B95DC-E74B-5F90-37A2-A23E19F747E7}"/>
              </a:ext>
            </a:extLst>
          </p:cNvPr>
          <p:cNvSpPr>
            <a:spLocks noGrp="1"/>
          </p:cNvSpPr>
          <p:nvPr>
            <p:ph type="body" sz="quarter" idx="22"/>
          </p:nvPr>
        </p:nvSpPr>
        <p:spPr>
          <a:xfrm>
            <a:off x="4374792" y="4575104"/>
            <a:ext cx="347689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17" name="Text Placeholder 3">
            <a:extLst>
              <a:ext uri="{FF2B5EF4-FFF2-40B4-BE49-F238E27FC236}">
                <a16:creationId xmlns:a16="http://schemas.microsoft.com/office/drawing/2014/main" id="{D57AA38E-9101-D52F-C80E-7EE9B4310E73}"/>
              </a:ext>
            </a:extLst>
          </p:cNvPr>
          <p:cNvSpPr>
            <a:spLocks noGrp="1"/>
          </p:cNvSpPr>
          <p:nvPr>
            <p:ph type="body" sz="quarter" idx="33"/>
          </p:nvPr>
        </p:nvSpPr>
        <p:spPr>
          <a:xfrm>
            <a:off x="4383855" y="4976442"/>
            <a:ext cx="347761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21502E7B-F7B3-F184-CB49-466883FF4339}"/>
              </a:ext>
            </a:extLst>
          </p:cNvPr>
          <p:cNvSpPr>
            <a:spLocks noGrp="1"/>
          </p:cNvSpPr>
          <p:nvPr>
            <p:ph type="pic" sz="quarter" idx="21" hasCustomPrompt="1"/>
          </p:nvPr>
        </p:nvSpPr>
        <p:spPr bwMode="ltGray">
          <a:xfrm>
            <a:off x="8128000" y="1591309"/>
            <a:ext cx="3486092" cy="2684159"/>
          </a:xfrm>
          <a:prstGeom prst="rect">
            <a:avLst/>
          </a:prstGeom>
          <a:solidFill>
            <a:srgbClr val="D9D9D6"/>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6" name="Text Placeholder 11">
            <a:extLst>
              <a:ext uri="{FF2B5EF4-FFF2-40B4-BE49-F238E27FC236}">
                <a16:creationId xmlns:a16="http://schemas.microsoft.com/office/drawing/2014/main" id="{53CB91D2-DE94-3F1C-512B-574096C683E1}"/>
              </a:ext>
            </a:extLst>
          </p:cNvPr>
          <p:cNvSpPr>
            <a:spLocks noGrp="1"/>
          </p:cNvSpPr>
          <p:nvPr>
            <p:ph type="body" sz="quarter" idx="24"/>
          </p:nvPr>
        </p:nvSpPr>
        <p:spPr>
          <a:xfrm>
            <a:off x="8133626" y="4571913"/>
            <a:ext cx="3485371" cy="187857"/>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18" name="Text Placeholder 3">
            <a:extLst>
              <a:ext uri="{FF2B5EF4-FFF2-40B4-BE49-F238E27FC236}">
                <a16:creationId xmlns:a16="http://schemas.microsoft.com/office/drawing/2014/main" id="{D2D1C074-4292-FC4F-0123-4B005665DC46}"/>
              </a:ext>
            </a:extLst>
          </p:cNvPr>
          <p:cNvSpPr>
            <a:spLocks noGrp="1"/>
          </p:cNvSpPr>
          <p:nvPr>
            <p:ph type="body" sz="quarter" idx="34"/>
          </p:nvPr>
        </p:nvSpPr>
        <p:spPr>
          <a:xfrm>
            <a:off x="8128000" y="4973784"/>
            <a:ext cx="3486092" cy="156547"/>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257433268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 photos_with Caption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C9AF824D-A137-44B4-E2CA-E6A4F7D7E2E7}"/>
              </a:ext>
            </a:extLst>
          </p:cNvPr>
          <p:cNvSpPr>
            <a:spLocks noGrp="1"/>
          </p:cNvSpPr>
          <p:nvPr>
            <p:ph type="pic" sz="quarter" idx="19"/>
          </p:nvPr>
        </p:nvSpPr>
        <p:spPr bwMode="ltGray">
          <a:xfrm>
            <a:off x="584200" y="2284412"/>
            <a:ext cx="2538413" cy="1997075"/>
          </a:xfrm>
          <a:prstGeom prst="rect">
            <a:avLst/>
          </a:prstGeom>
          <a:solidFill>
            <a:srgbClr val="D9D9D6"/>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endParaRPr lang="en-US"/>
          </a:p>
          <a:p>
            <a:endParaRPr lang="en-US"/>
          </a:p>
          <a:p>
            <a:endParaRPr lang="en-US"/>
          </a:p>
          <a:p>
            <a:endParaRPr lang="en-US"/>
          </a:p>
          <a:p>
            <a:endParaRPr lang="en-US"/>
          </a:p>
          <a:p>
            <a:r>
              <a:rPr lang="en-US"/>
              <a:t>Drag &amp; drop your</a:t>
            </a:r>
          </a:p>
          <a:p>
            <a:r>
              <a:rPr lang="en-US"/>
              <a:t>Photo here or click</a:t>
            </a:r>
          </a:p>
          <a:p>
            <a:r>
              <a:rPr lang="en-US"/>
              <a:t>or tap icon below</a:t>
            </a:r>
          </a:p>
          <a:p>
            <a:r>
              <a:rPr lang="en-US"/>
              <a:t>to insert</a:t>
            </a:r>
          </a:p>
          <a:p>
            <a:endParaRPr lang="en-US"/>
          </a:p>
          <a:p>
            <a:endParaRPr lang="en-US"/>
          </a:p>
        </p:txBody>
      </p:sp>
      <p:sp>
        <p:nvSpPr>
          <p:cNvPr id="15" name="Text Placeholder 11">
            <a:extLst>
              <a:ext uri="{FF2B5EF4-FFF2-40B4-BE49-F238E27FC236}">
                <a16:creationId xmlns:a16="http://schemas.microsoft.com/office/drawing/2014/main" id="{97137254-091E-FE51-D704-301D86D6DADB}"/>
              </a:ext>
            </a:extLst>
          </p:cNvPr>
          <p:cNvSpPr>
            <a:spLocks noGrp="1"/>
          </p:cNvSpPr>
          <p:nvPr>
            <p:ph type="body" sz="quarter" idx="16"/>
          </p:nvPr>
        </p:nvSpPr>
        <p:spPr>
          <a:xfrm>
            <a:off x="584200" y="4575104"/>
            <a:ext cx="253569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C985BDC9-D8AE-C203-7E02-1E71BAF2A6A8}"/>
              </a:ext>
            </a:extLst>
          </p:cNvPr>
          <p:cNvSpPr>
            <a:spLocks noGrp="1"/>
          </p:cNvSpPr>
          <p:nvPr>
            <p:ph type="body" sz="quarter" idx="15"/>
          </p:nvPr>
        </p:nvSpPr>
        <p:spPr>
          <a:xfrm>
            <a:off x="586390"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9072C48-B616-E414-86D7-6789DB4F2DD8}"/>
              </a:ext>
            </a:extLst>
          </p:cNvPr>
          <p:cNvSpPr>
            <a:spLocks noGrp="1"/>
          </p:cNvSpPr>
          <p:nvPr>
            <p:ph type="pic" sz="quarter" idx="29"/>
          </p:nvPr>
        </p:nvSpPr>
        <p:spPr bwMode="ltGray">
          <a:xfrm>
            <a:off x="3429000" y="2284412"/>
            <a:ext cx="2538413" cy="1997075"/>
          </a:xfrm>
          <a:prstGeom prst="rect">
            <a:avLst/>
          </a:prstGeom>
          <a:solidFill>
            <a:srgbClr val="D9D9D6"/>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endParaRPr lang="en-US"/>
          </a:p>
          <a:p>
            <a:endParaRPr lang="en-US"/>
          </a:p>
          <a:p>
            <a:endParaRPr lang="en-US"/>
          </a:p>
          <a:p>
            <a:endParaRPr lang="en-US"/>
          </a:p>
          <a:p>
            <a:endParaRPr lang="en-US"/>
          </a:p>
          <a:p>
            <a:r>
              <a:rPr lang="en-US"/>
              <a:t>Drag &amp; drop your</a:t>
            </a:r>
          </a:p>
          <a:p>
            <a:r>
              <a:rPr lang="en-US"/>
              <a:t>Photo here or click</a:t>
            </a:r>
          </a:p>
          <a:p>
            <a:r>
              <a:rPr lang="en-US"/>
              <a:t>or tap icon below</a:t>
            </a:r>
          </a:p>
          <a:p>
            <a:r>
              <a:rPr lang="en-US"/>
              <a:t>to insert</a:t>
            </a:r>
          </a:p>
          <a:p>
            <a:endParaRPr lang="en-US"/>
          </a:p>
          <a:p>
            <a:endParaRPr lang="en-US"/>
          </a:p>
        </p:txBody>
      </p:sp>
      <p:sp>
        <p:nvSpPr>
          <p:cNvPr id="17" name="Text Placeholder 11">
            <a:extLst>
              <a:ext uri="{FF2B5EF4-FFF2-40B4-BE49-F238E27FC236}">
                <a16:creationId xmlns:a16="http://schemas.microsoft.com/office/drawing/2014/main" id="{107FA330-6530-342C-C20F-CA6643C71710}"/>
              </a:ext>
            </a:extLst>
          </p:cNvPr>
          <p:cNvSpPr>
            <a:spLocks noGrp="1"/>
          </p:cNvSpPr>
          <p:nvPr>
            <p:ph type="body" sz="quarter" idx="22"/>
          </p:nvPr>
        </p:nvSpPr>
        <p:spPr>
          <a:xfrm>
            <a:off x="3413125"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0" name="Text Placeholder 3">
            <a:extLst>
              <a:ext uri="{FF2B5EF4-FFF2-40B4-BE49-F238E27FC236}">
                <a16:creationId xmlns:a16="http://schemas.microsoft.com/office/drawing/2014/main" id="{998D5136-EE55-6531-677C-D23BB9CCE338}"/>
              </a:ext>
            </a:extLst>
          </p:cNvPr>
          <p:cNvSpPr>
            <a:spLocks noGrp="1"/>
          </p:cNvSpPr>
          <p:nvPr>
            <p:ph type="body" sz="quarter" idx="33"/>
          </p:nvPr>
        </p:nvSpPr>
        <p:spPr>
          <a:xfrm>
            <a:off x="3422188"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DBE19309-8E58-3C03-D4B2-B2C22E93661C}"/>
              </a:ext>
            </a:extLst>
          </p:cNvPr>
          <p:cNvSpPr>
            <a:spLocks noGrp="1"/>
          </p:cNvSpPr>
          <p:nvPr>
            <p:ph type="pic" sz="quarter" idx="30"/>
          </p:nvPr>
        </p:nvSpPr>
        <p:spPr bwMode="ltGray">
          <a:xfrm>
            <a:off x="6248400" y="2284412"/>
            <a:ext cx="2538413" cy="1997075"/>
          </a:xfrm>
          <a:prstGeom prst="rect">
            <a:avLst/>
          </a:prstGeom>
          <a:solidFill>
            <a:srgbClr val="D9D9D6"/>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endParaRPr lang="en-US"/>
          </a:p>
          <a:p>
            <a:endParaRPr lang="en-US"/>
          </a:p>
          <a:p>
            <a:endParaRPr lang="en-US"/>
          </a:p>
          <a:p>
            <a:endParaRPr lang="en-US"/>
          </a:p>
          <a:p>
            <a:endParaRPr lang="en-US"/>
          </a:p>
          <a:p>
            <a:r>
              <a:rPr lang="en-US"/>
              <a:t>Drag &amp; drop your</a:t>
            </a:r>
          </a:p>
          <a:p>
            <a:r>
              <a:rPr lang="en-US"/>
              <a:t>Photo here or click</a:t>
            </a:r>
          </a:p>
          <a:p>
            <a:r>
              <a:rPr lang="en-US"/>
              <a:t>or tap icon below</a:t>
            </a:r>
          </a:p>
          <a:p>
            <a:r>
              <a:rPr lang="en-US"/>
              <a:t>to insert</a:t>
            </a:r>
          </a:p>
          <a:p>
            <a:endParaRPr lang="en-US"/>
          </a:p>
          <a:p>
            <a:endParaRPr lang="en-US"/>
          </a:p>
        </p:txBody>
      </p:sp>
      <p:sp>
        <p:nvSpPr>
          <p:cNvPr id="18" name="Text Placeholder 11">
            <a:extLst>
              <a:ext uri="{FF2B5EF4-FFF2-40B4-BE49-F238E27FC236}">
                <a16:creationId xmlns:a16="http://schemas.microsoft.com/office/drawing/2014/main" id="{36583377-B32F-BF0C-0B94-FB474E44B5F9}"/>
              </a:ext>
            </a:extLst>
          </p:cNvPr>
          <p:cNvSpPr>
            <a:spLocks noGrp="1"/>
          </p:cNvSpPr>
          <p:nvPr>
            <p:ph type="body" sz="quarter" idx="24"/>
          </p:nvPr>
        </p:nvSpPr>
        <p:spPr>
          <a:xfrm>
            <a:off x="6240462"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1" name="Text Placeholder 3">
            <a:extLst>
              <a:ext uri="{FF2B5EF4-FFF2-40B4-BE49-F238E27FC236}">
                <a16:creationId xmlns:a16="http://schemas.microsoft.com/office/drawing/2014/main" id="{25A66176-D93F-5509-F3FE-5C6810544D65}"/>
              </a:ext>
            </a:extLst>
          </p:cNvPr>
          <p:cNvSpPr>
            <a:spLocks noGrp="1"/>
          </p:cNvSpPr>
          <p:nvPr>
            <p:ph type="body" sz="quarter" idx="34"/>
          </p:nvPr>
        </p:nvSpPr>
        <p:spPr>
          <a:xfrm>
            <a:off x="6234836"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748FB811-5504-83F6-4CE0-40207C2062E0}"/>
              </a:ext>
            </a:extLst>
          </p:cNvPr>
          <p:cNvSpPr>
            <a:spLocks noGrp="1"/>
          </p:cNvSpPr>
          <p:nvPr>
            <p:ph type="pic" sz="quarter" idx="31"/>
          </p:nvPr>
        </p:nvSpPr>
        <p:spPr bwMode="ltGray">
          <a:xfrm>
            <a:off x="9067800" y="2284412"/>
            <a:ext cx="2538413" cy="1997075"/>
          </a:xfrm>
          <a:prstGeom prst="rect">
            <a:avLst/>
          </a:prstGeom>
          <a:solidFill>
            <a:srgbClr val="D9D9D6"/>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endParaRPr lang="en-US"/>
          </a:p>
          <a:p>
            <a:endParaRPr lang="en-US"/>
          </a:p>
          <a:p>
            <a:endParaRPr lang="en-US"/>
          </a:p>
          <a:p>
            <a:endParaRPr lang="en-US"/>
          </a:p>
          <a:p>
            <a:endParaRPr lang="en-US"/>
          </a:p>
          <a:p>
            <a:r>
              <a:rPr lang="en-US"/>
              <a:t>Drag &amp; drop your</a:t>
            </a:r>
          </a:p>
          <a:p>
            <a:r>
              <a:rPr lang="en-US"/>
              <a:t>Photo here or click</a:t>
            </a:r>
          </a:p>
          <a:p>
            <a:r>
              <a:rPr lang="en-US"/>
              <a:t>or tap icon below</a:t>
            </a:r>
          </a:p>
          <a:p>
            <a:r>
              <a:rPr lang="en-US"/>
              <a:t>to insert</a:t>
            </a:r>
          </a:p>
          <a:p>
            <a:endParaRPr lang="en-US"/>
          </a:p>
          <a:p>
            <a:endParaRPr lang="en-US"/>
          </a:p>
        </p:txBody>
      </p:sp>
      <p:sp>
        <p:nvSpPr>
          <p:cNvPr id="19" name="Text Placeholder 11">
            <a:extLst>
              <a:ext uri="{FF2B5EF4-FFF2-40B4-BE49-F238E27FC236}">
                <a16:creationId xmlns:a16="http://schemas.microsoft.com/office/drawing/2014/main" id="{8BBF0BEC-1EF1-BA9A-4754-6AD84751C66A}"/>
              </a:ext>
            </a:extLst>
          </p:cNvPr>
          <p:cNvSpPr>
            <a:spLocks noGrp="1"/>
          </p:cNvSpPr>
          <p:nvPr>
            <p:ph type="body" sz="quarter" idx="26"/>
          </p:nvPr>
        </p:nvSpPr>
        <p:spPr>
          <a:xfrm>
            <a:off x="9076259"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9870FDAC-6F46-BD55-69F2-4B133ADFC6E8}"/>
              </a:ext>
            </a:extLst>
          </p:cNvPr>
          <p:cNvSpPr>
            <a:spLocks noGrp="1"/>
          </p:cNvSpPr>
          <p:nvPr>
            <p:ph type="body" sz="quarter" idx="35"/>
          </p:nvPr>
        </p:nvSpPr>
        <p:spPr>
          <a:xfrm>
            <a:off x="9082208"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41188498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3">
            <a:extLst>
              <a:ext uri="{FF2B5EF4-FFF2-40B4-BE49-F238E27FC236}">
                <a16:creationId xmlns:a16="http://schemas.microsoft.com/office/drawing/2014/main" id="{F6CCD566-E45F-E226-9116-256A957FAABA}"/>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0"/>
            <a:endParaRPr lang="en-US"/>
          </a:p>
        </p:txBody>
      </p:sp>
      <p:sp>
        <p:nvSpPr>
          <p:cNvPr id="9" name="Text Placeholder 3">
            <a:extLst>
              <a:ext uri="{FF2B5EF4-FFF2-40B4-BE49-F238E27FC236}">
                <a16:creationId xmlns:a16="http://schemas.microsoft.com/office/drawing/2014/main" id="{C50B58E6-91E5-6853-3DEB-352D0E392679}"/>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Click to edit Master text styles</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Click to edit Master text styles</a:t>
            </a:r>
          </a:p>
          <a:p>
            <a:pPr lvl="0"/>
            <a:endParaRPr lang="en-US"/>
          </a:p>
        </p:txBody>
      </p:sp>
      <p:sp>
        <p:nvSpPr>
          <p:cNvPr id="10" name="Text Placeholder 3">
            <a:extLst>
              <a:ext uri="{FF2B5EF4-FFF2-40B4-BE49-F238E27FC236}">
                <a16:creationId xmlns:a16="http://schemas.microsoft.com/office/drawing/2014/main" id="{99CAD011-DB85-3385-A70F-737C4753C63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0"/>
            <a:endParaRPr lang="en-US"/>
          </a:p>
        </p:txBody>
      </p:sp>
      <p:sp>
        <p:nvSpPr>
          <p:cNvPr id="11" name="Text Placeholder 3">
            <a:extLst>
              <a:ext uri="{FF2B5EF4-FFF2-40B4-BE49-F238E27FC236}">
                <a16:creationId xmlns:a16="http://schemas.microsoft.com/office/drawing/2014/main" id="{A9D99E4D-B4BB-FECE-37BB-2C1BF989CAC9}"/>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Click to edit Master text styles</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Click to edit Master text styles</a:t>
            </a:r>
          </a:p>
          <a:p>
            <a:pPr lvl="0"/>
            <a:endParaRPr lang="en-US"/>
          </a:p>
        </p:txBody>
      </p:sp>
    </p:spTree>
    <p:extLst>
      <p:ext uri="{BB962C8B-B14F-4D97-AF65-F5344CB8AC3E}">
        <p14:creationId xmlns:p14="http://schemas.microsoft.com/office/powerpoint/2010/main" val="40069778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zh-CN" altLang="en-US"/>
              <a:t>单击此处编辑母版标题样式</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11060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slide_with Logo">
    <p:bg>
      <p:bgPr>
        <a:solidFill>
          <a:schemeClr val="bg2"/>
        </a:solidFill>
        <a:effectLst/>
      </p:bgPr>
    </p:bg>
    <p:spTree>
      <p:nvGrpSpPr>
        <p:cNvPr id="1" name=""/>
        <p:cNvGrpSpPr/>
        <p:nvPr/>
      </p:nvGrpSpPr>
      <p:grpSpPr>
        <a:xfrm>
          <a:off x="0" y="0"/>
          <a:ext cx="0" cy="0"/>
          <a:chOff x="0" y="0"/>
          <a:chExt cx="0" cy="0"/>
        </a:xfrm>
      </p:grpSpPr>
      <p:pic>
        <p:nvPicPr>
          <p:cNvPr id="4" name="MS logo white - EMF">
            <a:extLst>
              <a:ext uri="{FF2B5EF4-FFF2-40B4-BE49-F238E27FC236}">
                <a16:creationId xmlns:a16="http://schemas.microsoft.com/office/drawing/2014/main" id="{37E26AFE-DE6D-4BB8-BFA8-71844F8CF0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Text Box 3"/>
          <p:cNvSpPr txBox="1">
            <a:spLocks noChangeArrowheads="1"/>
          </p:cNvSpPr>
          <p:nvPr userDrawn="1"/>
        </p:nvSpPr>
        <p:spPr bwMode="blackWhite">
          <a:xfrm>
            <a:off x="584200" y="6446520"/>
            <a:ext cx="8193024" cy="153888"/>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1000">
                <a:solidFill>
                  <a:srgbClr val="FFFFFF"/>
                </a:solidFill>
                <a:cs typeface="Segoe UI" pitchFamily="34" charset="0"/>
              </a:rPr>
              <a:t>© Copyright Microsoft Corporation. All rights reserved. </a:t>
            </a:r>
          </a:p>
        </p:txBody>
      </p:sp>
      <p:sp>
        <p:nvSpPr>
          <p:cNvPr id="2" name="Title 1">
            <a:extLst>
              <a:ext uri="{FF2B5EF4-FFF2-40B4-BE49-F238E27FC236}">
                <a16:creationId xmlns:a16="http://schemas.microsoft.com/office/drawing/2014/main" id="{FB5CDB97-C98E-1E29-E646-7E1E2152341A}"/>
              </a:ext>
            </a:extLst>
          </p:cNvPr>
          <p:cNvSpPr>
            <a:spLocks noGrp="1"/>
          </p:cNvSpPr>
          <p:nvPr>
            <p:ph type="title" hasCustomPrompt="1"/>
          </p:nvPr>
        </p:nvSpPr>
        <p:spPr>
          <a:xfrm>
            <a:off x="588262" y="-326827"/>
            <a:ext cx="4416552" cy="307777"/>
          </a:xfrm>
        </p:spPr>
        <p:txBody>
          <a:bodyPr/>
          <a:lstStyle>
            <a:lvl1pPr>
              <a:defRPr sz="2000" b="0" i="0">
                <a:solidFill>
                  <a:schemeClr val="bg1"/>
                </a:solidFill>
                <a:latin typeface="+mj-lt"/>
                <a:cs typeface="Segoe UI Semibold" panose="020B0502040204020203" pitchFamily="34" charset="0"/>
              </a:defRPr>
            </a:lvl1pPr>
          </a:lstStyle>
          <a:p>
            <a:r>
              <a:rPr lang="en-US"/>
              <a:t>Final slide with logo</a:t>
            </a:r>
          </a:p>
        </p:txBody>
      </p:sp>
    </p:spTree>
    <p:extLst>
      <p:ext uri="{BB962C8B-B14F-4D97-AF65-F5344CB8AC3E}">
        <p14:creationId xmlns:p14="http://schemas.microsoft.com/office/powerpoint/2010/main" val="1423386633"/>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zh-CN" altLang="en-US"/>
              <a:t>单击此处编辑母版标题样式</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9AECAF-63F7-FBA1-3552-E70477A53C4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125876D-372E-69DC-B77F-FDA5744BE59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D3F7A2-D70A-FBA2-AD2F-CF560AFC54F0}"/>
              </a:ext>
            </a:extLst>
          </p:cNvPr>
          <p:cNvSpPr>
            <a:spLocks noGrp="1"/>
          </p:cNvSpPr>
          <p:nvPr>
            <p:ph type="dt" sz="half" idx="10"/>
          </p:nvPr>
        </p:nvSpPr>
        <p:spPr/>
        <p:txBody>
          <a:bodyPr/>
          <a:lstStyle/>
          <a:p>
            <a:fld id="{CD39C103-42DF-4B64-8E44-55F0EAC6E706}" type="datetimeFigureOut">
              <a:rPr lang="zh-CN" altLang="en-US" smtClean="0"/>
              <a:t>2025/3/31</a:t>
            </a:fld>
            <a:endParaRPr lang="zh-CN" altLang="en-US"/>
          </a:p>
        </p:txBody>
      </p:sp>
      <p:sp>
        <p:nvSpPr>
          <p:cNvPr id="5" name="页脚占位符 4">
            <a:extLst>
              <a:ext uri="{FF2B5EF4-FFF2-40B4-BE49-F238E27FC236}">
                <a16:creationId xmlns:a16="http://schemas.microsoft.com/office/drawing/2014/main" id="{F4320104-2C80-6DD1-C05C-F8B955B8CAA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FDB1D3B-D851-970E-123C-5A3317469DA9}"/>
              </a:ext>
            </a:extLst>
          </p:cNvPr>
          <p:cNvSpPr>
            <a:spLocks noGrp="1"/>
          </p:cNvSpPr>
          <p:nvPr>
            <p:ph type="sldNum" sz="quarter" idx="12"/>
          </p:nvPr>
        </p:nvSpPr>
        <p:spPr/>
        <p:txBody>
          <a:bodyPr/>
          <a:lstStyle/>
          <a:p>
            <a:fld id="{5A6B9347-DBFD-4FF3-A56A-C455EA01549F}" type="slidenum">
              <a:rPr lang="zh-CN" altLang="en-US" smtClean="0"/>
              <a:t>‹#›</a:t>
            </a:fld>
            <a:endParaRPr lang="zh-CN" altLang="en-US"/>
          </a:p>
        </p:txBody>
      </p:sp>
    </p:spTree>
    <p:extLst>
      <p:ext uri="{BB962C8B-B14F-4D97-AF65-F5344CB8AC3E}">
        <p14:creationId xmlns:p14="http://schemas.microsoft.com/office/powerpoint/2010/main" val="7462551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Blank_with Hea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6385203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zh-CN" altLang="en-US"/>
              <a:t>单击此处编辑母版文本样式</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31970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zh-CN" altLang="en-US"/>
              <a:t>单击此处编辑母版文本样式</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015719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sp>
        <p:nvSpPr>
          <p:cNvPr id="6" name="Text Placeholder 12">
            <a:extLst>
              <a:ext uri="{FF2B5EF4-FFF2-40B4-BE49-F238E27FC236}">
                <a16:creationId xmlns:a16="http://schemas.microsoft.com/office/drawing/2014/main" id="{DE9FE9EA-07F9-FF9E-060B-5186390F4424}"/>
              </a:ext>
            </a:extLst>
          </p:cNvPr>
          <p:cNvSpPr>
            <a:spLocks noGrp="1"/>
          </p:cNvSpPr>
          <p:nvPr>
            <p:ph type="body" sz="quarter" idx="11" hasCustomPrompt="1"/>
          </p:nvPr>
        </p:nvSpPr>
        <p:spPr>
          <a:xfrm>
            <a:off x="1054173" y="2609211"/>
            <a:ext cx="6635456" cy="1369493"/>
          </a:xfrm>
          <a:prstGeom prst="rect">
            <a:avLst/>
          </a:prstGeom>
        </p:spPr>
        <p:txBody>
          <a:bodyPr anchor="t"/>
          <a:lstStyle>
            <a:lvl1pPr marL="0" indent="0">
              <a:lnSpc>
                <a:spcPct val="90000"/>
              </a:lnSpc>
              <a:buNone/>
              <a:defRPr sz="4400" b="1" i="0" spc="0">
                <a:solidFill>
                  <a:schemeClr val="bg1"/>
                </a:solidFill>
                <a:latin typeface="Segoe UI Variable Display Semibold" pitchFamily="2" charset="0"/>
              </a:defRPr>
            </a:lvl1pPr>
          </a:lstStyle>
          <a:p>
            <a:pPr lvl="0"/>
            <a:r>
              <a:rPr lang="en-US"/>
              <a:t>Lorem Ipsum</a:t>
            </a:r>
          </a:p>
        </p:txBody>
      </p:sp>
      <p:pic>
        <p:nvPicPr>
          <p:cNvPr id="5" name="Picture 4">
            <a:extLst>
              <a:ext uri="{FF2B5EF4-FFF2-40B4-BE49-F238E27FC236}">
                <a16:creationId xmlns:a16="http://schemas.microsoft.com/office/drawing/2014/main" id="{D05D39D9-3533-F603-7AB6-EE6B9DD4BCD8}"/>
              </a:ext>
            </a:extLst>
          </p:cNvPr>
          <p:cNvPicPr>
            <a:picLocks noChangeAspect="1"/>
          </p:cNvPicPr>
          <p:nvPr userDrawn="1"/>
        </p:nvPicPr>
        <p:blipFill rotWithShape="1">
          <a:blip r:embed="rId2">
            <a:alphaModFix amt="51000"/>
            <a:extLst>
              <a:ext uri="{28A0092B-C50C-407E-A947-70E740481C1C}">
                <a14:useLocalDpi xmlns:a14="http://schemas.microsoft.com/office/drawing/2010/main" val="0"/>
              </a:ext>
            </a:extLst>
          </a:blip>
          <a:srcRect l="21521" t="42191" r="2205" b="5358"/>
          <a:stretch/>
        </p:blipFill>
        <p:spPr>
          <a:xfrm rot="5400000">
            <a:off x="8213207" y="798163"/>
            <a:ext cx="4776954" cy="3180632"/>
          </a:xfrm>
          <a:prstGeom prst="rect">
            <a:avLst/>
          </a:prstGeom>
        </p:spPr>
      </p:pic>
      <p:sp>
        <p:nvSpPr>
          <p:cNvPr id="3" name="Text Placeholder 12">
            <a:extLst>
              <a:ext uri="{FF2B5EF4-FFF2-40B4-BE49-F238E27FC236}">
                <a16:creationId xmlns:a16="http://schemas.microsoft.com/office/drawing/2014/main" id="{497C7890-7060-4DB4-16A3-9B701BF9DE00}"/>
              </a:ext>
            </a:extLst>
          </p:cNvPr>
          <p:cNvSpPr>
            <a:spLocks noGrp="1"/>
          </p:cNvSpPr>
          <p:nvPr>
            <p:ph type="body" sz="quarter" idx="12" hasCustomPrompt="1"/>
          </p:nvPr>
        </p:nvSpPr>
        <p:spPr>
          <a:xfrm>
            <a:off x="1054173" y="4313760"/>
            <a:ext cx="6635456" cy="710063"/>
          </a:xfrm>
          <a:prstGeom prst="rect">
            <a:avLst/>
          </a:prstGeom>
        </p:spPr>
        <p:txBody>
          <a:bodyPr anchor="t"/>
          <a:lstStyle>
            <a:lvl1pPr marL="0" indent="0">
              <a:lnSpc>
                <a:spcPct val="90000"/>
              </a:lnSpc>
              <a:buNone/>
              <a:defRPr sz="2000" b="1" i="0" spc="0">
                <a:solidFill>
                  <a:schemeClr val="accent1"/>
                </a:solidFill>
                <a:latin typeface="Segoe UI Variable Display Semibold" pitchFamily="2" charset="0"/>
              </a:defRPr>
            </a:lvl1pPr>
          </a:lstStyle>
          <a:p>
            <a:pPr lvl="0"/>
            <a:r>
              <a:rPr lang="en-US"/>
              <a:t>FY24 Lorem</a:t>
            </a:r>
          </a:p>
          <a:p>
            <a:pPr lvl="0"/>
            <a:r>
              <a:rPr lang="en-US"/>
              <a:t>L100 Ipsum</a:t>
            </a:r>
          </a:p>
        </p:txBody>
      </p:sp>
    </p:spTree>
    <p:extLst>
      <p:ext uri="{BB962C8B-B14F-4D97-AF65-F5344CB8AC3E}">
        <p14:creationId xmlns:p14="http://schemas.microsoft.com/office/powerpoint/2010/main" val="179667665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46009-6B90-66E0-A51E-B8744C6F70AF}"/>
              </a:ext>
            </a:extLst>
          </p:cNvPr>
          <p:cNvSpPr>
            <a:spLocks noGrp="1"/>
          </p:cNvSpPr>
          <p:nvPr>
            <p:ph type="dt" sz="half" idx="10"/>
          </p:nvPr>
        </p:nvSpPr>
        <p:spPr/>
        <p:txBody>
          <a:bodyPr/>
          <a:lstStyle/>
          <a:p>
            <a:fld id="{F561FDE4-45B2-4907-9341-A5A7AC955AC2}" type="datetimeFigureOut">
              <a:rPr lang="en-US" smtClean="0"/>
              <a:t>3/31/2025</a:t>
            </a:fld>
            <a:endParaRPr lang="en-US"/>
          </a:p>
        </p:txBody>
      </p:sp>
      <p:sp>
        <p:nvSpPr>
          <p:cNvPr id="3" name="Footer Placeholder 2">
            <a:extLst>
              <a:ext uri="{FF2B5EF4-FFF2-40B4-BE49-F238E27FC236}">
                <a16:creationId xmlns:a16="http://schemas.microsoft.com/office/drawing/2014/main" id="{6E013411-19EE-5641-8CD1-3C2EDCF27E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F45F4D7-C084-5733-7E82-5A5D3FB1532B}"/>
              </a:ext>
            </a:extLst>
          </p:cNvPr>
          <p:cNvSpPr>
            <a:spLocks noGrp="1"/>
          </p:cNvSpPr>
          <p:nvPr>
            <p:ph type="sldNum" sz="quarter" idx="12"/>
          </p:nvPr>
        </p:nvSpPr>
        <p:spPr/>
        <p:txBody>
          <a:bodyPr/>
          <a:lstStyle/>
          <a:p>
            <a:fld id="{369B2BC2-55D5-4B4C-89E0-97596B183616}" type="slidenum">
              <a:rPr lang="en-US" smtClean="0"/>
              <a:t>‹#›</a:t>
            </a:fld>
            <a:endParaRPr lang="en-US"/>
          </a:p>
        </p:txBody>
      </p:sp>
    </p:spTree>
    <p:extLst>
      <p:ext uri="{BB962C8B-B14F-4D97-AF65-F5344CB8AC3E}">
        <p14:creationId xmlns:p14="http://schemas.microsoft.com/office/powerpoint/2010/main" val="26229250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_Gradient_Dark Blue">
    <p:bg>
      <p:bgPr>
        <a:solidFill>
          <a:schemeClr val="bg2"/>
        </a:soli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09C25A02-AC19-00D7-AA19-15FBBBA075A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0BD8134C-9DAE-AC17-E85E-797425358B5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4" name="Text Placeholder 4">
            <a:extLst>
              <a:ext uri="{FF2B5EF4-FFF2-40B4-BE49-F238E27FC236}">
                <a16:creationId xmlns:a16="http://schemas.microsoft.com/office/drawing/2014/main" id="{2BD6AF20-3445-2A80-6CE8-04C04421E1B8}"/>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rgbClr val="FFFFFF"/>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3734331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00.xml"/><Relationship Id="rId7" Type="http://schemas.openxmlformats.org/officeDocument/2006/relationships/theme" Target="../theme/theme10.xml"/><Relationship Id="rId2" Type="http://schemas.openxmlformats.org/officeDocument/2006/relationships/slideLayout" Target="../slideLayouts/slideLayout230.xml"/><Relationship Id="rId1" Type="http://schemas.openxmlformats.org/officeDocument/2006/relationships/slideLayout" Target="../slideLayouts/slideLayout1100.xml"/><Relationship Id="rId6" Type="http://schemas.openxmlformats.org/officeDocument/2006/relationships/slideLayout" Target="../slideLayouts/slideLayout600.xml"/><Relationship Id="rId5" Type="http://schemas.openxmlformats.org/officeDocument/2006/relationships/slideLayout" Target="../slideLayouts/slideLayout500.xml"/><Relationship Id="rId4" Type="http://schemas.openxmlformats.org/officeDocument/2006/relationships/slideLayout" Target="../slideLayouts/slideLayout40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1.xml"/><Relationship Id="rId18" Type="http://schemas.openxmlformats.org/officeDocument/2006/relationships/slideLayout" Target="../slideLayouts/slideLayout26.xml"/><Relationship Id="rId26" Type="http://schemas.openxmlformats.org/officeDocument/2006/relationships/slideLayout" Target="../slideLayouts/slideLayout34.xml"/><Relationship Id="rId21" Type="http://schemas.openxmlformats.org/officeDocument/2006/relationships/slideLayout" Target="../slideLayouts/slideLayout29.xml"/><Relationship Id="rId34" Type="http://schemas.openxmlformats.org/officeDocument/2006/relationships/slideLayout" Target="../slideLayouts/slideLayout42.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slideLayout" Target="../slideLayouts/slideLayout33.xml"/><Relationship Id="rId33" Type="http://schemas.openxmlformats.org/officeDocument/2006/relationships/slideLayout" Target="../slideLayouts/slideLayout41.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29" Type="http://schemas.openxmlformats.org/officeDocument/2006/relationships/slideLayout" Target="../slideLayouts/slideLayout37.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slideLayout" Target="../slideLayouts/slideLayout32.xml"/><Relationship Id="rId32" Type="http://schemas.openxmlformats.org/officeDocument/2006/relationships/slideLayout" Target="../slideLayouts/slideLayout40.xml"/><Relationship Id="rId37" Type="http://schemas.openxmlformats.org/officeDocument/2006/relationships/image" Target="../media/image8.svg"/><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28" Type="http://schemas.openxmlformats.org/officeDocument/2006/relationships/slideLayout" Target="../slideLayouts/slideLayout36.xml"/><Relationship Id="rId36" Type="http://schemas.openxmlformats.org/officeDocument/2006/relationships/image" Target="../media/image7.png"/><Relationship Id="rId10" Type="http://schemas.openxmlformats.org/officeDocument/2006/relationships/slideLayout" Target="../slideLayouts/slideLayout18.xml"/><Relationship Id="rId19" Type="http://schemas.openxmlformats.org/officeDocument/2006/relationships/slideLayout" Target="../slideLayouts/slideLayout27.xml"/><Relationship Id="rId31" Type="http://schemas.openxmlformats.org/officeDocument/2006/relationships/slideLayout" Target="../slideLayouts/slideLayout39.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 Id="rId27" Type="http://schemas.openxmlformats.org/officeDocument/2006/relationships/slideLayout" Target="../slideLayouts/slideLayout35.xml"/><Relationship Id="rId30" Type="http://schemas.openxmlformats.org/officeDocument/2006/relationships/slideLayout" Target="../slideLayouts/slideLayout38.xml"/><Relationship Id="rId35" Type="http://schemas.openxmlformats.org/officeDocument/2006/relationships/theme" Target="../theme/theme2.xml"/><Relationship Id="rId8" Type="http://schemas.openxmlformats.org/officeDocument/2006/relationships/slideLayout" Target="../slideLayouts/slideLayout16.xml"/><Relationship Id="rId3"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zh-CN" altLang="en-US"/>
              <a:t>单击此处编辑母版标题样式</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0"/>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8000720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84" r:id="rId7"/>
    <p:sldLayoutId id="2147483720" r:id="rId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zh-CN" altLang="en-US"/>
              <a:t>单击此处编辑母版标题样式</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68" r:id="rId1"/>
    <p:sldLayoutId id="2147485188" r:id="rId2"/>
    <p:sldLayoutId id="2147484240" r:id="rId3"/>
    <p:sldLayoutId id="2147484910" r:id="rId4"/>
    <p:sldLayoutId id="2147484944" r:id="rId5"/>
    <p:sldLayoutId id="2147484299" r:id="rId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603102"/>
            <a:ext cx="11018520" cy="307777"/>
          </a:xfrm>
          <a:prstGeom prst="rect">
            <a:avLst/>
          </a:prstGeom>
        </p:spPr>
        <p:txBody>
          <a:bodyPr vert="horz" wrap="square" lIns="0" tIns="0" rIns="0" bIns="0" rtlCol="0" anchor="t">
            <a:spAutoFit/>
          </a:bodyPr>
          <a:lstStyle/>
          <a:p>
            <a:r>
              <a:rPr lang="en-US"/>
              <a:t>Click to edit Master title style</a:t>
            </a:r>
          </a:p>
        </p:txBody>
      </p:sp>
      <p:sp>
        <p:nvSpPr>
          <p:cNvPr id="4" name="Text Placeholder 3">
            <a:extLst>
              <a:ext uri="{FF2B5EF4-FFF2-40B4-BE49-F238E27FC236}">
                <a16:creationId xmlns:a16="http://schemas.microsoft.com/office/drawing/2014/main" id="{9FE0D68D-2A69-DBB3-5530-8156E1AA67C7}"/>
              </a:ext>
            </a:extLst>
          </p:cNvPr>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r>
              <a:rPr lang="en-US"/>
              <a:t>Edit Master text styles</a:t>
            </a:r>
          </a:p>
          <a:p>
            <a:pPr lvl="1"/>
            <a:r>
              <a:rPr lang="en-US"/>
              <a:t>Second level</a:t>
            </a:r>
          </a:p>
          <a:p>
            <a:pPr lvl="2"/>
            <a:r>
              <a:rPr lang="en-US"/>
              <a:t>Third level</a:t>
            </a:r>
          </a:p>
        </p:txBody>
      </p:sp>
      <p:pic>
        <p:nvPicPr>
          <p:cNvPr id="3" name="Graphic 2">
            <a:extLst>
              <a:ext uri="{FF2B5EF4-FFF2-40B4-BE49-F238E27FC236}">
                <a16:creationId xmlns:a16="http://schemas.microsoft.com/office/drawing/2014/main" id="{F8DDE9AA-0A0B-CBDB-0407-3CB0252BEFB4}"/>
              </a:ext>
            </a:extLst>
          </p:cNvPr>
          <p:cNvPicPr>
            <a:picLocks noChangeAspect="1"/>
          </p:cNvPicPr>
          <p:nvPr userDrawn="1"/>
        </p:nvPicPr>
        <p:blipFill>
          <a:blip r:embed="rId36">
            <a:extLst>
              <a:ext uri="{96DAC541-7B7A-43D3-8B79-37D633B846F1}">
                <asvg:svgBlip xmlns:asvg="http://schemas.microsoft.com/office/drawing/2016/SVG/main" r:embed="rId37"/>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3439857"/>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 id="2147483718" r:id="rId33"/>
    <p:sldLayoutId id="2147483719" r:id="rId34"/>
  </p:sldLayoutIdLst>
  <p:transition>
    <p:fade/>
  </p:transition>
  <p:hf sldNum="0" hdr="0" dt="0"/>
  <p:txStyles>
    <p:titleStyle>
      <a:lvl1pPr algn="l" defTabSz="932742" rtl="0" eaLnBrk="1" latinLnBrk="0" hangingPunct="1">
        <a:lnSpc>
          <a:spcPct val="100000"/>
        </a:lnSpc>
        <a:spcBef>
          <a:spcPct val="0"/>
        </a:spcBef>
        <a:buNone/>
        <a:defRPr lang="en-US" sz="2000" b="0" i="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680">
          <p15:clr>
            <a:srgbClr val="A5A5A5"/>
          </p15:clr>
        </p15:guide>
        <p15:guide id="3">
          <p15:clr>
            <a:srgbClr val="A5A5A5"/>
          </p15:clr>
        </p15:guide>
        <p15:guide id="4" pos="7496">
          <p15:clr>
            <a:srgbClr val="A5A5A5"/>
          </p15:clr>
        </p15:guide>
        <p15:guide id="5" orient="horz">
          <p15:clr>
            <a:srgbClr val="A5A5A5"/>
          </p15:clr>
        </p15:guide>
        <p15:guide id="6" orient="horz" pos="4320">
          <p15:clr>
            <a:srgbClr val="A5A5A5"/>
          </p15:clr>
        </p15:guide>
        <p15:guide id="7" orient="horz" pos="184">
          <p15:clr>
            <a:srgbClr val="A5A5A5"/>
          </p15:clr>
        </p15:guide>
        <p15:guide id="8" orient="horz" pos="4136">
          <p15:clr>
            <a:srgbClr val="A5A5A5"/>
          </p15:clr>
        </p15:guide>
        <p15:guide id="9" orient="horz" pos="3952">
          <p15:clr>
            <a:srgbClr val="C35EA4"/>
          </p15:clr>
        </p15:guide>
        <p15:guide id="10" orient="horz" pos="365">
          <p15:clr>
            <a:srgbClr val="C35EA4"/>
          </p15:clr>
        </p15:guide>
        <p15:guide id="11" pos="7307">
          <p15:clr>
            <a:srgbClr val="C35EA4"/>
          </p15:clr>
        </p15:guide>
        <p15:guide id="12" pos="365">
          <p15:clr>
            <a:srgbClr val="C35EA4"/>
          </p15:clr>
        </p15:guide>
        <p15:guide id="13" pos="188">
          <p15:clr>
            <a:srgbClr val="A5A5A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hyperlink" Target="https://github.com/deepseek-ai/DeepSeek-R1" TargetMode="External"/><Relationship Id="rId2" Type="http://schemas.openxmlformats.org/officeDocument/2006/relationships/image" Target="../media/image20.jpeg"/><Relationship Id="rId1" Type="http://schemas.openxmlformats.org/officeDocument/2006/relationships/slideLayout" Target="../slideLayouts/slideLayout300.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hyperlink" Target="https://github.com/deepseek-ai/DeepSeek-R1" TargetMode="External"/><Relationship Id="rId1" Type="http://schemas.openxmlformats.org/officeDocument/2006/relationships/slideLayout" Target="../slideLayouts/slideLayout300.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openxmlformats.org/officeDocument/2006/relationships/image" Target="../media/image60.png"/><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8.xml"/><Relationship Id="rId5" Type="http://schemas.openxmlformats.org/officeDocument/2006/relationships/image" Target="../media/image66.png"/><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slide" Target="slide110.xml"/><Relationship Id="rId7" Type="http://schemas.openxmlformats.org/officeDocument/2006/relationships/image" Target="../media/image1590.png"/><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slide" Target="slide120.xml"/><Relationship Id="rId5" Type="http://schemas.openxmlformats.org/officeDocument/2006/relationships/image" Target="../media/image19.png"/><Relationship Id="rId4" Type="http://schemas.openxmlformats.org/officeDocument/2006/relationships/image" Target="../media/image1580.png"/></Relationships>
</file>

<file path=ppt/slides/_rels/slide50.xml.rels><?xml version="1.0" encoding="UTF-8" standalone="yes"?>
<Relationships xmlns="http://schemas.openxmlformats.org/package/2006/relationships"><Relationship Id="rId2" Type="http://schemas.openxmlformats.org/officeDocument/2006/relationships/image" Target="../media/image75.gif"/><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hyperlink" Target="https://ollama.com/download/linux" TargetMode="External"/><Relationship Id="rId2" Type="http://schemas.openxmlformats.org/officeDocument/2006/relationships/image" Target="../media/image81.png"/><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58.xml.rels><?xml version="1.0" encoding="UTF-8" standalone="yes"?>
<Relationships xmlns="http://schemas.openxmlformats.org/package/2006/relationships"><Relationship Id="rId3" Type="http://schemas.openxmlformats.org/officeDocument/2006/relationships/hyperlink" Target="https://ollama.com/search" TargetMode="External"/><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deepseek-ai/DeepSeek-R1" TargetMode="External"/><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6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deepseek-ai/DeepSeek-R1"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5DFC8-153B-7B55-EA75-D95CB36214D6}"/>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ABEECEC6-739C-17F2-5FEB-4B95396803A6}"/>
              </a:ext>
            </a:extLst>
          </p:cNvPr>
          <p:cNvSpPr>
            <a:spLocks noGrp="1"/>
          </p:cNvSpPr>
          <p:nvPr>
            <p:ph type="title" idx="4294967295"/>
          </p:nvPr>
        </p:nvSpPr>
        <p:spPr>
          <a:xfrm>
            <a:off x="870302" y="1217180"/>
            <a:ext cx="10802529" cy="136949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ctr">
              <a:lnSpc>
                <a:spcPct val="150000"/>
              </a:lnSpc>
            </a:pPr>
            <a:r>
              <a:rPr lang="en-US" altLang="zh-CN" b="1" spc="-50" dirty="0">
                <a:ln w="3175">
                  <a:noFill/>
                </a:ln>
                <a:solidFill>
                  <a:schemeClr val="accent4">
                    <a:lumMod val="75000"/>
                  </a:schemeClr>
                </a:solidFill>
                <a:ea typeface="+mn-ea"/>
                <a:cs typeface="Segoe UI" pitchFamily="34" charset="0"/>
              </a:rPr>
              <a:t>DeepSeek</a:t>
            </a:r>
            <a:r>
              <a:rPr lang="en-US" altLang="zh-CN" b="1" dirty="0">
                <a:solidFill>
                  <a:schemeClr val="accent4">
                    <a:lumMod val="75000"/>
                  </a:schemeClr>
                </a:solidFill>
              </a:rPr>
              <a:t>-</a:t>
            </a:r>
            <a:r>
              <a:rPr lang="en-US" altLang="zh-CN" b="1" spc="-50" dirty="0">
                <a:ln w="3175">
                  <a:noFill/>
                </a:ln>
                <a:solidFill>
                  <a:schemeClr val="accent4">
                    <a:lumMod val="75000"/>
                  </a:schemeClr>
                </a:solidFill>
                <a:ea typeface="+mn-ea"/>
                <a:cs typeface="Segoe UI" pitchFamily="34" charset="0"/>
              </a:rPr>
              <a:t>R1  </a:t>
            </a:r>
            <a:br>
              <a:rPr lang="en-US" altLang="zh-CN" b="1" spc="-50" dirty="0">
                <a:ln w="3175">
                  <a:noFill/>
                </a:ln>
                <a:solidFill>
                  <a:schemeClr val="accent4">
                    <a:lumMod val="75000"/>
                  </a:schemeClr>
                </a:solidFill>
                <a:ea typeface="+mn-ea"/>
                <a:cs typeface="Segoe UI" pitchFamily="34" charset="0"/>
              </a:rPr>
            </a:br>
            <a:r>
              <a:rPr lang="zh-CN" altLang="en-US" b="1" dirty="0">
                <a:solidFill>
                  <a:schemeClr val="accent4">
                    <a:lumMod val="75000"/>
                  </a:schemeClr>
                </a:solidFill>
              </a:rPr>
              <a:t>技术原理</a:t>
            </a:r>
            <a:br>
              <a:rPr lang="en-US" altLang="zh-CN" b="1" dirty="0">
                <a:solidFill>
                  <a:schemeClr val="accent4">
                    <a:lumMod val="75000"/>
                  </a:schemeClr>
                </a:solidFill>
              </a:rPr>
            </a:br>
            <a:r>
              <a:rPr lang="zh-CN" altLang="en-US" b="1" dirty="0">
                <a:solidFill>
                  <a:schemeClr val="accent4">
                    <a:lumMod val="75000"/>
                  </a:schemeClr>
                </a:solidFill>
              </a:rPr>
              <a:t>微调部署</a:t>
            </a:r>
            <a:r>
              <a:rPr lang="en-US" altLang="zh-CN" b="1" dirty="0">
                <a:solidFill>
                  <a:schemeClr val="accent4">
                    <a:lumMod val="75000"/>
                  </a:schemeClr>
                </a:solidFill>
              </a:rPr>
              <a:t>step by step guide</a:t>
            </a:r>
            <a:br>
              <a:rPr lang="en-US" altLang="zh-CN" sz="3600" b="1" spc="-50" dirty="0">
                <a:ln w="3175">
                  <a:noFill/>
                </a:ln>
                <a:solidFill>
                  <a:schemeClr val="accent4">
                    <a:lumMod val="75000"/>
                  </a:schemeClr>
                </a:solidFill>
                <a:ea typeface="+mn-ea"/>
                <a:cs typeface="Segoe UI" pitchFamily="34" charset="0"/>
              </a:rPr>
            </a:br>
            <a:br>
              <a:rPr lang="en-US" sz="3600" b="1" spc="-50" dirty="0">
                <a:ln w="3175">
                  <a:noFill/>
                </a:ln>
                <a:solidFill>
                  <a:schemeClr val="accent4">
                    <a:lumMod val="75000"/>
                  </a:schemeClr>
                </a:solidFill>
                <a:ea typeface="+mn-ea"/>
                <a:cs typeface="Segoe UI" pitchFamily="34" charset="0"/>
              </a:rPr>
            </a:br>
            <a:r>
              <a:rPr lang="en-US" b="1" dirty="0">
                <a:solidFill>
                  <a:schemeClr val="accent4">
                    <a:lumMod val="75000"/>
                  </a:schemeClr>
                </a:solidFill>
              </a:rPr>
              <a:t> </a:t>
            </a:r>
            <a:r>
              <a:rPr lang="en-US" altLang="zh-CN" sz="2000" b="1" dirty="0">
                <a:solidFill>
                  <a:schemeClr val="accent4">
                    <a:lumMod val="75000"/>
                  </a:schemeClr>
                </a:solidFill>
                <a:latin typeface="Segoe UI Variable Display Semibold"/>
                <a:ea typeface="+mn-ea"/>
                <a:cs typeface="+mn-cs"/>
              </a:rPr>
              <a:t>Olivia Chen   CSU</a:t>
            </a:r>
            <a:br>
              <a:rPr lang="en-US" altLang="zh-CN" sz="2000" b="1" dirty="0">
                <a:solidFill>
                  <a:schemeClr val="accent4">
                    <a:lumMod val="75000"/>
                  </a:schemeClr>
                </a:solidFill>
                <a:latin typeface="Segoe UI Variable Display Semibold"/>
                <a:ea typeface="+mn-ea"/>
                <a:cs typeface="+mn-cs"/>
              </a:rPr>
            </a:br>
            <a:endParaRPr kumimoji="0" lang="en-US" b="1" u="none" strike="noStrike" kern="1200" cap="none" spc="0" normalizeH="0" baseline="0" noProof="0" dirty="0">
              <a:ln>
                <a:noFill/>
              </a:ln>
              <a:solidFill>
                <a:schemeClr val="accent4">
                  <a:lumMod val="75000"/>
                </a:schemeClr>
              </a:solidFill>
              <a:effectLst/>
              <a:uLnTx/>
              <a:uFillTx/>
              <a:latin typeface="Segoe UI Variable Display Semibold"/>
              <a:ea typeface="+mn-ea"/>
              <a:cs typeface="Segoe UI"/>
            </a:endParaRPr>
          </a:p>
        </p:txBody>
      </p:sp>
      <p:pic>
        <p:nvPicPr>
          <p:cNvPr id="2" name="Picture 1">
            <a:extLst>
              <a:ext uri="{FF2B5EF4-FFF2-40B4-BE49-F238E27FC236}">
                <a16:creationId xmlns:a16="http://schemas.microsoft.com/office/drawing/2014/main" id="{754D26C9-36CF-E410-1979-3663237444F8}"/>
              </a:ext>
            </a:extLst>
          </p:cNvPr>
          <p:cNvPicPr>
            <a:picLocks noChangeAspect="1"/>
          </p:cNvPicPr>
          <p:nvPr/>
        </p:nvPicPr>
        <p:blipFill>
          <a:blip r:embed="rId3"/>
          <a:stretch>
            <a:fillRect/>
          </a:stretch>
        </p:blipFill>
        <p:spPr>
          <a:xfrm>
            <a:off x="428816" y="180803"/>
            <a:ext cx="1842162" cy="424365"/>
          </a:xfrm>
          <a:prstGeom prst="rect">
            <a:avLst/>
          </a:prstGeom>
        </p:spPr>
      </p:pic>
    </p:spTree>
    <p:extLst>
      <p:ext uri="{BB962C8B-B14F-4D97-AF65-F5344CB8AC3E}">
        <p14:creationId xmlns:p14="http://schemas.microsoft.com/office/powerpoint/2010/main" val="254669725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73A0E-9C64-C8CF-97C1-03E3004C591A}"/>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E423261E-9BFF-FD68-7BF3-A4AEE20771E4}"/>
              </a:ext>
            </a:extLst>
          </p:cNvPr>
          <p:cNvSpPr>
            <a:spLocks noGrp="1"/>
          </p:cNvSpPr>
          <p:nvPr>
            <p:ph type="title"/>
          </p:nvPr>
        </p:nvSpPr>
        <p:spPr>
          <a:xfrm>
            <a:off x="0" y="75547"/>
            <a:ext cx="11018520" cy="492443"/>
          </a:xfrm>
        </p:spPr>
        <p:txBody>
          <a:bodyPr/>
          <a:lstStyle/>
          <a:p>
            <a:r>
              <a:rPr lang="en-US" altLang="zh-CN" sz="3200" b="0" i="0" dirty="0">
                <a:effectLst/>
                <a:latin typeface="Inter"/>
              </a:rPr>
              <a:t>DeepSeek-R1 </a:t>
            </a:r>
            <a:r>
              <a:rPr lang="zh-CN" altLang="en-US" sz="3200" b="0" i="0" dirty="0">
                <a:effectLst/>
                <a:latin typeface="Inter"/>
              </a:rPr>
              <a:t>技术原理</a:t>
            </a:r>
            <a:endParaRPr lang="zh-CN" altLang="en-US" sz="3200" dirty="0"/>
          </a:p>
        </p:txBody>
      </p:sp>
      <p:sp>
        <p:nvSpPr>
          <p:cNvPr id="15" name="文本框 14">
            <a:extLst>
              <a:ext uri="{FF2B5EF4-FFF2-40B4-BE49-F238E27FC236}">
                <a16:creationId xmlns:a16="http://schemas.microsoft.com/office/drawing/2014/main" id="{724C1975-B06C-E8B5-2B1C-94B3692DB027}"/>
              </a:ext>
            </a:extLst>
          </p:cNvPr>
          <p:cNvSpPr txBox="1"/>
          <p:nvPr/>
        </p:nvSpPr>
        <p:spPr>
          <a:xfrm>
            <a:off x="508000" y="908980"/>
            <a:ext cx="6794738" cy="833433"/>
          </a:xfrm>
          <a:prstGeom prst="rect">
            <a:avLst/>
          </a:prstGeom>
          <a:noFill/>
        </p:spPr>
        <p:txBody>
          <a:bodyPr wrap="square">
            <a:spAutoFit/>
          </a:bodyPr>
          <a:lstStyle/>
          <a:p>
            <a:pPr>
              <a:lnSpc>
                <a:spcPct val="200000"/>
              </a:lnSpc>
            </a:pPr>
            <a:r>
              <a:rPr lang="en-US" altLang="zh-CN" sz="2800" b="1" dirty="0">
                <a:solidFill>
                  <a:schemeClr val="accent4">
                    <a:lumMod val="75000"/>
                  </a:schemeClr>
                </a:solidFill>
                <a:latin typeface="mp-quote"/>
              </a:rPr>
              <a:t>MOE</a:t>
            </a:r>
          </a:p>
        </p:txBody>
      </p:sp>
      <p:pic>
        <p:nvPicPr>
          <p:cNvPr id="3" name="图片 2">
            <a:extLst>
              <a:ext uri="{FF2B5EF4-FFF2-40B4-BE49-F238E27FC236}">
                <a16:creationId xmlns:a16="http://schemas.microsoft.com/office/drawing/2014/main" id="{906BD0FA-746E-0D9C-5F61-D2F02A09A9E6}"/>
              </a:ext>
            </a:extLst>
          </p:cNvPr>
          <p:cNvPicPr>
            <a:picLocks noChangeAspect="1"/>
          </p:cNvPicPr>
          <p:nvPr/>
        </p:nvPicPr>
        <p:blipFill>
          <a:blip r:embed="rId3"/>
          <a:stretch>
            <a:fillRect/>
          </a:stretch>
        </p:blipFill>
        <p:spPr>
          <a:xfrm>
            <a:off x="4016551" y="232586"/>
            <a:ext cx="7596795" cy="6130263"/>
          </a:xfrm>
          <a:prstGeom prst="rect">
            <a:avLst/>
          </a:prstGeom>
        </p:spPr>
      </p:pic>
      <p:pic>
        <p:nvPicPr>
          <p:cNvPr id="9" name="图片 8">
            <a:extLst>
              <a:ext uri="{FF2B5EF4-FFF2-40B4-BE49-F238E27FC236}">
                <a16:creationId xmlns:a16="http://schemas.microsoft.com/office/drawing/2014/main" id="{D6171305-AD91-7948-3C15-2367DF2F2272}"/>
              </a:ext>
            </a:extLst>
          </p:cNvPr>
          <p:cNvPicPr>
            <a:picLocks noChangeAspect="1"/>
          </p:cNvPicPr>
          <p:nvPr/>
        </p:nvPicPr>
        <p:blipFill>
          <a:blip r:embed="rId4"/>
          <a:stretch>
            <a:fillRect/>
          </a:stretch>
        </p:blipFill>
        <p:spPr>
          <a:xfrm>
            <a:off x="578654" y="2291285"/>
            <a:ext cx="2961648" cy="1656755"/>
          </a:xfrm>
          <a:prstGeom prst="rect">
            <a:avLst/>
          </a:prstGeom>
        </p:spPr>
      </p:pic>
      <p:sp>
        <p:nvSpPr>
          <p:cNvPr id="10" name="文本框 9">
            <a:extLst>
              <a:ext uri="{FF2B5EF4-FFF2-40B4-BE49-F238E27FC236}">
                <a16:creationId xmlns:a16="http://schemas.microsoft.com/office/drawing/2014/main" id="{4E0324B8-FD89-A8EF-E3F7-49E1173FF7BC}"/>
              </a:ext>
            </a:extLst>
          </p:cNvPr>
          <p:cNvSpPr txBox="1"/>
          <p:nvPr/>
        </p:nvSpPr>
        <p:spPr>
          <a:xfrm>
            <a:off x="508000" y="3948040"/>
            <a:ext cx="6794738" cy="833433"/>
          </a:xfrm>
          <a:prstGeom prst="rect">
            <a:avLst/>
          </a:prstGeom>
          <a:noFill/>
        </p:spPr>
        <p:txBody>
          <a:bodyPr wrap="square">
            <a:spAutoFit/>
          </a:bodyPr>
          <a:lstStyle/>
          <a:p>
            <a:pPr>
              <a:lnSpc>
                <a:spcPct val="200000"/>
              </a:lnSpc>
            </a:pPr>
            <a:r>
              <a:rPr lang="en-US" altLang="zh-CN" sz="2800" b="1" dirty="0">
                <a:solidFill>
                  <a:schemeClr val="accent4">
                    <a:lumMod val="75000"/>
                  </a:schemeClr>
                </a:solidFill>
                <a:latin typeface="mp-quote"/>
              </a:rPr>
              <a:t>MLA</a:t>
            </a:r>
          </a:p>
        </p:txBody>
      </p:sp>
      <p:pic>
        <p:nvPicPr>
          <p:cNvPr id="13" name="图片 12">
            <a:extLst>
              <a:ext uri="{FF2B5EF4-FFF2-40B4-BE49-F238E27FC236}">
                <a16:creationId xmlns:a16="http://schemas.microsoft.com/office/drawing/2014/main" id="{61C700CB-2FE3-0584-B77E-DEDA85D80BA7}"/>
              </a:ext>
            </a:extLst>
          </p:cNvPr>
          <p:cNvPicPr>
            <a:picLocks noChangeAspect="1"/>
          </p:cNvPicPr>
          <p:nvPr/>
        </p:nvPicPr>
        <p:blipFill>
          <a:blip r:embed="rId5"/>
          <a:stretch>
            <a:fillRect/>
          </a:stretch>
        </p:blipFill>
        <p:spPr>
          <a:xfrm>
            <a:off x="855677" y="5077356"/>
            <a:ext cx="3935021" cy="1271450"/>
          </a:xfrm>
          <a:prstGeom prst="rect">
            <a:avLst/>
          </a:prstGeom>
        </p:spPr>
      </p:pic>
    </p:spTree>
    <p:extLst>
      <p:ext uri="{BB962C8B-B14F-4D97-AF65-F5344CB8AC3E}">
        <p14:creationId xmlns:p14="http://schemas.microsoft.com/office/powerpoint/2010/main" val="88872222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C07DF-EE42-DE41-5D73-4AD58B05F08F}"/>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428A4AD2-3C5E-8B62-C385-01F382843B07}"/>
              </a:ext>
            </a:extLst>
          </p:cNvPr>
          <p:cNvSpPr>
            <a:spLocks noGrp="1"/>
          </p:cNvSpPr>
          <p:nvPr>
            <p:ph type="title"/>
          </p:nvPr>
        </p:nvSpPr>
        <p:spPr>
          <a:xfrm>
            <a:off x="391208" y="117647"/>
            <a:ext cx="11018520" cy="492443"/>
          </a:xfrm>
        </p:spPr>
        <p:txBody>
          <a:bodyPr/>
          <a:lstStyle/>
          <a:p>
            <a:r>
              <a:rPr lang="en-US" altLang="zh-CN" sz="3200" b="0" i="0" dirty="0">
                <a:effectLst/>
                <a:latin typeface="Inter"/>
              </a:rPr>
              <a:t>DeepSeek-R1 </a:t>
            </a:r>
            <a:r>
              <a:rPr lang="zh-CN" altLang="en-US" sz="3200" b="0" i="0" dirty="0">
                <a:effectLst/>
                <a:latin typeface="Inter"/>
              </a:rPr>
              <a:t>技术原理</a:t>
            </a:r>
            <a:endParaRPr lang="zh-CN" altLang="en-US" sz="3200" dirty="0"/>
          </a:p>
        </p:txBody>
      </p:sp>
      <p:sp>
        <p:nvSpPr>
          <p:cNvPr id="15" name="文本框 14">
            <a:extLst>
              <a:ext uri="{FF2B5EF4-FFF2-40B4-BE49-F238E27FC236}">
                <a16:creationId xmlns:a16="http://schemas.microsoft.com/office/drawing/2014/main" id="{025E2497-1DF5-367E-E621-1A7E9FADF7C8}"/>
              </a:ext>
            </a:extLst>
          </p:cNvPr>
          <p:cNvSpPr txBox="1"/>
          <p:nvPr/>
        </p:nvSpPr>
        <p:spPr>
          <a:xfrm>
            <a:off x="391208" y="1458233"/>
            <a:ext cx="6794738" cy="3621119"/>
          </a:xfrm>
          <a:prstGeom prst="rect">
            <a:avLst/>
          </a:prstGeom>
          <a:noFill/>
        </p:spPr>
        <p:txBody>
          <a:bodyPr wrap="square">
            <a:spAutoFit/>
          </a:bodyPr>
          <a:lstStyle/>
          <a:p>
            <a:pPr marL="342900" indent="-342900">
              <a:lnSpc>
                <a:spcPct val="300000"/>
              </a:lnSpc>
              <a:buFont typeface="Wingdings" panose="05000000000000000000" pitchFamily="2" charset="2"/>
              <a:buChar char="n"/>
            </a:pPr>
            <a:r>
              <a:rPr lang="zh-CN" altLang="en-US" sz="2000" b="1" dirty="0">
                <a:solidFill>
                  <a:schemeClr val="accent4">
                    <a:lumMod val="75000"/>
                  </a:schemeClr>
                </a:solidFill>
                <a:latin typeface="mp-quote"/>
              </a:rPr>
              <a:t>冷启动</a:t>
            </a:r>
            <a:endParaRPr lang="en-US" altLang="zh-CN" sz="2000" b="1" dirty="0">
              <a:solidFill>
                <a:schemeClr val="accent4">
                  <a:lumMod val="75000"/>
                </a:schemeClr>
              </a:solidFill>
              <a:latin typeface="mp-quote"/>
            </a:endParaRPr>
          </a:p>
          <a:p>
            <a:pPr marL="342900" indent="-342900">
              <a:lnSpc>
                <a:spcPct val="300000"/>
              </a:lnSpc>
              <a:buFont typeface="Wingdings" panose="05000000000000000000" pitchFamily="2" charset="2"/>
              <a:buChar char="n"/>
            </a:pPr>
            <a:r>
              <a:rPr lang="zh-CN" altLang="en-US" sz="2000" b="1" dirty="0">
                <a:solidFill>
                  <a:schemeClr val="accent4">
                    <a:lumMod val="75000"/>
                  </a:schemeClr>
                </a:solidFill>
                <a:latin typeface="mp-quote"/>
              </a:rPr>
              <a:t>语言一致性奖励</a:t>
            </a:r>
            <a:endParaRPr lang="en-US" altLang="zh-CN" sz="2000" b="1" dirty="0">
              <a:solidFill>
                <a:schemeClr val="accent4">
                  <a:lumMod val="75000"/>
                </a:schemeClr>
              </a:solidFill>
              <a:latin typeface="mp-quote"/>
            </a:endParaRPr>
          </a:p>
          <a:p>
            <a:pPr marL="342900" indent="-342900">
              <a:lnSpc>
                <a:spcPct val="300000"/>
              </a:lnSpc>
              <a:buFont typeface="Wingdings" panose="05000000000000000000" pitchFamily="2" charset="2"/>
              <a:buChar char="n"/>
            </a:pPr>
            <a:r>
              <a:rPr lang="zh-CN" altLang="en-US" sz="2000" b="1" dirty="0">
                <a:solidFill>
                  <a:schemeClr val="accent4">
                    <a:lumMod val="75000"/>
                  </a:schemeClr>
                </a:solidFill>
                <a:latin typeface="mp-quote"/>
              </a:rPr>
              <a:t>拒绝采样和监督微调</a:t>
            </a:r>
            <a:endParaRPr lang="en-US" altLang="zh-CN" sz="2000" b="1" dirty="0">
              <a:solidFill>
                <a:schemeClr val="accent4">
                  <a:lumMod val="75000"/>
                </a:schemeClr>
              </a:solidFill>
              <a:latin typeface="mp-quote"/>
            </a:endParaRPr>
          </a:p>
          <a:p>
            <a:pPr marL="342900" indent="-342900">
              <a:lnSpc>
                <a:spcPct val="300000"/>
              </a:lnSpc>
              <a:buFont typeface="Wingdings" panose="05000000000000000000" pitchFamily="2" charset="2"/>
              <a:buChar char="n"/>
            </a:pPr>
            <a:r>
              <a:rPr lang="zh-CN" altLang="en-US" sz="2000" b="1" dirty="0">
                <a:solidFill>
                  <a:schemeClr val="accent4">
                    <a:lumMod val="75000"/>
                  </a:schemeClr>
                </a:solidFill>
                <a:latin typeface="mp-quote"/>
              </a:rPr>
              <a:t>全场景强化学习</a:t>
            </a:r>
            <a:endParaRPr lang="en-US" altLang="zh-CN" sz="2000" b="1" dirty="0">
              <a:solidFill>
                <a:schemeClr val="accent4">
                  <a:lumMod val="75000"/>
                </a:schemeClr>
              </a:solidFill>
              <a:latin typeface="mp-quote"/>
            </a:endParaRPr>
          </a:p>
        </p:txBody>
      </p:sp>
      <p:pic>
        <p:nvPicPr>
          <p:cNvPr id="5" name="图片 4">
            <a:extLst>
              <a:ext uri="{FF2B5EF4-FFF2-40B4-BE49-F238E27FC236}">
                <a16:creationId xmlns:a16="http://schemas.microsoft.com/office/drawing/2014/main" id="{9F6EC48A-D0B4-7F30-02C9-09D51C1330E0}"/>
              </a:ext>
            </a:extLst>
          </p:cNvPr>
          <p:cNvPicPr>
            <a:picLocks noChangeAspect="1"/>
          </p:cNvPicPr>
          <p:nvPr/>
        </p:nvPicPr>
        <p:blipFill>
          <a:blip r:embed="rId3"/>
          <a:stretch>
            <a:fillRect/>
          </a:stretch>
        </p:blipFill>
        <p:spPr>
          <a:xfrm>
            <a:off x="3130550" y="1693183"/>
            <a:ext cx="8862826" cy="3793217"/>
          </a:xfrm>
          <a:prstGeom prst="rect">
            <a:avLst/>
          </a:prstGeom>
        </p:spPr>
      </p:pic>
    </p:spTree>
    <p:extLst>
      <p:ext uri="{BB962C8B-B14F-4D97-AF65-F5344CB8AC3E}">
        <p14:creationId xmlns:p14="http://schemas.microsoft.com/office/powerpoint/2010/main" val="2345362578"/>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37488-9442-F103-253A-288893C2970A}"/>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A0648893-A6D5-97B6-B937-08A75F6C37A0}"/>
              </a:ext>
            </a:extLst>
          </p:cNvPr>
          <p:cNvSpPr>
            <a:spLocks noGrp="1"/>
          </p:cNvSpPr>
          <p:nvPr>
            <p:ph type="title"/>
          </p:nvPr>
        </p:nvSpPr>
        <p:spPr>
          <a:xfrm>
            <a:off x="588263" y="457200"/>
            <a:ext cx="11018520" cy="492443"/>
          </a:xfrm>
        </p:spPr>
        <p:txBody>
          <a:bodyPr/>
          <a:lstStyle/>
          <a:p>
            <a:r>
              <a:rPr lang="en-US" altLang="zh-CN" sz="3200" b="0" i="0">
                <a:effectLst/>
                <a:latin typeface="Inter"/>
              </a:rPr>
              <a:t>DeepSeek R1 </a:t>
            </a:r>
            <a:r>
              <a:rPr lang="zh-CN" altLang="en-US" sz="3200" b="0" i="0">
                <a:solidFill>
                  <a:srgbClr val="FF0000"/>
                </a:solidFill>
                <a:effectLst/>
                <a:latin typeface="Inter"/>
              </a:rPr>
              <a:t>核心优势 </a:t>
            </a:r>
            <a:r>
              <a:rPr lang="en-US" altLang="zh-CN" sz="3200" b="0" i="0">
                <a:solidFill>
                  <a:srgbClr val="FF0000"/>
                </a:solidFill>
                <a:effectLst/>
                <a:latin typeface="Inter"/>
              </a:rPr>
              <a:t>1 </a:t>
            </a:r>
            <a:r>
              <a:rPr lang="en-US" altLang="zh-CN" sz="3200" b="0" i="0">
                <a:effectLst/>
                <a:latin typeface="Inter"/>
              </a:rPr>
              <a:t>– </a:t>
            </a:r>
            <a:r>
              <a:rPr lang="zh-CN" altLang="en-US" sz="3200" b="0" i="0">
                <a:effectLst/>
                <a:latin typeface="Inter"/>
              </a:rPr>
              <a:t>强大的</a:t>
            </a:r>
            <a:r>
              <a:rPr lang="en-US" altLang="zh-CN" sz="3200" b="0" i="0">
                <a:effectLst/>
                <a:latin typeface="Inter"/>
              </a:rPr>
              <a:t>AI </a:t>
            </a:r>
            <a:r>
              <a:rPr lang="zh-CN" altLang="en-US" sz="3200" b="0" i="0">
                <a:effectLst/>
                <a:latin typeface="Inter"/>
              </a:rPr>
              <a:t>能力与低成本</a:t>
            </a:r>
            <a:endParaRPr lang="zh-CN" altLang="en-US" sz="3200"/>
          </a:p>
        </p:txBody>
      </p:sp>
      <p:sp>
        <p:nvSpPr>
          <p:cNvPr id="5" name="文本占位符 4">
            <a:extLst>
              <a:ext uri="{FF2B5EF4-FFF2-40B4-BE49-F238E27FC236}">
                <a16:creationId xmlns:a16="http://schemas.microsoft.com/office/drawing/2014/main" id="{C3363915-CF7B-F220-5B58-CCD6AA305E6A}"/>
              </a:ext>
            </a:extLst>
          </p:cNvPr>
          <p:cNvSpPr>
            <a:spLocks noGrp="1"/>
          </p:cNvSpPr>
          <p:nvPr>
            <p:ph type="body" sz="quarter" idx="10"/>
          </p:nvPr>
        </p:nvSpPr>
        <p:spPr>
          <a:xfrm>
            <a:off x="490108" y="1088729"/>
            <a:ext cx="11652650" cy="421768"/>
          </a:xfrm>
        </p:spPr>
        <p:txBody>
          <a:bodyPr/>
          <a:lstStyle/>
          <a:p>
            <a:pPr marL="457200" indent="-457200">
              <a:lnSpc>
                <a:spcPct val="120000"/>
              </a:lnSpc>
              <a:buFont typeface="Arial" panose="020B0604020202020204" pitchFamily="34" charset="0"/>
              <a:buChar char="•"/>
            </a:pPr>
            <a:r>
              <a:rPr lang="en-US" altLang="zh-CN" sz="1800" b="0" i="0">
                <a:effectLst/>
                <a:latin typeface="Inter"/>
              </a:rPr>
              <a:t>DeepSeek R1 </a:t>
            </a:r>
            <a:r>
              <a:rPr lang="zh-CN" altLang="en-US" sz="1800" b="0" i="0">
                <a:effectLst/>
                <a:latin typeface="Inter"/>
              </a:rPr>
              <a:t>是一款基于大规模强化学习的语言模型，在推理能力、成本控制、训练策略等方面具有显著优势。</a:t>
            </a:r>
            <a:endParaRPr lang="en-US" altLang="zh-CN" sz="1800" b="0" i="0">
              <a:effectLst/>
              <a:latin typeface="Inter"/>
            </a:endParaRPr>
          </a:p>
        </p:txBody>
      </p:sp>
      <p:pic>
        <p:nvPicPr>
          <p:cNvPr id="2" name="Image 6">
            <a:extLst>
              <a:ext uri="{FF2B5EF4-FFF2-40B4-BE49-F238E27FC236}">
                <a16:creationId xmlns:a16="http://schemas.microsoft.com/office/drawing/2014/main" id="{238DA4AD-EA94-6008-48B8-D35AD1122A0F}"/>
              </a:ext>
            </a:extLst>
          </p:cNvPr>
          <p:cNvPicPr>
            <a:picLocks noChangeAspect="1"/>
          </p:cNvPicPr>
          <p:nvPr/>
        </p:nvPicPr>
        <p:blipFill>
          <a:blip r:embed="rId2" cstate="print"/>
          <a:stretch>
            <a:fillRect/>
          </a:stretch>
        </p:blipFill>
        <p:spPr>
          <a:xfrm>
            <a:off x="6964525" y="1754745"/>
            <a:ext cx="5178233" cy="4330426"/>
          </a:xfrm>
          <a:prstGeom prst="rect">
            <a:avLst/>
          </a:prstGeom>
        </p:spPr>
      </p:pic>
      <p:sp>
        <p:nvSpPr>
          <p:cNvPr id="8" name="文本框 7">
            <a:extLst>
              <a:ext uri="{FF2B5EF4-FFF2-40B4-BE49-F238E27FC236}">
                <a16:creationId xmlns:a16="http://schemas.microsoft.com/office/drawing/2014/main" id="{017A1F6F-45D1-6FF1-AA20-C17AAFDC14D8}"/>
              </a:ext>
            </a:extLst>
          </p:cNvPr>
          <p:cNvSpPr txBox="1"/>
          <p:nvPr/>
        </p:nvSpPr>
        <p:spPr>
          <a:xfrm>
            <a:off x="7658100" y="6168027"/>
            <a:ext cx="3995420" cy="363946"/>
          </a:xfrm>
          <a:prstGeom prst="rect">
            <a:avLst/>
          </a:prstGeom>
          <a:noFill/>
        </p:spPr>
        <p:txBody>
          <a:bodyPr wrap="square">
            <a:spAutoFit/>
          </a:bodyPr>
          <a:lstStyle/>
          <a:p>
            <a:r>
              <a:rPr lang="en-US" altLang="zh-CN">
                <a:hlinkClick r:id="rId3"/>
              </a:rPr>
              <a:t>GitHub - </a:t>
            </a:r>
            <a:r>
              <a:rPr lang="en-US" altLang="zh-CN" err="1">
                <a:hlinkClick r:id="rId3"/>
              </a:rPr>
              <a:t>deepseek</a:t>
            </a:r>
            <a:r>
              <a:rPr lang="en-US" altLang="zh-CN">
                <a:hlinkClick r:id="rId3"/>
              </a:rPr>
              <a:t>-ai/DeepSeek-R1</a:t>
            </a:r>
            <a:endParaRPr lang="zh-CN" altLang="en-US"/>
          </a:p>
        </p:txBody>
      </p:sp>
      <p:sp>
        <p:nvSpPr>
          <p:cNvPr id="9" name="文本框 8">
            <a:extLst>
              <a:ext uri="{FF2B5EF4-FFF2-40B4-BE49-F238E27FC236}">
                <a16:creationId xmlns:a16="http://schemas.microsoft.com/office/drawing/2014/main" id="{E7852546-A16C-7168-3736-0DFBA8CF7528}"/>
              </a:ext>
            </a:extLst>
          </p:cNvPr>
          <p:cNvSpPr txBox="1"/>
          <p:nvPr/>
        </p:nvSpPr>
        <p:spPr>
          <a:xfrm>
            <a:off x="201775" y="1754745"/>
            <a:ext cx="6685162" cy="4875181"/>
          </a:xfrm>
          <a:prstGeom prst="rect">
            <a:avLst/>
          </a:prstGeom>
          <a:noFill/>
        </p:spPr>
        <p:txBody>
          <a:bodyPr wrap="square">
            <a:spAutoFit/>
          </a:bodyPr>
          <a:lstStyle/>
          <a:p>
            <a:pPr marL="228600" marR="0" lvl="1" indent="0" algn="l" defTabSz="932742" rtl="0" eaLnBrk="1" fontAlgn="auto" latinLnBrk="0" hangingPunct="1">
              <a:lnSpc>
                <a:spcPct val="100000"/>
              </a:lnSpc>
              <a:spcBef>
                <a:spcPct val="20000"/>
              </a:spcBef>
              <a:spcAft>
                <a:spcPts val="200"/>
              </a:spcAft>
              <a:buClrTx/>
              <a:buSzPct val="90000"/>
              <a:buFont typeface="Arial" panose="020B0604020202020204" pitchFamily="34" charset="0"/>
              <a:buChar char="•"/>
              <a:tabLst/>
              <a:defRPr/>
            </a:pPr>
            <a:r>
              <a:rPr kumimoji="0" lang="zh-CN" altLang="en-US" sz="1200" b="1" i="0" u="none" strike="noStrike" kern="1200" cap="none" spc="0" normalizeH="0" baseline="0" noProof="0">
                <a:ln>
                  <a:noFill/>
                </a:ln>
                <a:solidFill>
                  <a:srgbClr val="222222"/>
                </a:solidFill>
                <a:effectLst/>
                <a:uLnTx/>
                <a:uFillTx/>
                <a:latin typeface="Inter"/>
                <a:ea typeface="+mn-ea"/>
                <a:cs typeface="+mn-cs"/>
              </a:rPr>
              <a:t>卓越的推理能力</a:t>
            </a:r>
            <a:endParaRPr kumimoji="0" lang="zh-CN" altLang="en-US" sz="1200" b="0" i="0" u="none" strike="noStrike" kern="1200" cap="none" spc="0" normalizeH="0" baseline="0" noProof="0">
              <a:ln>
                <a:noFill/>
              </a:ln>
              <a:solidFill>
                <a:srgbClr val="222222"/>
              </a:solidFill>
              <a:effectLst/>
              <a:uLnTx/>
              <a:uFillTx/>
              <a:latin typeface="Inter"/>
              <a:ea typeface="+mn-ea"/>
              <a:cs typeface="+mn-cs"/>
            </a:endParaRPr>
          </a:p>
          <a:p>
            <a:pPr marL="625475" marR="0" lvl="1" indent="-168275" algn="l" defTabSz="932742" rtl="0" eaLnBrk="1" fontAlgn="auto" latinLnBrk="0" hangingPunct="1">
              <a:lnSpc>
                <a:spcPct val="100000"/>
              </a:lnSpc>
              <a:spcBef>
                <a:spcPts val="600"/>
              </a:spcBef>
              <a:spcAft>
                <a:spcPts val="200"/>
              </a:spcAft>
              <a:buClrTx/>
              <a:buSzPct val="90000"/>
              <a:buFont typeface="Arial" panose="020B0604020202020204" pitchFamily="34" charset="0"/>
              <a:buChar char="•"/>
              <a:tabLst/>
              <a:defRPr/>
            </a:pPr>
            <a:r>
              <a:rPr kumimoji="0" lang="zh-CN" altLang="en-US" sz="1100" b="1" i="0" u="none" strike="noStrike" kern="1200" cap="none" spc="0" normalizeH="0" baseline="0" noProof="0">
                <a:ln>
                  <a:noFill/>
                </a:ln>
                <a:solidFill>
                  <a:srgbClr val="222222"/>
                </a:solidFill>
                <a:effectLst/>
                <a:uLnTx/>
                <a:uFillTx/>
                <a:latin typeface="Inter"/>
                <a:ea typeface="+mn-ea"/>
                <a:cs typeface="+mn-cs"/>
              </a:rPr>
              <a:t>强化学习提升推理性能</a:t>
            </a:r>
            <a:r>
              <a:rPr kumimoji="0" lang="zh-CN" altLang="en-US" sz="1100" b="0" i="0" u="none" strike="noStrike" kern="1200" cap="none" spc="0" normalizeH="0" baseline="0" noProof="0">
                <a:ln>
                  <a:noFill/>
                </a:ln>
                <a:solidFill>
                  <a:srgbClr val="222222"/>
                </a:solidFill>
                <a:effectLst/>
                <a:uLnTx/>
                <a:uFillTx/>
                <a:latin typeface="Inter"/>
                <a:ea typeface="+mn-ea"/>
                <a:cs typeface="+mn-cs"/>
              </a:rPr>
              <a:t>：</a:t>
            </a:r>
            <a:r>
              <a:rPr kumimoji="0" lang="en-US" altLang="zh-CN" sz="1100" b="0" i="0" u="none" strike="noStrike" kern="1200" cap="none" spc="0" normalizeH="0" baseline="0" noProof="0">
                <a:ln>
                  <a:noFill/>
                </a:ln>
                <a:solidFill>
                  <a:srgbClr val="222222"/>
                </a:solidFill>
                <a:effectLst/>
                <a:uLnTx/>
                <a:uFillTx/>
                <a:latin typeface="Inter"/>
                <a:ea typeface="+mn-ea"/>
                <a:cs typeface="+mn-cs"/>
              </a:rPr>
              <a:t>DeepSeek R1 </a:t>
            </a:r>
            <a:r>
              <a:rPr kumimoji="0" lang="zh-CN" altLang="en-US" sz="1100" b="0" i="0" u="none" strike="noStrike" kern="1200" cap="none" spc="0" normalizeH="0" baseline="0" noProof="0">
                <a:ln>
                  <a:noFill/>
                </a:ln>
                <a:solidFill>
                  <a:srgbClr val="222222"/>
                </a:solidFill>
                <a:effectLst/>
                <a:uLnTx/>
                <a:uFillTx/>
                <a:latin typeface="Inter"/>
                <a:ea typeface="+mn-ea"/>
                <a:cs typeface="+mn-cs"/>
              </a:rPr>
              <a:t>使用 </a:t>
            </a:r>
            <a:r>
              <a:rPr kumimoji="0" lang="en-US" altLang="zh-CN" sz="1100" b="0" i="0" u="none" strike="noStrike" kern="1200" cap="none" spc="0" normalizeH="0" baseline="0" noProof="0">
                <a:ln>
                  <a:noFill/>
                </a:ln>
                <a:solidFill>
                  <a:srgbClr val="222222"/>
                </a:solidFill>
                <a:effectLst/>
                <a:uLnTx/>
                <a:uFillTx/>
                <a:latin typeface="Inter"/>
                <a:ea typeface="+mn-ea"/>
                <a:cs typeface="+mn-cs"/>
              </a:rPr>
              <a:t>DeepSeek-V3-Base </a:t>
            </a:r>
            <a:r>
              <a:rPr kumimoji="0" lang="zh-CN" altLang="en-US" sz="1100" b="0" i="0" u="none" strike="noStrike" kern="1200" cap="none" spc="0" normalizeH="0" baseline="0" noProof="0">
                <a:ln>
                  <a:noFill/>
                </a:ln>
                <a:solidFill>
                  <a:srgbClr val="222222"/>
                </a:solidFill>
                <a:effectLst/>
                <a:uLnTx/>
                <a:uFillTx/>
                <a:latin typeface="Inter"/>
                <a:ea typeface="+mn-ea"/>
                <a:cs typeface="+mn-cs"/>
              </a:rPr>
              <a:t>作为基础模型，并采用 </a:t>
            </a:r>
            <a:r>
              <a:rPr kumimoji="0" lang="en-US" altLang="zh-CN" sz="1100" b="0" i="0" u="none" strike="noStrike" kern="1200" cap="none" spc="0" normalizeH="0" baseline="0" noProof="0">
                <a:ln>
                  <a:noFill/>
                </a:ln>
                <a:solidFill>
                  <a:srgbClr val="222222"/>
                </a:solidFill>
                <a:effectLst/>
                <a:uLnTx/>
                <a:uFillTx/>
                <a:latin typeface="Inter"/>
                <a:ea typeface="+mn-ea"/>
                <a:cs typeface="+mn-cs"/>
              </a:rPr>
              <a:t>GRPO </a:t>
            </a:r>
            <a:r>
              <a:rPr kumimoji="0" lang="zh-CN" altLang="en-US" sz="1100" b="0" i="0" u="none" strike="noStrike" kern="1200" cap="none" spc="0" normalizeH="0" baseline="0" noProof="0">
                <a:ln>
                  <a:noFill/>
                </a:ln>
                <a:solidFill>
                  <a:srgbClr val="222222"/>
                </a:solidFill>
                <a:effectLst/>
                <a:uLnTx/>
                <a:uFillTx/>
                <a:latin typeface="Inter"/>
                <a:ea typeface="+mn-ea"/>
                <a:cs typeface="+mn-cs"/>
              </a:rPr>
              <a:t>强化学习框架来提升模型在推理任务中的性能，达到 </a:t>
            </a:r>
            <a:r>
              <a:rPr kumimoji="0" lang="en-US" altLang="zh-CN" sz="1100" b="0" i="0" u="none" strike="noStrike" kern="1200" cap="none" spc="0" normalizeH="0" baseline="0" noProof="0">
                <a:ln>
                  <a:noFill/>
                </a:ln>
                <a:solidFill>
                  <a:srgbClr val="222222"/>
                </a:solidFill>
                <a:effectLst/>
                <a:uLnTx/>
                <a:uFillTx/>
                <a:latin typeface="Inter"/>
                <a:ea typeface="+mn-ea"/>
                <a:cs typeface="+mn-cs"/>
              </a:rPr>
              <a:t>OpenAI-o1-0912 </a:t>
            </a:r>
            <a:r>
              <a:rPr kumimoji="0" lang="zh-CN" altLang="en-US" sz="1100" b="0" i="0" u="none" strike="noStrike" kern="1200" cap="none" spc="0" normalizeH="0" baseline="0" noProof="0">
                <a:ln>
                  <a:noFill/>
                </a:ln>
                <a:solidFill>
                  <a:srgbClr val="222222"/>
                </a:solidFill>
                <a:effectLst/>
                <a:uLnTx/>
                <a:uFillTx/>
                <a:latin typeface="Inter"/>
                <a:ea typeface="+mn-ea"/>
                <a:cs typeface="+mn-cs"/>
              </a:rPr>
              <a:t>的性能水平。</a:t>
            </a:r>
          </a:p>
          <a:p>
            <a:pPr marL="625475" marR="0" lvl="1" indent="-168275" algn="l" defTabSz="932742" rtl="0" eaLnBrk="1" fontAlgn="auto" latinLnBrk="0" hangingPunct="1">
              <a:lnSpc>
                <a:spcPct val="100000"/>
              </a:lnSpc>
              <a:spcBef>
                <a:spcPts val="600"/>
              </a:spcBef>
              <a:spcAft>
                <a:spcPts val="200"/>
              </a:spcAft>
              <a:buClrTx/>
              <a:buSzPct val="90000"/>
              <a:buFont typeface="Arial" panose="020B0604020202020204" pitchFamily="34" charset="0"/>
              <a:buChar char="•"/>
              <a:tabLst/>
              <a:defRPr/>
            </a:pPr>
            <a:r>
              <a:rPr kumimoji="0" lang="zh-CN" altLang="en-US" sz="1100" b="1" i="0" u="none" strike="noStrike" kern="1200" cap="none" spc="0" normalizeH="0" baseline="0" noProof="0">
                <a:ln>
                  <a:noFill/>
                </a:ln>
                <a:solidFill>
                  <a:srgbClr val="222222"/>
                </a:solidFill>
                <a:effectLst/>
                <a:uLnTx/>
                <a:uFillTx/>
                <a:latin typeface="Inter"/>
                <a:ea typeface="+mn-ea"/>
                <a:cs typeface="+mn-cs"/>
              </a:rPr>
              <a:t>在多任务中表现出色</a:t>
            </a:r>
            <a:r>
              <a:rPr kumimoji="0" lang="zh-CN" altLang="en-US" sz="1100" b="0" i="0" u="none" strike="noStrike" kern="1200" cap="none" spc="0" normalizeH="0" baseline="0" noProof="0">
                <a:ln>
                  <a:noFill/>
                </a:ln>
                <a:solidFill>
                  <a:srgbClr val="222222"/>
                </a:solidFill>
                <a:effectLst/>
                <a:uLnTx/>
                <a:uFillTx/>
                <a:latin typeface="Inter"/>
                <a:ea typeface="+mn-ea"/>
                <a:cs typeface="+mn-cs"/>
              </a:rPr>
              <a:t>：</a:t>
            </a:r>
            <a:r>
              <a:rPr kumimoji="0" lang="en-US" altLang="zh-CN" sz="1100" b="0" i="0" u="none" strike="noStrike" kern="1200" cap="none" spc="0" normalizeH="0" baseline="0" noProof="0">
                <a:ln>
                  <a:noFill/>
                </a:ln>
                <a:solidFill>
                  <a:srgbClr val="222222"/>
                </a:solidFill>
                <a:effectLst/>
                <a:uLnTx/>
                <a:uFillTx/>
                <a:latin typeface="Inter"/>
                <a:ea typeface="+mn-ea"/>
                <a:cs typeface="+mn-cs"/>
              </a:rPr>
              <a:t>DeepSeek-R1 </a:t>
            </a:r>
            <a:r>
              <a:rPr kumimoji="0" lang="zh-CN" altLang="en-US" sz="1100" b="0" i="0" u="none" strike="noStrike" kern="1200" cap="none" spc="0" normalizeH="0" baseline="0" noProof="0">
                <a:ln>
                  <a:noFill/>
                </a:ln>
                <a:solidFill>
                  <a:srgbClr val="222222"/>
                </a:solidFill>
                <a:effectLst/>
                <a:uLnTx/>
                <a:uFillTx/>
                <a:latin typeface="Inter"/>
                <a:ea typeface="+mn-ea"/>
                <a:cs typeface="+mn-cs"/>
              </a:rPr>
              <a:t>在广泛的任务中表现优异，包括创意写作、通用问答、编辑、摘要等。此外，</a:t>
            </a:r>
            <a:r>
              <a:rPr kumimoji="0" lang="en-US" altLang="zh-CN" sz="1100" b="0" i="0" u="none" strike="noStrike" kern="1200" cap="none" spc="0" normalizeH="0" baseline="0" noProof="0">
                <a:ln>
                  <a:noFill/>
                </a:ln>
                <a:solidFill>
                  <a:srgbClr val="222222"/>
                </a:solidFill>
                <a:effectLst/>
                <a:uLnTx/>
                <a:uFillTx/>
                <a:latin typeface="Inter"/>
                <a:ea typeface="+mn-ea"/>
                <a:cs typeface="+mn-cs"/>
              </a:rPr>
              <a:t>DeepSeek-R1 </a:t>
            </a:r>
            <a:r>
              <a:rPr kumimoji="0" lang="zh-CN" altLang="en-US" sz="1100" b="0" i="0" u="none" strike="noStrike" kern="1200" cap="none" spc="0" normalizeH="0" baseline="0" noProof="0">
                <a:ln>
                  <a:noFill/>
                </a:ln>
                <a:solidFill>
                  <a:srgbClr val="222222"/>
                </a:solidFill>
                <a:effectLst/>
                <a:uLnTx/>
                <a:uFillTx/>
                <a:latin typeface="Inter"/>
                <a:ea typeface="+mn-ea"/>
                <a:cs typeface="+mn-cs"/>
              </a:rPr>
              <a:t>在需要长上下文理解的任务中表现突出，远超 </a:t>
            </a:r>
            <a:r>
              <a:rPr kumimoji="0" lang="en-US" altLang="zh-CN" sz="1100" b="0" i="0" u="none" strike="noStrike" kern="1200" cap="none" spc="0" normalizeH="0" baseline="0" noProof="0">
                <a:ln>
                  <a:noFill/>
                </a:ln>
                <a:solidFill>
                  <a:srgbClr val="222222"/>
                </a:solidFill>
                <a:effectLst/>
                <a:uLnTx/>
                <a:uFillTx/>
                <a:latin typeface="Inter"/>
                <a:ea typeface="+mn-ea"/>
                <a:cs typeface="+mn-cs"/>
              </a:rPr>
              <a:t>DeepSeek-V3 </a:t>
            </a:r>
            <a:r>
              <a:rPr kumimoji="0" lang="zh-CN" altLang="en-US" sz="1100" b="0" i="0" u="none" strike="noStrike" kern="1200" cap="none" spc="0" normalizeH="0" baseline="0" noProof="0">
                <a:ln>
                  <a:noFill/>
                </a:ln>
                <a:solidFill>
                  <a:srgbClr val="222222"/>
                </a:solidFill>
                <a:effectLst/>
                <a:uLnTx/>
                <a:uFillTx/>
                <a:latin typeface="Inter"/>
                <a:ea typeface="+mn-ea"/>
                <a:cs typeface="+mn-cs"/>
              </a:rPr>
              <a:t>在长上下文基准测试中的表现。</a:t>
            </a:r>
          </a:p>
          <a:p>
            <a:pPr marL="228600" marR="0" lvl="1" indent="0" algn="l" defTabSz="932742" rtl="0" eaLnBrk="1" fontAlgn="auto" latinLnBrk="0" hangingPunct="1">
              <a:lnSpc>
                <a:spcPct val="100000"/>
              </a:lnSpc>
              <a:spcBef>
                <a:spcPct val="20000"/>
              </a:spcBef>
              <a:spcAft>
                <a:spcPts val="200"/>
              </a:spcAft>
              <a:buClrTx/>
              <a:buSzPct val="90000"/>
              <a:buFont typeface="Arial" panose="020B0604020202020204" pitchFamily="34" charset="0"/>
              <a:buChar char="•"/>
              <a:tabLst/>
              <a:defRPr/>
            </a:pPr>
            <a:r>
              <a:rPr kumimoji="0" lang="zh-CN" altLang="en-US" sz="1200" b="1" i="0" u="none" strike="noStrike" kern="1200" cap="none" spc="0" normalizeH="0" baseline="0" noProof="0">
                <a:ln>
                  <a:noFill/>
                </a:ln>
                <a:solidFill>
                  <a:srgbClr val="222222"/>
                </a:solidFill>
                <a:effectLst/>
                <a:uLnTx/>
                <a:uFillTx/>
                <a:latin typeface="Inter"/>
                <a:ea typeface="+mn-ea"/>
                <a:cs typeface="+mn-cs"/>
              </a:rPr>
              <a:t>高效的成本控制</a:t>
            </a:r>
          </a:p>
          <a:p>
            <a:pPr marL="625475" marR="0" lvl="1" indent="-168275" algn="l" defTabSz="932742" rtl="0" eaLnBrk="1" fontAlgn="auto" latinLnBrk="0" hangingPunct="1">
              <a:lnSpc>
                <a:spcPct val="100000"/>
              </a:lnSpc>
              <a:spcBef>
                <a:spcPts val="600"/>
              </a:spcBef>
              <a:spcAft>
                <a:spcPts val="200"/>
              </a:spcAft>
              <a:buClrTx/>
              <a:buSzPct val="90000"/>
              <a:buFont typeface="Arial" panose="020B0604020202020204" pitchFamily="34" charset="0"/>
              <a:buChar char="•"/>
              <a:tabLst/>
              <a:defRPr/>
            </a:pPr>
            <a:r>
              <a:rPr kumimoji="0" lang="zh-CN" altLang="en-US" sz="1100" b="1" i="0" u="none" strike="noStrike" kern="1200" cap="none" spc="0" normalizeH="0" baseline="0" noProof="0">
                <a:ln>
                  <a:noFill/>
                </a:ln>
                <a:solidFill>
                  <a:srgbClr val="222222"/>
                </a:solidFill>
                <a:effectLst/>
                <a:uLnTx/>
                <a:uFillTx/>
                <a:latin typeface="Inter"/>
                <a:ea typeface="+mn-ea"/>
                <a:cs typeface="+mn-cs"/>
              </a:rPr>
              <a:t>低成本训练</a:t>
            </a:r>
            <a:r>
              <a:rPr kumimoji="0" lang="zh-CN" altLang="en-US" sz="1100" b="0" i="0" u="none" strike="noStrike" kern="1200" cap="none" spc="0" normalizeH="0" baseline="0" noProof="0">
                <a:ln>
                  <a:noFill/>
                </a:ln>
                <a:solidFill>
                  <a:srgbClr val="222222"/>
                </a:solidFill>
                <a:effectLst/>
                <a:uLnTx/>
                <a:uFillTx/>
                <a:latin typeface="Inter"/>
                <a:ea typeface="+mn-ea"/>
                <a:cs typeface="+mn-cs"/>
              </a:rPr>
              <a:t>：</a:t>
            </a:r>
            <a:r>
              <a:rPr kumimoji="0" lang="en-US" altLang="zh-CN" sz="1100" b="0" i="0" u="none" strike="noStrike" kern="1200" cap="none" spc="0" normalizeH="0" baseline="0" noProof="0">
                <a:ln>
                  <a:noFill/>
                </a:ln>
                <a:solidFill>
                  <a:srgbClr val="D83B01"/>
                </a:solidFill>
                <a:effectLst/>
                <a:uLnTx/>
                <a:uFillTx/>
                <a:latin typeface="Inter"/>
                <a:ea typeface="+mn-ea"/>
                <a:cs typeface="+mn-cs"/>
              </a:rPr>
              <a:t>DeepSeek R1 </a:t>
            </a:r>
            <a:r>
              <a:rPr kumimoji="0" lang="zh-CN" altLang="en-US" sz="1100" b="0" i="0" u="none" strike="noStrike" kern="1200" cap="none" spc="0" normalizeH="0" baseline="0" noProof="0">
                <a:ln>
                  <a:noFill/>
                </a:ln>
                <a:solidFill>
                  <a:srgbClr val="D83B01"/>
                </a:solidFill>
                <a:effectLst/>
                <a:uLnTx/>
                <a:uFillTx/>
                <a:latin typeface="Inter"/>
                <a:ea typeface="+mn-ea"/>
                <a:cs typeface="+mn-cs"/>
              </a:rPr>
              <a:t>通过创新的训练策略实现了显著的成本降低。其开发成本仅为 </a:t>
            </a:r>
            <a:r>
              <a:rPr kumimoji="0" lang="en-US" altLang="zh-CN" sz="1100" b="0" i="0" u="none" strike="noStrike" kern="1200" cap="none" spc="0" normalizeH="0" baseline="0" noProof="0">
                <a:ln>
                  <a:noFill/>
                </a:ln>
                <a:solidFill>
                  <a:srgbClr val="D83B01"/>
                </a:solidFill>
                <a:effectLst/>
                <a:uLnTx/>
                <a:uFillTx/>
                <a:latin typeface="Inter"/>
                <a:ea typeface="+mn-ea"/>
                <a:cs typeface="+mn-cs"/>
              </a:rPr>
              <a:t>600 </a:t>
            </a:r>
            <a:r>
              <a:rPr kumimoji="0" lang="zh-CN" altLang="en-US" sz="1100" b="0" i="0" u="none" strike="noStrike" kern="1200" cap="none" spc="0" normalizeH="0" baseline="0" noProof="0">
                <a:ln>
                  <a:noFill/>
                </a:ln>
                <a:solidFill>
                  <a:srgbClr val="D83B01"/>
                </a:solidFill>
                <a:effectLst/>
                <a:uLnTx/>
                <a:uFillTx/>
                <a:latin typeface="Inter"/>
                <a:ea typeface="+mn-ea"/>
                <a:cs typeface="+mn-cs"/>
              </a:rPr>
              <a:t>万美元，相比 </a:t>
            </a:r>
            <a:r>
              <a:rPr kumimoji="0" lang="en-US" altLang="zh-CN" sz="1100" b="0" i="0" u="none" strike="noStrike" kern="1200" cap="none" spc="0" normalizeH="0" baseline="0" noProof="0">
                <a:ln>
                  <a:noFill/>
                </a:ln>
                <a:solidFill>
                  <a:srgbClr val="D83B01"/>
                </a:solidFill>
                <a:effectLst/>
                <a:uLnTx/>
                <a:uFillTx/>
                <a:latin typeface="Inter"/>
                <a:ea typeface="+mn-ea"/>
                <a:cs typeface="+mn-cs"/>
              </a:rPr>
              <a:t>OpenAI </a:t>
            </a:r>
            <a:r>
              <a:rPr kumimoji="0" lang="zh-CN" altLang="en-US" sz="1100" b="0" i="0" u="none" strike="noStrike" kern="1200" cap="none" spc="0" normalizeH="0" baseline="0" noProof="0">
                <a:ln>
                  <a:noFill/>
                </a:ln>
                <a:solidFill>
                  <a:srgbClr val="D83B01"/>
                </a:solidFill>
                <a:effectLst/>
                <a:uLnTx/>
                <a:uFillTx/>
                <a:latin typeface="Inter"/>
                <a:ea typeface="+mn-ea"/>
                <a:cs typeface="+mn-cs"/>
              </a:rPr>
              <a:t>的 </a:t>
            </a:r>
            <a:r>
              <a:rPr kumimoji="0" lang="en-US" altLang="zh-CN" sz="1100" b="0" i="0" u="none" strike="noStrike" kern="1200" cap="none" spc="0" normalizeH="0" baseline="0" noProof="0">
                <a:ln>
                  <a:noFill/>
                </a:ln>
                <a:solidFill>
                  <a:srgbClr val="D83B01"/>
                </a:solidFill>
                <a:effectLst/>
                <a:uLnTx/>
                <a:uFillTx/>
                <a:latin typeface="Inter"/>
                <a:ea typeface="+mn-ea"/>
                <a:cs typeface="+mn-cs"/>
              </a:rPr>
              <a:t>O1 </a:t>
            </a:r>
            <a:r>
              <a:rPr kumimoji="0" lang="zh-CN" altLang="en-US" sz="1100" b="0" i="0" u="none" strike="noStrike" kern="1200" cap="none" spc="0" normalizeH="0" baseline="0" noProof="0">
                <a:ln>
                  <a:noFill/>
                </a:ln>
                <a:solidFill>
                  <a:srgbClr val="D83B01"/>
                </a:solidFill>
                <a:effectLst/>
                <a:uLnTx/>
                <a:uFillTx/>
                <a:latin typeface="Inter"/>
                <a:ea typeface="+mn-ea"/>
                <a:cs typeface="+mn-cs"/>
              </a:rPr>
              <a:t>模型（约 </a:t>
            </a:r>
            <a:r>
              <a:rPr kumimoji="0" lang="en-US" altLang="zh-CN" sz="1100" b="0" i="0" u="none" strike="noStrike" kern="1200" cap="none" spc="0" normalizeH="0" baseline="0" noProof="0">
                <a:ln>
                  <a:noFill/>
                </a:ln>
                <a:solidFill>
                  <a:srgbClr val="D83B01"/>
                </a:solidFill>
                <a:effectLst/>
                <a:uLnTx/>
                <a:uFillTx/>
                <a:latin typeface="Inter"/>
                <a:ea typeface="+mn-ea"/>
                <a:cs typeface="+mn-cs"/>
              </a:rPr>
              <a:t>5 </a:t>
            </a:r>
            <a:r>
              <a:rPr kumimoji="0" lang="zh-CN" altLang="en-US" sz="1100" b="0" i="0" u="none" strike="noStrike" kern="1200" cap="none" spc="0" normalizeH="0" baseline="0" noProof="0">
                <a:ln>
                  <a:noFill/>
                </a:ln>
                <a:solidFill>
                  <a:srgbClr val="D83B01"/>
                </a:solidFill>
                <a:effectLst/>
                <a:uLnTx/>
                <a:uFillTx/>
                <a:latin typeface="Inter"/>
                <a:ea typeface="+mn-ea"/>
                <a:cs typeface="+mn-cs"/>
              </a:rPr>
              <a:t>亿美元）节省了超过 </a:t>
            </a:r>
            <a:r>
              <a:rPr kumimoji="0" lang="en-US" altLang="zh-CN" sz="1100" b="0" i="0" u="none" strike="noStrike" kern="1200" cap="none" spc="0" normalizeH="0" baseline="0" noProof="0">
                <a:ln>
                  <a:noFill/>
                </a:ln>
                <a:solidFill>
                  <a:srgbClr val="D83B01"/>
                </a:solidFill>
                <a:effectLst/>
                <a:uLnTx/>
                <a:uFillTx/>
                <a:latin typeface="Inter"/>
                <a:ea typeface="+mn-ea"/>
                <a:cs typeface="+mn-cs"/>
              </a:rPr>
              <a:t>98% </a:t>
            </a:r>
            <a:r>
              <a:rPr kumimoji="0" lang="zh-CN" altLang="en-US" sz="1100" b="0" i="0" u="none" strike="noStrike" kern="1200" cap="none" spc="0" normalizeH="0" baseline="0" noProof="0">
                <a:ln>
                  <a:noFill/>
                </a:ln>
                <a:solidFill>
                  <a:srgbClr val="D83B01"/>
                </a:solidFill>
                <a:effectLst/>
                <a:uLnTx/>
                <a:uFillTx/>
                <a:latin typeface="Inter"/>
                <a:ea typeface="+mn-ea"/>
                <a:cs typeface="+mn-cs"/>
              </a:rPr>
              <a:t>的成本。</a:t>
            </a:r>
            <a:r>
              <a:rPr kumimoji="0" lang="zh-CN" altLang="en-US" sz="1100" b="0" i="0" u="none" strike="noStrike" kern="1200" cap="none" spc="0" normalizeH="0" baseline="0" noProof="0">
                <a:ln>
                  <a:noFill/>
                </a:ln>
                <a:solidFill>
                  <a:srgbClr val="222222"/>
                </a:solidFill>
                <a:effectLst/>
                <a:uLnTx/>
                <a:uFillTx/>
                <a:latin typeface="Inter"/>
                <a:ea typeface="+mn-ea"/>
                <a:cs typeface="+mn-cs"/>
              </a:rPr>
              <a:t>这种显著的成本优势主要得益于创新的 </a:t>
            </a:r>
            <a:r>
              <a:rPr kumimoji="0" lang="en-US" altLang="zh-CN" sz="1100" b="0" i="0" u="none" strike="noStrike" kern="1200" cap="none" spc="0" normalizeH="0" baseline="0" noProof="0">
                <a:ln>
                  <a:noFill/>
                </a:ln>
                <a:solidFill>
                  <a:srgbClr val="222222"/>
                </a:solidFill>
                <a:effectLst/>
                <a:uLnTx/>
                <a:uFillTx/>
                <a:latin typeface="Inter"/>
                <a:ea typeface="+mn-ea"/>
                <a:cs typeface="+mn-cs"/>
              </a:rPr>
              <a:t>GRPO </a:t>
            </a:r>
            <a:r>
              <a:rPr kumimoji="0" lang="zh-CN" altLang="en-US" sz="1100" b="0" i="0" u="none" strike="noStrike" kern="1200" cap="none" spc="0" normalizeH="0" baseline="0" noProof="0">
                <a:ln>
                  <a:noFill/>
                </a:ln>
                <a:solidFill>
                  <a:srgbClr val="222222"/>
                </a:solidFill>
                <a:effectLst/>
                <a:uLnTx/>
                <a:uFillTx/>
                <a:latin typeface="Inter"/>
                <a:ea typeface="+mn-ea"/>
                <a:cs typeface="+mn-cs"/>
              </a:rPr>
              <a:t>训练算法、高效的奖励系统设计、精简的训练流程以及模板化的训练方法。</a:t>
            </a:r>
          </a:p>
          <a:p>
            <a:pPr marL="625475" marR="0" lvl="1" indent="-168275" algn="l" defTabSz="932742" rtl="0" eaLnBrk="1" fontAlgn="auto" latinLnBrk="0" hangingPunct="1">
              <a:lnSpc>
                <a:spcPct val="100000"/>
              </a:lnSpc>
              <a:spcBef>
                <a:spcPts val="600"/>
              </a:spcBef>
              <a:spcAft>
                <a:spcPts val="200"/>
              </a:spcAft>
              <a:buClrTx/>
              <a:buSzPct val="90000"/>
              <a:buFont typeface="Arial" panose="020B0604020202020204" pitchFamily="34" charset="0"/>
              <a:buChar char="•"/>
              <a:tabLst/>
              <a:defRPr/>
            </a:pPr>
            <a:r>
              <a:rPr kumimoji="0" lang="zh-CN" altLang="en-US" sz="1100" b="1" i="0" u="none" strike="noStrike" kern="1200" cap="none" spc="0" normalizeH="0" baseline="0" noProof="0">
                <a:ln>
                  <a:noFill/>
                </a:ln>
                <a:solidFill>
                  <a:srgbClr val="222222"/>
                </a:solidFill>
                <a:effectLst/>
                <a:uLnTx/>
                <a:uFillTx/>
                <a:latin typeface="Inter"/>
                <a:ea typeface="+mn-ea"/>
                <a:cs typeface="+mn-cs"/>
              </a:rPr>
              <a:t>低推理成本</a:t>
            </a:r>
            <a:r>
              <a:rPr kumimoji="0" lang="zh-CN" altLang="en-US" sz="1100" b="0" i="0" u="none" strike="noStrike" kern="1200" cap="none" spc="0" normalizeH="0" baseline="0" noProof="0">
                <a:ln>
                  <a:noFill/>
                </a:ln>
                <a:solidFill>
                  <a:srgbClr val="222222"/>
                </a:solidFill>
                <a:effectLst/>
                <a:uLnTx/>
                <a:uFillTx/>
                <a:latin typeface="Inter"/>
                <a:ea typeface="+mn-ea"/>
                <a:cs typeface="+mn-cs"/>
              </a:rPr>
              <a:t>：在推理成本方面，</a:t>
            </a:r>
            <a:r>
              <a:rPr kumimoji="0" lang="en-US" altLang="zh-CN" sz="1100" b="0" i="0" u="none" strike="noStrike" kern="1200" cap="none" spc="0" normalizeH="0" baseline="0" noProof="0">
                <a:ln>
                  <a:noFill/>
                </a:ln>
                <a:solidFill>
                  <a:srgbClr val="222222"/>
                </a:solidFill>
                <a:effectLst/>
                <a:uLnTx/>
                <a:uFillTx/>
                <a:latin typeface="Inter"/>
                <a:ea typeface="+mn-ea"/>
                <a:cs typeface="+mn-cs"/>
              </a:rPr>
              <a:t>DeepSeek-R1 </a:t>
            </a:r>
            <a:r>
              <a:rPr kumimoji="0" lang="zh-CN" altLang="en-US" sz="1100" b="0" i="0" u="none" strike="noStrike" kern="1200" cap="none" spc="0" normalizeH="0" baseline="0" noProof="0">
                <a:ln>
                  <a:noFill/>
                </a:ln>
                <a:solidFill>
                  <a:srgbClr val="222222"/>
                </a:solidFill>
                <a:effectLst/>
                <a:uLnTx/>
                <a:uFillTx/>
                <a:latin typeface="Inter"/>
                <a:ea typeface="+mn-ea"/>
                <a:cs typeface="+mn-cs"/>
              </a:rPr>
              <a:t>也展现出显著优势。其输入 </a:t>
            </a:r>
            <a:r>
              <a:rPr kumimoji="0" lang="en-US" altLang="zh-CN" sz="1100" b="0" i="0" u="none" strike="noStrike" kern="1200" cap="none" spc="0" normalizeH="0" baseline="0" noProof="0">
                <a:ln>
                  <a:noFill/>
                </a:ln>
                <a:solidFill>
                  <a:srgbClr val="222222"/>
                </a:solidFill>
                <a:effectLst/>
                <a:uLnTx/>
                <a:uFillTx/>
                <a:latin typeface="Inter"/>
                <a:ea typeface="+mn-ea"/>
                <a:cs typeface="+mn-cs"/>
              </a:rPr>
              <a:t>tokens </a:t>
            </a:r>
            <a:r>
              <a:rPr kumimoji="0" lang="zh-CN" altLang="en-US" sz="1100" b="0" i="0" u="none" strike="noStrike" kern="1200" cap="none" spc="0" normalizeH="0" baseline="0" noProof="0">
                <a:ln>
                  <a:noFill/>
                </a:ln>
                <a:solidFill>
                  <a:srgbClr val="222222"/>
                </a:solidFill>
                <a:effectLst/>
                <a:uLnTx/>
                <a:uFillTx/>
                <a:latin typeface="Inter"/>
                <a:ea typeface="+mn-ea"/>
                <a:cs typeface="+mn-cs"/>
              </a:rPr>
              <a:t>成本为 </a:t>
            </a:r>
            <a:r>
              <a:rPr kumimoji="0" lang="en-US" altLang="zh-CN" sz="1100" b="0" i="0" u="none" strike="noStrike" kern="1200" cap="none" spc="0" normalizeH="0" baseline="0" noProof="0">
                <a:ln>
                  <a:noFill/>
                </a:ln>
                <a:solidFill>
                  <a:srgbClr val="222222"/>
                </a:solidFill>
                <a:effectLst/>
                <a:uLnTx/>
                <a:uFillTx/>
                <a:latin typeface="Inter"/>
                <a:ea typeface="+mn-ea"/>
                <a:cs typeface="+mn-cs"/>
              </a:rPr>
              <a:t>0.55 </a:t>
            </a:r>
            <a:r>
              <a:rPr kumimoji="0" lang="zh-CN" altLang="en-US" sz="1100" b="0" i="0" u="none" strike="noStrike" kern="1200" cap="none" spc="0" normalizeH="0" baseline="0" noProof="0">
                <a:ln>
                  <a:noFill/>
                </a:ln>
                <a:solidFill>
                  <a:srgbClr val="222222"/>
                </a:solidFill>
                <a:effectLst/>
                <a:uLnTx/>
                <a:uFillTx/>
                <a:latin typeface="Inter"/>
                <a:ea typeface="+mn-ea"/>
                <a:cs typeface="+mn-cs"/>
              </a:rPr>
              <a:t>美元 </a:t>
            </a:r>
            <a:r>
              <a:rPr kumimoji="0" lang="en-US" altLang="zh-CN" sz="1100" b="0" i="0" u="none" strike="noStrike" kern="1200" cap="none" spc="0" normalizeH="0" baseline="0" noProof="0">
                <a:ln>
                  <a:noFill/>
                </a:ln>
                <a:solidFill>
                  <a:srgbClr val="222222"/>
                </a:solidFill>
                <a:effectLst/>
                <a:uLnTx/>
                <a:uFillTx/>
                <a:latin typeface="Inter"/>
                <a:ea typeface="+mn-ea"/>
                <a:cs typeface="+mn-cs"/>
              </a:rPr>
              <a:t>/ </a:t>
            </a:r>
            <a:r>
              <a:rPr kumimoji="0" lang="zh-CN" altLang="en-US" sz="1100" b="0" i="0" u="none" strike="noStrike" kern="1200" cap="none" spc="0" normalizeH="0" baseline="0" noProof="0">
                <a:ln>
                  <a:noFill/>
                </a:ln>
                <a:solidFill>
                  <a:srgbClr val="222222"/>
                </a:solidFill>
                <a:effectLst/>
                <a:uLnTx/>
                <a:uFillTx/>
                <a:latin typeface="Inter"/>
                <a:ea typeface="+mn-ea"/>
                <a:cs typeface="+mn-cs"/>
              </a:rPr>
              <a:t>百万 </a:t>
            </a:r>
            <a:r>
              <a:rPr kumimoji="0" lang="en-US" altLang="zh-CN" sz="1100" b="0" i="0" u="none" strike="noStrike" kern="1200" cap="none" spc="0" normalizeH="0" baseline="0" noProof="0">
                <a:ln>
                  <a:noFill/>
                </a:ln>
                <a:solidFill>
                  <a:srgbClr val="222222"/>
                </a:solidFill>
                <a:effectLst/>
                <a:uLnTx/>
                <a:uFillTx/>
                <a:latin typeface="Inter"/>
                <a:ea typeface="+mn-ea"/>
                <a:cs typeface="+mn-cs"/>
              </a:rPr>
              <a:t>tokens</a:t>
            </a:r>
            <a:r>
              <a:rPr kumimoji="0" lang="zh-CN" altLang="en-US" sz="1100" b="0" i="0" u="none" strike="noStrike" kern="1200" cap="none" spc="0" normalizeH="0" baseline="0" noProof="0">
                <a:ln>
                  <a:noFill/>
                </a:ln>
                <a:solidFill>
                  <a:srgbClr val="222222"/>
                </a:solidFill>
                <a:effectLst/>
                <a:uLnTx/>
                <a:uFillTx/>
                <a:latin typeface="Inter"/>
                <a:ea typeface="+mn-ea"/>
                <a:cs typeface="+mn-cs"/>
              </a:rPr>
              <a:t>，输出 </a:t>
            </a:r>
            <a:r>
              <a:rPr kumimoji="0" lang="en-US" altLang="zh-CN" sz="1100" b="0" i="0" u="none" strike="noStrike" kern="1200" cap="none" spc="0" normalizeH="0" baseline="0" noProof="0">
                <a:ln>
                  <a:noFill/>
                </a:ln>
                <a:solidFill>
                  <a:srgbClr val="222222"/>
                </a:solidFill>
                <a:effectLst/>
                <a:uLnTx/>
                <a:uFillTx/>
                <a:latin typeface="Inter"/>
                <a:ea typeface="+mn-ea"/>
                <a:cs typeface="+mn-cs"/>
              </a:rPr>
              <a:t>tokens </a:t>
            </a:r>
            <a:r>
              <a:rPr kumimoji="0" lang="zh-CN" altLang="en-US" sz="1100" b="0" i="0" u="none" strike="noStrike" kern="1200" cap="none" spc="0" normalizeH="0" baseline="0" noProof="0">
                <a:ln>
                  <a:noFill/>
                </a:ln>
                <a:solidFill>
                  <a:srgbClr val="222222"/>
                </a:solidFill>
                <a:effectLst/>
                <a:uLnTx/>
                <a:uFillTx/>
                <a:latin typeface="Inter"/>
                <a:ea typeface="+mn-ea"/>
                <a:cs typeface="+mn-cs"/>
              </a:rPr>
              <a:t>成本为 </a:t>
            </a:r>
            <a:r>
              <a:rPr kumimoji="0" lang="en-US" altLang="zh-CN" sz="1100" b="0" i="0" u="none" strike="noStrike" kern="1200" cap="none" spc="0" normalizeH="0" baseline="0" noProof="0">
                <a:ln>
                  <a:noFill/>
                </a:ln>
                <a:solidFill>
                  <a:srgbClr val="222222"/>
                </a:solidFill>
                <a:effectLst/>
                <a:uLnTx/>
                <a:uFillTx/>
                <a:latin typeface="Inter"/>
                <a:ea typeface="+mn-ea"/>
                <a:cs typeface="+mn-cs"/>
              </a:rPr>
              <a:t>2.19 </a:t>
            </a:r>
            <a:r>
              <a:rPr kumimoji="0" lang="zh-CN" altLang="en-US" sz="1100" b="0" i="0" u="none" strike="noStrike" kern="1200" cap="none" spc="0" normalizeH="0" baseline="0" noProof="0">
                <a:ln>
                  <a:noFill/>
                </a:ln>
                <a:solidFill>
                  <a:srgbClr val="222222"/>
                </a:solidFill>
                <a:effectLst/>
                <a:uLnTx/>
                <a:uFillTx/>
                <a:latin typeface="Inter"/>
                <a:ea typeface="+mn-ea"/>
                <a:cs typeface="+mn-cs"/>
              </a:rPr>
              <a:t>美元 </a:t>
            </a:r>
            <a:r>
              <a:rPr kumimoji="0" lang="en-US" altLang="zh-CN" sz="1100" b="0" i="0" u="none" strike="noStrike" kern="1200" cap="none" spc="0" normalizeH="0" baseline="0" noProof="0">
                <a:ln>
                  <a:noFill/>
                </a:ln>
                <a:solidFill>
                  <a:srgbClr val="222222"/>
                </a:solidFill>
                <a:effectLst/>
                <a:uLnTx/>
                <a:uFillTx/>
                <a:latin typeface="Inter"/>
                <a:ea typeface="+mn-ea"/>
                <a:cs typeface="+mn-cs"/>
              </a:rPr>
              <a:t>/ </a:t>
            </a:r>
            <a:r>
              <a:rPr kumimoji="0" lang="zh-CN" altLang="en-US" sz="1100" b="0" i="0" u="none" strike="noStrike" kern="1200" cap="none" spc="0" normalizeH="0" baseline="0" noProof="0">
                <a:ln>
                  <a:noFill/>
                </a:ln>
                <a:solidFill>
                  <a:srgbClr val="222222"/>
                </a:solidFill>
                <a:effectLst/>
                <a:uLnTx/>
                <a:uFillTx/>
                <a:latin typeface="Inter"/>
                <a:ea typeface="+mn-ea"/>
                <a:cs typeface="+mn-cs"/>
              </a:rPr>
              <a:t>百万 </a:t>
            </a:r>
            <a:r>
              <a:rPr kumimoji="0" lang="en-US" altLang="zh-CN" sz="1100" b="0" i="0" u="none" strike="noStrike" kern="1200" cap="none" spc="0" normalizeH="0" baseline="0" noProof="0">
                <a:ln>
                  <a:noFill/>
                </a:ln>
                <a:solidFill>
                  <a:srgbClr val="222222"/>
                </a:solidFill>
                <a:effectLst/>
                <a:uLnTx/>
                <a:uFillTx/>
                <a:latin typeface="Inter"/>
                <a:ea typeface="+mn-ea"/>
                <a:cs typeface="+mn-cs"/>
              </a:rPr>
              <a:t>tokens</a:t>
            </a:r>
            <a:r>
              <a:rPr kumimoji="0" lang="zh-CN" altLang="en-US" sz="1100" b="0" i="0" u="none" strike="noStrike" kern="1200" cap="none" spc="0" normalizeH="0" baseline="0" noProof="0">
                <a:ln>
                  <a:noFill/>
                </a:ln>
                <a:solidFill>
                  <a:srgbClr val="222222"/>
                </a:solidFill>
                <a:effectLst/>
                <a:uLnTx/>
                <a:uFillTx/>
                <a:latin typeface="Inter"/>
                <a:ea typeface="+mn-ea"/>
                <a:cs typeface="+mn-cs"/>
              </a:rPr>
              <a:t>，而相比之下，</a:t>
            </a:r>
            <a:r>
              <a:rPr kumimoji="0" lang="en-US" altLang="zh-CN" sz="1100" b="0" i="0" u="none" strike="noStrike" kern="1200" cap="none" spc="0" normalizeH="0" baseline="0" noProof="0">
                <a:ln>
                  <a:noFill/>
                </a:ln>
                <a:solidFill>
                  <a:srgbClr val="222222"/>
                </a:solidFill>
                <a:effectLst/>
                <a:uLnTx/>
                <a:uFillTx/>
                <a:latin typeface="Inter"/>
                <a:ea typeface="+mn-ea"/>
                <a:cs typeface="+mn-cs"/>
              </a:rPr>
              <a:t>O1 </a:t>
            </a:r>
            <a:r>
              <a:rPr kumimoji="0" lang="zh-CN" altLang="en-US" sz="1100" b="0" i="0" u="none" strike="noStrike" kern="1200" cap="none" spc="0" normalizeH="0" baseline="0" noProof="0">
                <a:ln>
                  <a:noFill/>
                </a:ln>
                <a:solidFill>
                  <a:srgbClr val="222222"/>
                </a:solidFill>
                <a:effectLst/>
                <a:uLnTx/>
                <a:uFillTx/>
                <a:latin typeface="Inter"/>
                <a:ea typeface="+mn-ea"/>
                <a:cs typeface="+mn-cs"/>
              </a:rPr>
              <a:t>的输入 </a:t>
            </a:r>
            <a:r>
              <a:rPr kumimoji="0" lang="en-US" altLang="zh-CN" sz="1100" b="0" i="0" u="none" strike="noStrike" kern="1200" cap="none" spc="0" normalizeH="0" baseline="0" noProof="0">
                <a:ln>
                  <a:noFill/>
                </a:ln>
                <a:solidFill>
                  <a:srgbClr val="222222"/>
                </a:solidFill>
                <a:effectLst/>
                <a:uLnTx/>
                <a:uFillTx/>
                <a:latin typeface="Inter"/>
                <a:ea typeface="+mn-ea"/>
                <a:cs typeface="+mn-cs"/>
              </a:rPr>
              <a:t>tokens </a:t>
            </a:r>
            <a:r>
              <a:rPr kumimoji="0" lang="zh-CN" altLang="en-US" sz="1100" b="0" i="0" u="none" strike="noStrike" kern="1200" cap="none" spc="0" normalizeH="0" baseline="0" noProof="0">
                <a:ln>
                  <a:noFill/>
                </a:ln>
                <a:solidFill>
                  <a:srgbClr val="222222"/>
                </a:solidFill>
                <a:effectLst/>
                <a:uLnTx/>
                <a:uFillTx/>
                <a:latin typeface="Inter"/>
                <a:ea typeface="+mn-ea"/>
                <a:cs typeface="+mn-cs"/>
              </a:rPr>
              <a:t>成本为 </a:t>
            </a:r>
            <a:r>
              <a:rPr kumimoji="0" lang="en-US" altLang="zh-CN" sz="1100" b="0" i="0" u="none" strike="noStrike" kern="1200" cap="none" spc="0" normalizeH="0" baseline="0" noProof="0">
                <a:ln>
                  <a:noFill/>
                </a:ln>
                <a:solidFill>
                  <a:srgbClr val="222222"/>
                </a:solidFill>
                <a:effectLst/>
                <a:uLnTx/>
                <a:uFillTx/>
                <a:latin typeface="Inter"/>
                <a:ea typeface="+mn-ea"/>
                <a:cs typeface="+mn-cs"/>
              </a:rPr>
              <a:t>15.00 </a:t>
            </a:r>
            <a:r>
              <a:rPr kumimoji="0" lang="zh-CN" altLang="en-US" sz="1100" b="0" i="0" u="none" strike="noStrike" kern="1200" cap="none" spc="0" normalizeH="0" baseline="0" noProof="0">
                <a:ln>
                  <a:noFill/>
                </a:ln>
                <a:solidFill>
                  <a:srgbClr val="222222"/>
                </a:solidFill>
                <a:effectLst/>
                <a:uLnTx/>
                <a:uFillTx/>
                <a:latin typeface="Inter"/>
                <a:ea typeface="+mn-ea"/>
                <a:cs typeface="+mn-cs"/>
              </a:rPr>
              <a:t>美元 </a:t>
            </a:r>
            <a:r>
              <a:rPr kumimoji="0" lang="en-US" altLang="zh-CN" sz="1100" b="0" i="0" u="none" strike="noStrike" kern="1200" cap="none" spc="0" normalizeH="0" baseline="0" noProof="0">
                <a:ln>
                  <a:noFill/>
                </a:ln>
                <a:solidFill>
                  <a:srgbClr val="222222"/>
                </a:solidFill>
                <a:effectLst/>
                <a:uLnTx/>
                <a:uFillTx/>
                <a:latin typeface="Inter"/>
                <a:ea typeface="+mn-ea"/>
                <a:cs typeface="+mn-cs"/>
              </a:rPr>
              <a:t>/ </a:t>
            </a:r>
            <a:r>
              <a:rPr kumimoji="0" lang="zh-CN" altLang="en-US" sz="1100" b="0" i="0" u="none" strike="noStrike" kern="1200" cap="none" spc="0" normalizeH="0" baseline="0" noProof="0">
                <a:ln>
                  <a:noFill/>
                </a:ln>
                <a:solidFill>
                  <a:srgbClr val="222222"/>
                </a:solidFill>
                <a:effectLst/>
                <a:uLnTx/>
                <a:uFillTx/>
                <a:latin typeface="Inter"/>
                <a:ea typeface="+mn-ea"/>
                <a:cs typeface="+mn-cs"/>
              </a:rPr>
              <a:t>百万 </a:t>
            </a:r>
            <a:r>
              <a:rPr kumimoji="0" lang="en-US" altLang="zh-CN" sz="1100" b="0" i="0" u="none" strike="noStrike" kern="1200" cap="none" spc="0" normalizeH="0" baseline="0" noProof="0">
                <a:ln>
                  <a:noFill/>
                </a:ln>
                <a:solidFill>
                  <a:srgbClr val="222222"/>
                </a:solidFill>
                <a:effectLst/>
                <a:uLnTx/>
                <a:uFillTx/>
                <a:latin typeface="Inter"/>
                <a:ea typeface="+mn-ea"/>
                <a:cs typeface="+mn-cs"/>
              </a:rPr>
              <a:t>tokens</a:t>
            </a:r>
            <a:r>
              <a:rPr kumimoji="0" lang="zh-CN" altLang="en-US" sz="1100" b="0" i="0" u="none" strike="noStrike" kern="1200" cap="none" spc="0" normalizeH="0" baseline="0" noProof="0">
                <a:ln>
                  <a:noFill/>
                </a:ln>
                <a:solidFill>
                  <a:srgbClr val="222222"/>
                </a:solidFill>
                <a:effectLst/>
                <a:uLnTx/>
                <a:uFillTx/>
                <a:latin typeface="Inter"/>
                <a:ea typeface="+mn-ea"/>
                <a:cs typeface="+mn-cs"/>
              </a:rPr>
              <a:t>，输出 </a:t>
            </a:r>
            <a:r>
              <a:rPr kumimoji="0" lang="en-US" altLang="zh-CN" sz="1100" b="0" i="0" u="none" strike="noStrike" kern="1200" cap="none" spc="0" normalizeH="0" baseline="0" noProof="0">
                <a:ln>
                  <a:noFill/>
                </a:ln>
                <a:solidFill>
                  <a:srgbClr val="222222"/>
                </a:solidFill>
                <a:effectLst/>
                <a:uLnTx/>
                <a:uFillTx/>
                <a:latin typeface="Inter"/>
                <a:ea typeface="+mn-ea"/>
                <a:cs typeface="+mn-cs"/>
              </a:rPr>
              <a:t>tokens </a:t>
            </a:r>
            <a:r>
              <a:rPr kumimoji="0" lang="zh-CN" altLang="en-US" sz="1100" b="0" i="0" u="none" strike="noStrike" kern="1200" cap="none" spc="0" normalizeH="0" baseline="0" noProof="0">
                <a:ln>
                  <a:noFill/>
                </a:ln>
                <a:solidFill>
                  <a:srgbClr val="222222"/>
                </a:solidFill>
                <a:effectLst/>
                <a:uLnTx/>
                <a:uFillTx/>
                <a:latin typeface="Inter"/>
                <a:ea typeface="+mn-ea"/>
                <a:cs typeface="+mn-cs"/>
              </a:rPr>
              <a:t>成本为 </a:t>
            </a:r>
            <a:r>
              <a:rPr kumimoji="0" lang="en-US" altLang="zh-CN" sz="1100" b="0" i="0" u="none" strike="noStrike" kern="1200" cap="none" spc="0" normalizeH="0" baseline="0" noProof="0">
                <a:ln>
                  <a:noFill/>
                </a:ln>
                <a:solidFill>
                  <a:srgbClr val="222222"/>
                </a:solidFill>
                <a:effectLst/>
                <a:uLnTx/>
                <a:uFillTx/>
                <a:latin typeface="Inter"/>
                <a:ea typeface="+mn-ea"/>
                <a:cs typeface="+mn-cs"/>
              </a:rPr>
              <a:t>60.00 </a:t>
            </a:r>
            <a:r>
              <a:rPr kumimoji="0" lang="zh-CN" altLang="en-US" sz="1100" b="0" i="0" u="none" strike="noStrike" kern="1200" cap="none" spc="0" normalizeH="0" baseline="0" noProof="0">
                <a:ln>
                  <a:noFill/>
                </a:ln>
                <a:solidFill>
                  <a:srgbClr val="222222"/>
                </a:solidFill>
                <a:effectLst/>
                <a:uLnTx/>
                <a:uFillTx/>
                <a:latin typeface="Inter"/>
                <a:ea typeface="+mn-ea"/>
                <a:cs typeface="+mn-cs"/>
              </a:rPr>
              <a:t>美元 </a:t>
            </a:r>
            <a:r>
              <a:rPr kumimoji="0" lang="en-US" altLang="zh-CN" sz="1100" b="0" i="0" u="none" strike="noStrike" kern="1200" cap="none" spc="0" normalizeH="0" baseline="0" noProof="0">
                <a:ln>
                  <a:noFill/>
                </a:ln>
                <a:solidFill>
                  <a:srgbClr val="222222"/>
                </a:solidFill>
                <a:effectLst/>
                <a:uLnTx/>
                <a:uFillTx/>
                <a:latin typeface="Inter"/>
                <a:ea typeface="+mn-ea"/>
                <a:cs typeface="+mn-cs"/>
              </a:rPr>
              <a:t>/ </a:t>
            </a:r>
            <a:r>
              <a:rPr kumimoji="0" lang="zh-CN" altLang="en-US" sz="1100" b="0" i="0" u="none" strike="noStrike" kern="1200" cap="none" spc="0" normalizeH="0" baseline="0" noProof="0">
                <a:ln>
                  <a:noFill/>
                </a:ln>
                <a:solidFill>
                  <a:srgbClr val="222222"/>
                </a:solidFill>
                <a:effectLst/>
                <a:uLnTx/>
                <a:uFillTx/>
                <a:latin typeface="Inter"/>
                <a:ea typeface="+mn-ea"/>
                <a:cs typeface="+mn-cs"/>
              </a:rPr>
              <a:t>百万 </a:t>
            </a:r>
            <a:r>
              <a:rPr kumimoji="0" lang="en-US" altLang="zh-CN" sz="1100" b="0" i="0" u="none" strike="noStrike" kern="1200" cap="none" spc="0" normalizeH="0" baseline="0" noProof="0">
                <a:ln>
                  <a:noFill/>
                </a:ln>
                <a:solidFill>
                  <a:srgbClr val="222222"/>
                </a:solidFill>
                <a:effectLst/>
                <a:uLnTx/>
                <a:uFillTx/>
                <a:latin typeface="Inter"/>
                <a:ea typeface="+mn-ea"/>
                <a:cs typeface="+mn-cs"/>
              </a:rPr>
              <a:t>tokens</a:t>
            </a:r>
            <a:r>
              <a:rPr kumimoji="0" lang="zh-CN" altLang="en-US" sz="1100" b="0" i="0" u="none" strike="noStrike" kern="1200" cap="none" spc="0" normalizeH="0" baseline="0" noProof="0">
                <a:ln>
                  <a:noFill/>
                </a:ln>
                <a:solidFill>
                  <a:srgbClr val="222222"/>
                </a:solidFill>
                <a:effectLst/>
                <a:uLnTx/>
                <a:uFillTx/>
                <a:latin typeface="Inter"/>
                <a:ea typeface="+mn-ea"/>
                <a:cs typeface="+mn-cs"/>
              </a:rPr>
              <a:t>。</a:t>
            </a:r>
          </a:p>
          <a:p>
            <a:pPr marL="228600" marR="0" lvl="1" indent="0" algn="l" defTabSz="932742" rtl="0" eaLnBrk="1" fontAlgn="auto" latinLnBrk="0" hangingPunct="1">
              <a:lnSpc>
                <a:spcPct val="100000"/>
              </a:lnSpc>
              <a:spcBef>
                <a:spcPct val="20000"/>
              </a:spcBef>
              <a:spcAft>
                <a:spcPts val="200"/>
              </a:spcAft>
              <a:buClrTx/>
              <a:buSzPct val="90000"/>
              <a:buFont typeface="Arial" panose="020B0604020202020204" pitchFamily="34" charset="0"/>
              <a:buChar char="•"/>
              <a:tabLst/>
              <a:defRPr/>
            </a:pPr>
            <a:r>
              <a:rPr kumimoji="0" lang="zh-CN" altLang="en-US" sz="1200" b="1" i="0" u="none" strike="noStrike" kern="1200" cap="none" spc="0" normalizeH="0" baseline="0" noProof="0">
                <a:ln>
                  <a:noFill/>
                </a:ln>
                <a:solidFill>
                  <a:srgbClr val="222222"/>
                </a:solidFill>
                <a:effectLst/>
                <a:uLnTx/>
                <a:uFillTx/>
                <a:latin typeface="Inter"/>
                <a:ea typeface="+mn-ea"/>
                <a:cs typeface="+mn-cs"/>
              </a:rPr>
              <a:t>创新的训练策略</a:t>
            </a:r>
          </a:p>
          <a:p>
            <a:pPr marL="625475" marR="0" lvl="1" indent="-168275" algn="l" defTabSz="932742" rtl="0" eaLnBrk="1" fontAlgn="auto" latinLnBrk="0" hangingPunct="1">
              <a:lnSpc>
                <a:spcPct val="100000"/>
              </a:lnSpc>
              <a:spcBef>
                <a:spcPts val="600"/>
              </a:spcBef>
              <a:spcAft>
                <a:spcPts val="200"/>
              </a:spcAft>
              <a:buClrTx/>
              <a:buSzPct val="90000"/>
              <a:buFont typeface="Arial" panose="020B0604020202020204" pitchFamily="34" charset="0"/>
              <a:buChar char="•"/>
              <a:tabLst/>
              <a:defRPr/>
            </a:pPr>
            <a:r>
              <a:rPr kumimoji="0" lang="zh-CN" altLang="en-US" sz="1100" b="1" i="0" u="none" strike="noStrike" kern="1200" cap="none" spc="0" normalizeH="0" baseline="0" noProof="0">
                <a:ln>
                  <a:noFill/>
                </a:ln>
                <a:solidFill>
                  <a:srgbClr val="222222"/>
                </a:solidFill>
                <a:effectLst/>
                <a:uLnTx/>
                <a:uFillTx/>
                <a:latin typeface="Inter"/>
                <a:ea typeface="+mn-ea"/>
                <a:cs typeface="+mn-cs"/>
              </a:rPr>
              <a:t>采用 </a:t>
            </a:r>
            <a:r>
              <a:rPr kumimoji="0" lang="en-US" altLang="zh-CN" sz="1100" b="1" i="0" u="none" strike="noStrike" kern="1200" cap="none" spc="0" normalizeH="0" baseline="0" noProof="0">
                <a:ln>
                  <a:noFill/>
                </a:ln>
                <a:solidFill>
                  <a:srgbClr val="222222"/>
                </a:solidFill>
                <a:effectLst/>
                <a:uLnTx/>
                <a:uFillTx/>
                <a:latin typeface="Inter"/>
                <a:ea typeface="+mn-ea"/>
                <a:cs typeface="+mn-cs"/>
              </a:rPr>
              <a:t>GRPO </a:t>
            </a:r>
            <a:r>
              <a:rPr kumimoji="0" lang="zh-CN" altLang="en-US" sz="1100" b="1" i="0" u="none" strike="noStrike" kern="1200" cap="none" spc="0" normalizeH="0" baseline="0" noProof="0">
                <a:ln>
                  <a:noFill/>
                </a:ln>
                <a:solidFill>
                  <a:srgbClr val="222222"/>
                </a:solidFill>
                <a:effectLst/>
                <a:uLnTx/>
                <a:uFillTx/>
                <a:latin typeface="Inter"/>
                <a:ea typeface="+mn-ea"/>
                <a:cs typeface="+mn-cs"/>
              </a:rPr>
              <a:t>算法</a:t>
            </a:r>
            <a:r>
              <a:rPr kumimoji="0" lang="zh-CN" altLang="en-US" sz="1100" b="0" i="0" u="none" strike="noStrike" kern="1200" cap="none" spc="0" normalizeH="0" baseline="0" noProof="0">
                <a:ln>
                  <a:noFill/>
                </a:ln>
                <a:solidFill>
                  <a:srgbClr val="222222"/>
                </a:solidFill>
                <a:effectLst/>
                <a:uLnTx/>
                <a:uFillTx/>
                <a:latin typeface="Inter"/>
                <a:ea typeface="+mn-ea"/>
                <a:cs typeface="+mn-cs"/>
              </a:rPr>
              <a:t>：</a:t>
            </a:r>
            <a:r>
              <a:rPr kumimoji="0" lang="en-US" altLang="zh-CN" sz="1100" b="0" i="0" u="none" strike="noStrike" kern="1200" cap="none" spc="0" normalizeH="0" baseline="0" noProof="0">
                <a:ln>
                  <a:noFill/>
                </a:ln>
                <a:solidFill>
                  <a:srgbClr val="222222"/>
                </a:solidFill>
                <a:effectLst/>
                <a:uLnTx/>
                <a:uFillTx/>
                <a:latin typeface="Inter"/>
                <a:ea typeface="+mn-ea"/>
                <a:cs typeface="+mn-cs"/>
              </a:rPr>
              <a:t>DeepSeek-R1 </a:t>
            </a:r>
            <a:r>
              <a:rPr kumimoji="0" lang="zh-CN" altLang="en-US" sz="1100" b="0" i="0" u="none" strike="noStrike" kern="1200" cap="none" spc="0" normalizeH="0" baseline="0" noProof="0">
                <a:ln>
                  <a:noFill/>
                </a:ln>
                <a:solidFill>
                  <a:srgbClr val="222222"/>
                </a:solidFill>
                <a:effectLst/>
                <a:uLnTx/>
                <a:uFillTx/>
                <a:latin typeface="Inter"/>
                <a:ea typeface="+mn-ea"/>
                <a:cs typeface="+mn-cs"/>
              </a:rPr>
              <a:t>采用组相对策略优化（</a:t>
            </a:r>
            <a:r>
              <a:rPr kumimoji="0" lang="en-US" altLang="zh-CN" sz="1100" b="0" i="0" u="none" strike="noStrike" kern="1200" cap="none" spc="0" normalizeH="0" baseline="0" noProof="0">
                <a:ln>
                  <a:noFill/>
                </a:ln>
                <a:solidFill>
                  <a:srgbClr val="222222"/>
                </a:solidFill>
                <a:effectLst/>
                <a:uLnTx/>
                <a:uFillTx/>
                <a:latin typeface="Inter"/>
                <a:ea typeface="+mn-ea"/>
                <a:cs typeface="+mn-cs"/>
              </a:rPr>
              <a:t>GRPO</a:t>
            </a:r>
            <a:r>
              <a:rPr kumimoji="0" lang="zh-CN" altLang="en-US" sz="1100" b="0" i="0" u="none" strike="noStrike" kern="1200" cap="none" spc="0" normalizeH="0" baseline="0" noProof="0">
                <a:ln>
                  <a:noFill/>
                </a:ln>
                <a:solidFill>
                  <a:srgbClr val="222222"/>
                </a:solidFill>
                <a:effectLst/>
                <a:uLnTx/>
                <a:uFillTx/>
                <a:latin typeface="Inter"/>
                <a:ea typeface="+mn-ea"/>
                <a:cs typeface="+mn-cs"/>
              </a:rPr>
              <a:t>）替代传统的近端策略优化（</a:t>
            </a:r>
            <a:r>
              <a:rPr kumimoji="0" lang="en-US" altLang="zh-CN" sz="1100" b="0" i="0" u="none" strike="noStrike" kern="1200" cap="none" spc="0" normalizeH="0" baseline="0" noProof="0">
                <a:ln>
                  <a:noFill/>
                </a:ln>
                <a:solidFill>
                  <a:srgbClr val="222222"/>
                </a:solidFill>
                <a:effectLst/>
                <a:uLnTx/>
                <a:uFillTx/>
                <a:latin typeface="Inter"/>
                <a:ea typeface="+mn-ea"/>
                <a:cs typeface="+mn-cs"/>
              </a:rPr>
              <a:t>PPO</a:t>
            </a:r>
            <a:r>
              <a:rPr kumimoji="0" lang="zh-CN" altLang="en-US" sz="1100" b="0" i="0" u="none" strike="noStrike" kern="1200" cap="none" spc="0" normalizeH="0" baseline="0" noProof="0">
                <a:ln>
                  <a:noFill/>
                </a:ln>
                <a:solidFill>
                  <a:srgbClr val="222222"/>
                </a:solidFill>
                <a:effectLst/>
                <a:uLnTx/>
                <a:uFillTx/>
                <a:latin typeface="Inter"/>
                <a:ea typeface="+mn-ea"/>
                <a:cs typeface="+mn-cs"/>
              </a:rPr>
              <a:t>）。</a:t>
            </a:r>
            <a:r>
              <a:rPr kumimoji="0" lang="en-US" altLang="zh-CN" sz="1100" b="0" i="0" u="none" strike="noStrike" kern="1200" cap="none" spc="0" normalizeH="0" baseline="0" noProof="0">
                <a:ln>
                  <a:noFill/>
                </a:ln>
                <a:solidFill>
                  <a:srgbClr val="222222"/>
                </a:solidFill>
                <a:effectLst/>
                <a:uLnTx/>
                <a:uFillTx/>
                <a:latin typeface="Inter"/>
                <a:ea typeface="+mn-ea"/>
                <a:cs typeface="+mn-cs"/>
              </a:rPr>
              <a:t>GRPO </a:t>
            </a:r>
            <a:r>
              <a:rPr kumimoji="0" lang="zh-CN" altLang="en-US" sz="1100" b="0" i="0" u="none" strike="noStrike" kern="1200" cap="none" spc="0" normalizeH="0" baseline="0" noProof="0">
                <a:ln>
                  <a:noFill/>
                </a:ln>
                <a:solidFill>
                  <a:srgbClr val="222222"/>
                </a:solidFill>
                <a:effectLst/>
                <a:uLnTx/>
                <a:uFillTx/>
                <a:latin typeface="Inter"/>
                <a:ea typeface="+mn-ea"/>
                <a:cs typeface="+mn-cs"/>
              </a:rPr>
              <a:t>无需单独的价值模型，采用基于组的相对优势估计，显著降低内存和计算开销，增强了模型的数学推理能力。</a:t>
            </a:r>
          </a:p>
          <a:p>
            <a:pPr marL="625475" marR="0" lvl="1" indent="-168275" algn="l" defTabSz="932742" rtl="0" eaLnBrk="1" fontAlgn="auto" latinLnBrk="0" hangingPunct="1">
              <a:lnSpc>
                <a:spcPct val="100000"/>
              </a:lnSpc>
              <a:spcBef>
                <a:spcPts val="600"/>
              </a:spcBef>
              <a:spcAft>
                <a:spcPts val="200"/>
              </a:spcAft>
              <a:buClrTx/>
              <a:buSzPct val="90000"/>
              <a:buFont typeface="Arial" panose="020B0604020202020204" pitchFamily="34" charset="0"/>
              <a:buChar char="•"/>
              <a:tabLst/>
              <a:defRPr/>
            </a:pPr>
            <a:r>
              <a:rPr kumimoji="0" lang="zh-CN" altLang="en-US" sz="1100" b="1" i="0" u="none" strike="noStrike" kern="1200" cap="none" spc="0" normalizeH="0" baseline="0" noProof="0">
                <a:ln>
                  <a:noFill/>
                </a:ln>
                <a:solidFill>
                  <a:srgbClr val="222222"/>
                </a:solidFill>
                <a:effectLst/>
                <a:uLnTx/>
                <a:uFillTx/>
                <a:latin typeface="Inter"/>
                <a:ea typeface="+mn-ea"/>
                <a:cs typeface="+mn-cs"/>
              </a:rPr>
              <a:t>双重奖励系统</a:t>
            </a:r>
            <a:r>
              <a:rPr kumimoji="0" lang="zh-CN" altLang="en-US" sz="1100" b="0" i="0" u="none" strike="noStrike" kern="1200" cap="none" spc="0" normalizeH="0" baseline="0" noProof="0">
                <a:ln>
                  <a:noFill/>
                </a:ln>
                <a:solidFill>
                  <a:srgbClr val="222222"/>
                </a:solidFill>
                <a:effectLst/>
                <a:uLnTx/>
                <a:uFillTx/>
                <a:latin typeface="Inter"/>
                <a:ea typeface="+mn-ea"/>
                <a:cs typeface="+mn-cs"/>
              </a:rPr>
              <a:t>：</a:t>
            </a:r>
            <a:r>
              <a:rPr kumimoji="0" lang="en-US" altLang="zh-CN" sz="1100" b="0" i="0" u="none" strike="noStrike" kern="1200" cap="none" spc="0" normalizeH="0" baseline="0" noProof="0">
                <a:ln>
                  <a:noFill/>
                </a:ln>
                <a:solidFill>
                  <a:srgbClr val="222222"/>
                </a:solidFill>
                <a:effectLst/>
                <a:uLnTx/>
                <a:uFillTx/>
                <a:latin typeface="Inter"/>
                <a:ea typeface="+mn-ea"/>
                <a:cs typeface="+mn-cs"/>
              </a:rPr>
              <a:t>DeepSeek-R1-Zero </a:t>
            </a:r>
            <a:r>
              <a:rPr kumimoji="0" lang="zh-CN" altLang="en-US" sz="1100" b="0" i="0" u="none" strike="noStrike" kern="1200" cap="none" spc="0" normalizeH="0" baseline="0" noProof="0">
                <a:ln>
                  <a:noFill/>
                </a:ln>
                <a:solidFill>
                  <a:srgbClr val="222222"/>
                </a:solidFill>
                <a:effectLst/>
                <a:uLnTx/>
                <a:uFillTx/>
                <a:latin typeface="Inter"/>
                <a:ea typeface="+mn-ea"/>
                <a:cs typeface="+mn-cs"/>
              </a:rPr>
              <a:t>实施了一个精心设计的基于规则的奖励系统，包含准确性奖励和格式奖励两个核心组件。准确性奖励针对数学问题等确定性任务，要求模型在特定格式中提供答案，支持自动化验证答案正确性；格式奖励引导模型使用标准化的思考过程格式，提高输出的结构化程度和可解释性。</a:t>
            </a:r>
          </a:p>
          <a:p>
            <a:pPr marL="625475" marR="0" lvl="1" indent="-168275" algn="l" defTabSz="932742" rtl="0" eaLnBrk="1" fontAlgn="auto" latinLnBrk="0" hangingPunct="1">
              <a:lnSpc>
                <a:spcPct val="100000"/>
              </a:lnSpc>
              <a:spcBef>
                <a:spcPts val="600"/>
              </a:spcBef>
              <a:spcAft>
                <a:spcPts val="200"/>
              </a:spcAft>
              <a:buClrTx/>
              <a:buSzPct val="90000"/>
              <a:buFont typeface="Arial" panose="020B0604020202020204" pitchFamily="34" charset="0"/>
              <a:buChar char="•"/>
              <a:tabLst/>
              <a:defRPr/>
            </a:pPr>
            <a:r>
              <a:rPr kumimoji="0" lang="zh-CN" altLang="en-US" sz="1100" b="1" i="0" u="none" strike="noStrike" kern="1200" cap="none" spc="0" normalizeH="0" baseline="0" noProof="0">
                <a:ln>
                  <a:noFill/>
                </a:ln>
                <a:solidFill>
                  <a:srgbClr val="222222"/>
                </a:solidFill>
                <a:effectLst/>
                <a:uLnTx/>
                <a:uFillTx/>
                <a:latin typeface="Inter"/>
                <a:ea typeface="+mn-ea"/>
                <a:cs typeface="+mn-cs"/>
              </a:rPr>
              <a:t>模板化 </a:t>
            </a:r>
            <a:r>
              <a:rPr kumimoji="0" lang="en-US" altLang="zh-CN" sz="1100" b="1" i="0" u="none" strike="noStrike" kern="1200" cap="none" spc="0" normalizeH="0" baseline="0" noProof="0">
                <a:ln>
                  <a:noFill/>
                </a:ln>
                <a:solidFill>
                  <a:srgbClr val="222222"/>
                </a:solidFill>
                <a:effectLst/>
                <a:uLnTx/>
                <a:uFillTx/>
                <a:latin typeface="Inter"/>
                <a:ea typeface="+mn-ea"/>
                <a:cs typeface="+mn-cs"/>
              </a:rPr>
              <a:t>RLHF </a:t>
            </a:r>
            <a:r>
              <a:rPr kumimoji="0" lang="zh-CN" altLang="en-US" sz="1100" b="1" i="0" u="none" strike="noStrike" kern="1200" cap="none" spc="0" normalizeH="0" baseline="0" noProof="0">
                <a:ln>
                  <a:noFill/>
                </a:ln>
                <a:solidFill>
                  <a:srgbClr val="222222"/>
                </a:solidFill>
                <a:effectLst/>
                <a:uLnTx/>
                <a:uFillTx/>
                <a:latin typeface="Inter"/>
                <a:ea typeface="+mn-ea"/>
                <a:cs typeface="+mn-cs"/>
              </a:rPr>
              <a:t>训练</a:t>
            </a:r>
            <a:r>
              <a:rPr kumimoji="0" lang="zh-CN" altLang="en-US" sz="1100" b="0" i="0" u="none" strike="noStrike" kern="1200" cap="none" spc="0" normalizeH="0" baseline="0" noProof="0">
                <a:ln>
                  <a:noFill/>
                </a:ln>
                <a:solidFill>
                  <a:srgbClr val="222222"/>
                </a:solidFill>
                <a:effectLst/>
                <a:uLnTx/>
                <a:uFillTx/>
                <a:latin typeface="Inter"/>
                <a:ea typeface="+mn-ea"/>
                <a:cs typeface="+mn-cs"/>
              </a:rPr>
              <a:t>：团队开发了一个简洁而有效的训练模板，提供清晰的推理过程生成指南，强调结构化输出格式，避免引入特定内容偏见，便于观察和评估模型的学习进展。</a:t>
            </a:r>
            <a:endParaRPr kumimoji="0" lang="zh-CN" altLang="en-US" sz="1000" b="0" i="0" u="none" strike="noStrike" kern="1200" cap="none" spc="0" normalizeH="0" baseline="0" noProof="0">
              <a:ln>
                <a:noFill/>
              </a:ln>
              <a:solidFill>
                <a:srgbClr val="000000"/>
              </a:solidFill>
              <a:effectLst/>
              <a:uLnTx/>
              <a:uFillTx/>
              <a:latin typeface="Inter"/>
              <a:ea typeface="+mn-ea"/>
              <a:cs typeface="+mn-cs"/>
            </a:endParaRPr>
          </a:p>
        </p:txBody>
      </p:sp>
    </p:spTree>
    <p:extLst>
      <p:ext uri="{BB962C8B-B14F-4D97-AF65-F5344CB8AC3E}">
        <p14:creationId xmlns:p14="http://schemas.microsoft.com/office/powerpoint/2010/main" val="26532611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A18AF-D111-AE3D-44EE-FB3B428F966B}"/>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4F7168A6-2FA5-98A8-3F05-787FE9D9F75E}"/>
              </a:ext>
            </a:extLst>
          </p:cNvPr>
          <p:cNvSpPr>
            <a:spLocks noGrp="1"/>
          </p:cNvSpPr>
          <p:nvPr>
            <p:ph type="title"/>
          </p:nvPr>
        </p:nvSpPr>
        <p:spPr>
          <a:xfrm>
            <a:off x="391208" y="117647"/>
            <a:ext cx="11018520" cy="492443"/>
          </a:xfrm>
        </p:spPr>
        <p:txBody>
          <a:bodyPr/>
          <a:lstStyle/>
          <a:p>
            <a:r>
              <a:rPr lang="en-US" altLang="zh-CN" sz="3200" b="0" i="0" dirty="0">
                <a:effectLst/>
                <a:latin typeface="Inter"/>
              </a:rPr>
              <a:t>DeepSeek-R1</a:t>
            </a:r>
            <a:r>
              <a:rPr lang="en-US" altLang="zh-CN" sz="3200" dirty="0">
                <a:latin typeface="Inter"/>
              </a:rPr>
              <a:t>-Zero </a:t>
            </a:r>
            <a:r>
              <a:rPr lang="zh-CN" altLang="en-US" sz="3200" b="0" i="0" dirty="0">
                <a:effectLst/>
                <a:latin typeface="Inter"/>
              </a:rPr>
              <a:t>技术原理</a:t>
            </a:r>
            <a:endParaRPr lang="zh-CN" altLang="en-US" sz="3200" dirty="0"/>
          </a:p>
        </p:txBody>
      </p:sp>
      <p:sp>
        <p:nvSpPr>
          <p:cNvPr id="15" name="文本框 14">
            <a:extLst>
              <a:ext uri="{FF2B5EF4-FFF2-40B4-BE49-F238E27FC236}">
                <a16:creationId xmlns:a16="http://schemas.microsoft.com/office/drawing/2014/main" id="{63CFEFFF-3CBD-512A-DC2E-EC23C33CA24F}"/>
              </a:ext>
            </a:extLst>
          </p:cNvPr>
          <p:cNvSpPr txBox="1"/>
          <p:nvPr/>
        </p:nvSpPr>
        <p:spPr>
          <a:xfrm>
            <a:off x="190235" y="777448"/>
            <a:ext cx="6794738" cy="1156599"/>
          </a:xfrm>
          <a:prstGeom prst="rect">
            <a:avLst/>
          </a:prstGeom>
          <a:noFill/>
        </p:spPr>
        <p:txBody>
          <a:bodyPr wrap="square">
            <a:spAutoFit/>
          </a:bodyPr>
          <a:lstStyle/>
          <a:p>
            <a:pPr marL="342900" indent="-342900">
              <a:lnSpc>
                <a:spcPct val="300000"/>
              </a:lnSpc>
              <a:buFont typeface="Wingdings" panose="05000000000000000000" pitchFamily="2" charset="2"/>
              <a:buChar char="n"/>
            </a:pPr>
            <a:r>
              <a:rPr lang="en-US" altLang="zh-CN" sz="2800" b="1" dirty="0">
                <a:solidFill>
                  <a:schemeClr val="accent4">
                    <a:lumMod val="75000"/>
                  </a:schemeClr>
                </a:solidFill>
                <a:latin typeface="mp-quote"/>
              </a:rPr>
              <a:t>GPRO</a:t>
            </a:r>
          </a:p>
        </p:txBody>
      </p:sp>
      <p:sp>
        <p:nvSpPr>
          <p:cNvPr id="10" name="文本框 9">
            <a:extLst>
              <a:ext uri="{FF2B5EF4-FFF2-40B4-BE49-F238E27FC236}">
                <a16:creationId xmlns:a16="http://schemas.microsoft.com/office/drawing/2014/main" id="{30BC2007-B743-7371-8E1F-272C3875E16E}"/>
              </a:ext>
            </a:extLst>
          </p:cNvPr>
          <p:cNvSpPr txBox="1"/>
          <p:nvPr/>
        </p:nvSpPr>
        <p:spPr>
          <a:xfrm>
            <a:off x="500443" y="4199776"/>
            <a:ext cx="10380256" cy="2308324"/>
          </a:xfrm>
          <a:prstGeom prst="rect">
            <a:avLst/>
          </a:prstGeom>
          <a:noFill/>
        </p:spPr>
        <p:txBody>
          <a:bodyPr wrap="square">
            <a:spAutoFit/>
          </a:bodyPr>
          <a:lstStyle/>
          <a:p>
            <a:pPr marL="285750" indent="-285750">
              <a:buFont typeface="Wingdings" panose="05000000000000000000" pitchFamily="2" charset="2"/>
              <a:buChar char="n"/>
            </a:pPr>
            <a:r>
              <a:rPr lang="zh-CN" altLang="en-US" sz="1600" b="1" dirty="0">
                <a:solidFill>
                  <a:schemeClr val="accent4">
                    <a:lumMod val="75000"/>
                  </a:schemeClr>
                </a:solidFill>
                <a:latin typeface="mp-quote"/>
              </a:rPr>
              <a:t>奖励规则：</a:t>
            </a:r>
            <a:endParaRPr lang="en-US" altLang="zh-CN" sz="1600" b="1" dirty="0">
              <a:solidFill>
                <a:schemeClr val="accent4">
                  <a:lumMod val="75000"/>
                </a:schemeClr>
              </a:solidFill>
              <a:latin typeface="mp-quote"/>
            </a:endParaRPr>
          </a:p>
          <a:p>
            <a:endParaRPr lang="en-US" altLang="zh-CN" sz="1600" b="0" i="0" dirty="0">
              <a:solidFill>
                <a:schemeClr val="accent4">
                  <a:lumMod val="75000"/>
                </a:schemeClr>
              </a:solidFill>
              <a:effectLst/>
              <a:latin typeface="mp-quote"/>
            </a:endParaRPr>
          </a:p>
          <a:p>
            <a:r>
              <a:rPr lang="en-US" altLang="zh-CN" sz="1600" b="0" i="0" dirty="0">
                <a:solidFill>
                  <a:schemeClr val="accent4">
                    <a:lumMod val="75000"/>
                  </a:schemeClr>
                </a:solidFill>
                <a:effectLst/>
                <a:latin typeface="mp-quote"/>
              </a:rPr>
              <a:t>1.</a:t>
            </a:r>
            <a:r>
              <a:rPr lang="zh-CN" altLang="en-US" sz="1600" b="0" i="0" dirty="0">
                <a:solidFill>
                  <a:schemeClr val="accent4">
                    <a:lumMod val="75000"/>
                  </a:schemeClr>
                </a:solidFill>
                <a:effectLst/>
                <a:latin typeface="mp-quote"/>
              </a:rPr>
              <a:t>准确性奖励</a:t>
            </a:r>
            <a:r>
              <a:rPr lang="en-US" altLang="zh-CN" sz="1600" b="0" i="0" dirty="0">
                <a:solidFill>
                  <a:schemeClr val="accent4">
                    <a:lumMod val="75000"/>
                  </a:schemeClr>
                </a:solidFill>
                <a:effectLst/>
                <a:latin typeface="mp-quote"/>
              </a:rPr>
              <a:t>:</a:t>
            </a:r>
            <a:r>
              <a:rPr lang="zh-CN" altLang="en-US" sz="1600" b="0" i="0" dirty="0">
                <a:solidFill>
                  <a:schemeClr val="accent4">
                    <a:lumMod val="75000"/>
                  </a:schemeClr>
                </a:solidFill>
                <a:effectLst/>
                <a:latin typeface="mp-quote"/>
              </a:rPr>
              <a:t>准确性奖励模型评估响应是否正确。对了就加分，错了扣分。评价方法也很简单</a:t>
            </a:r>
            <a:r>
              <a:rPr lang="en-US" altLang="zh-CN" sz="1600" b="0" i="0" dirty="0">
                <a:solidFill>
                  <a:schemeClr val="accent4">
                    <a:lumMod val="75000"/>
                  </a:schemeClr>
                </a:solidFill>
                <a:effectLst/>
                <a:latin typeface="mp-quote"/>
              </a:rPr>
              <a:t>:</a:t>
            </a:r>
            <a:r>
              <a:rPr lang="zh-CN" altLang="en-US" sz="1600" b="0" i="0" dirty="0">
                <a:solidFill>
                  <a:schemeClr val="accent4">
                    <a:lumMod val="75000"/>
                  </a:schemeClr>
                </a:solidFill>
                <a:effectLst/>
                <a:latin typeface="mp-quote"/>
              </a:rPr>
              <a:t>例如，在具有确定性结果的数学问题中，模型需要以指定格式</a:t>
            </a:r>
            <a:r>
              <a:rPr lang="en-US" altLang="zh-CN" sz="1600" b="0" i="0" dirty="0">
                <a:solidFill>
                  <a:schemeClr val="accent4">
                    <a:lumMod val="75000"/>
                  </a:schemeClr>
                </a:solidFill>
                <a:effectLst/>
                <a:latin typeface="mp-quote"/>
              </a:rPr>
              <a:t>(</a:t>
            </a:r>
            <a:r>
              <a:rPr lang="zh-CN" altLang="en-US" sz="1600" b="0" i="0" dirty="0">
                <a:solidFill>
                  <a:schemeClr val="accent4">
                    <a:lumMod val="75000"/>
                  </a:schemeClr>
                </a:solidFill>
                <a:effectLst/>
                <a:latin typeface="mp-quote"/>
              </a:rPr>
              <a:t>如</a:t>
            </a:r>
            <a:r>
              <a:rPr lang="en-US" altLang="zh-CN" sz="1600" b="0" i="0" dirty="0">
                <a:solidFill>
                  <a:schemeClr val="accent4">
                    <a:lumMod val="75000"/>
                  </a:schemeClr>
                </a:solidFill>
                <a:effectLst/>
                <a:latin typeface="mp-quote"/>
              </a:rPr>
              <a:t>&lt;answer&gt;</a:t>
            </a:r>
            <a:r>
              <a:rPr lang="zh-CN" altLang="en-US" sz="1600" b="0" i="0" dirty="0">
                <a:solidFill>
                  <a:schemeClr val="accent4">
                    <a:lumMod val="75000"/>
                  </a:schemeClr>
                </a:solidFill>
                <a:effectLst/>
                <a:latin typeface="mp-quote"/>
              </a:rPr>
              <a:t>和</a:t>
            </a:r>
            <a:r>
              <a:rPr lang="en-US" altLang="zh-CN" sz="1600" b="0" i="0" dirty="0">
                <a:solidFill>
                  <a:schemeClr val="accent4">
                    <a:lumMod val="75000"/>
                  </a:schemeClr>
                </a:solidFill>
                <a:effectLst/>
                <a:latin typeface="mp-quote"/>
              </a:rPr>
              <a:t>&lt;/answer&gt;</a:t>
            </a:r>
            <a:r>
              <a:rPr lang="zh-CN" altLang="en-US" sz="1600" b="0" i="0" dirty="0">
                <a:solidFill>
                  <a:schemeClr val="accent4">
                    <a:lumMod val="75000"/>
                  </a:schemeClr>
                </a:solidFill>
                <a:effectLst/>
                <a:latin typeface="mp-quote"/>
              </a:rPr>
              <a:t>间</a:t>
            </a:r>
            <a:r>
              <a:rPr lang="en-US" altLang="zh-CN" sz="1600" b="0" i="0" dirty="0">
                <a:solidFill>
                  <a:schemeClr val="accent4">
                    <a:lumMod val="75000"/>
                  </a:schemeClr>
                </a:solidFill>
                <a:effectLst/>
                <a:latin typeface="mp-quote"/>
              </a:rPr>
              <a:t>)</a:t>
            </a:r>
            <a:r>
              <a:rPr lang="zh-CN" altLang="en-US" sz="1600" b="0" i="0" dirty="0">
                <a:solidFill>
                  <a:schemeClr val="accent4">
                    <a:lumMod val="75000"/>
                  </a:schemeClr>
                </a:solidFill>
                <a:effectLst/>
                <a:latin typeface="mp-quote"/>
              </a:rPr>
              <a:t>提供最终答案</a:t>
            </a:r>
            <a:r>
              <a:rPr lang="en-US" altLang="zh-CN" sz="1600" b="0" i="0" dirty="0">
                <a:solidFill>
                  <a:schemeClr val="accent4">
                    <a:lumMod val="75000"/>
                  </a:schemeClr>
                </a:solidFill>
                <a:effectLst/>
                <a:latin typeface="mp-quote"/>
              </a:rPr>
              <a:t>;</a:t>
            </a:r>
            <a:r>
              <a:rPr lang="zh-CN" altLang="en-US" sz="1600" b="0" i="0" dirty="0">
                <a:solidFill>
                  <a:schemeClr val="accent4">
                    <a:lumMod val="75000"/>
                  </a:schemeClr>
                </a:solidFill>
                <a:effectLst/>
                <a:latin typeface="mp-quote"/>
              </a:rPr>
              <a:t>对于编程问题，可以使用编译器根据预定义的测试用例生成反馈。</a:t>
            </a:r>
            <a:endParaRPr lang="en-US" altLang="zh-CN" sz="1600" b="0" i="0" dirty="0">
              <a:solidFill>
                <a:schemeClr val="accent4">
                  <a:lumMod val="75000"/>
                </a:schemeClr>
              </a:solidFill>
              <a:effectLst/>
              <a:latin typeface="mp-quote"/>
            </a:endParaRPr>
          </a:p>
          <a:p>
            <a:endParaRPr lang="en-US" altLang="zh-CN" sz="1600" dirty="0">
              <a:solidFill>
                <a:schemeClr val="accent4">
                  <a:lumMod val="75000"/>
                </a:schemeClr>
              </a:solidFill>
              <a:latin typeface="mp-quote"/>
            </a:endParaRPr>
          </a:p>
          <a:p>
            <a:br>
              <a:rPr lang="zh-CN" altLang="en-US" sz="1600" dirty="0">
                <a:solidFill>
                  <a:schemeClr val="accent4">
                    <a:lumMod val="75000"/>
                  </a:schemeClr>
                </a:solidFill>
              </a:rPr>
            </a:br>
            <a:r>
              <a:rPr lang="en-US" altLang="zh-CN" sz="1600" b="0" i="0" dirty="0">
                <a:solidFill>
                  <a:schemeClr val="accent4">
                    <a:lumMod val="75000"/>
                  </a:schemeClr>
                </a:solidFill>
                <a:effectLst/>
                <a:latin typeface="mp-quote"/>
              </a:rPr>
              <a:t>2.</a:t>
            </a:r>
            <a:r>
              <a:rPr lang="zh-CN" altLang="en-US" sz="1600" b="0" i="0" dirty="0">
                <a:solidFill>
                  <a:schemeClr val="accent4">
                    <a:lumMod val="75000"/>
                  </a:schemeClr>
                </a:solidFill>
                <a:effectLst/>
                <a:latin typeface="mp-quote"/>
              </a:rPr>
              <a:t>格式奖励</a:t>
            </a:r>
            <a:r>
              <a:rPr lang="en-US" altLang="zh-CN" sz="1600" b="0" i="0" dirty="0">
                <a:solidFill>
                  <a:schemeClr val="accent4">
                    <a:lumMod val="75000"/>
                  </a:schemeClr>
                </a:solidFill>
                <a:effectLst/>
                <a:latin typeface="mp-quote"/>
              </a:rPr>
              <a:t>:</a:t>
            </a:r>
            <a:r>
              <a:rPr lang="zh-CN" altLang="en-US" sz="1600" b="0" i="0" dirty="0">
                <a:solidFill>
                  <a:schemeClr val="accent4">
                    <a:lumMod val="75000"/>
                  </a:schemeClr>
                </a:solidFill>
                <a:effectLst/>
                <a:latin typeface="mp-quote"/>
              </a:rPr>
              <a:t>格式奖励模型强制要求模型将其思考过程置于</a:t>
            </a:r>
            <a:r>
              <a:rPr lang="en-US" altLang="zh-CN" sz="1600" b="0" i="0" dirty="0">
                <a:solidFill>
                  <a:schemeClr val="accent4">
                    <a:lumMod val="75000"/>
                  </a:schemeClr>
                </a:solidFill>
                <a:effectLst/>
                <a:latin typeface="mp-quote"/>
              </a:rPr>
              <a:t>&lt;think&gt;</a:t>
            </a:r>
            <a:r>
              <a:rPr lang="zh-CN" altLang="en-US" sz="1600" b="0" i="0" dirty="0">
                <a:solidFill>
                  <a:schemeClr val="accent4">
                    <a:lumMod val="75000"/>
                  </a:schemeClr>
                </a:solidFill>
                <a:effectLst/>
                <a:latin typeface="mp-quote"/>
              </a:rPr>
              <a:t>和</a:t>
            </a:r>
            <a:r>
              <a:rPr lang="en-US" altLang="zh-CN" sz="1600" b="0" i="0" dirty="0">
                <a:solidFill>
                  <a:schemeClr val="accent4">
                    <a:lumMod val="75000"/>
                  </a:schemeClr>
                </a:solidFill>
                <a:effectLst/>
                <a:latin typeface="mp-quote"/>
              </a:rPr>
              <a:t>&lt;/think&gt;</a:t>
            </a:r>
            <a:r>
              <a:rPr lang="zh-CN" altLang="en-US" sz="1600" b="0" i="0" dirty="0">
                <a:solidFill>
                  <a:schemeClr val="accent4">
                    <a:lumMod val="75000"/>
                  </a:schemeClr>
                </a:solidFill>
                <a:effectLst/>
                <a:latin typeface="mp-quote"/>
              </a:rPr>
              <a:t>标签之间。没这么做就扣分，做了就加分。</a:t>
            </a:r>
            <a:endParaRPr lang="zh-CN" altLang="en-US" sz="1600" dirty="0">
              <a:solidFill>
                <a:schemeClr val="accent4">
                  <a:lumMod val="75000"/>
                </a:schemeClr>
              </a:solidFill>
            </a:endParaRPr>
          </a:p>
        </p:txBody>
      </p:sp>
      <p:sp>
        <p:nvSpPr>
          <p:cNvPr id="11" name="文本框 10">
            <a:extLst>
              <a:ext uri="{FF2B5EF4-FFF2-40B4-BE49-F238E27FC236}">
                <a16:creationId xmlns:a16="http://schemas.microsoft.com/office/drawing/2014/main" id="{C42ABB47-79CE-DE19-49C8-647ACA6E0882}"/>
              </a:ext>
            </a:extLst>
          </p:cNvPr>
          <p:cNvSpPr txBox="1"/>
          <p:nvPr/>
        </p:nvSpPr>
        <p:spPr>
          <a:xfrm>
            <a:off x="324459" y="2407051"/>
            <a:ext cx="10732225" cy="1015663"/>
          </a:xfrm>
          <a:prstGeom prst="rect">
            <a:avLst/>
          </a:prstGeom>
          <a:noFill/>
        </p:spPr>
        <p:txBody>
          <a:bodyPr wrap="square">
            <a:spAutoFit/>
          </a:bodyPr>
          <a:lstStyle/>
          <a:p>
            <a:pPr marR="0"/>
            <a:r>
              <a:rPr lang="en-US" altLang="zh-CN" sz="2000" b="1" dirty="0">
                <a:solidFill>
                  <a:schemeClr val="accent4">
                    <a:lumMod val="75000"/>
                  </a:schemeClr>
                </a:solidFill>
                <a:ea typeface="Microsoft YaHei" panose="020B0503020204020204" pitchFamily="34" charset="-122"/>
              </a:rPr>
              <a:t>DeepSeek-R1-Zero</a:t>
            </a:r>
            <a:r>
              <a:rPr lang="zh-CN" altLang="en-US" sz="2000" b="1" dirty="0">
                <a:solidFill>
                  <a:schemeClr val="accent4">
                    <a:lumMod val="75000"/>
                  </a:schemeClr>
                </a:solidFill>
                <a:ea typeface="Microsoft YaHei" panose="020B0503020204020204" pitchFamily="34" charset="-122"/>
              </a:rPr>
              <a:t>基于规则的强化学习的训练流程</a:t>
            </a:r>
            <a:r>
              <a:rPr lang="en-US" altLang="zh-CN" sz="2000" b="1" dirty="0">
                <a:solidFill>
                  <a:schemeClr val="accent4">
                    <a:lumMod val="75000"/>
                  </a:schemeClr>
                </a:solidFill>
                <a:ea typeface="Microsoft YaHei" panose="020B0503020204020204" pitchFamily="34" charset="-122"/>
              </a:rPr>
              <a:t>:</a:t>
            </a:r>
          </a:p>
          <a:p>
            <a:pPr marL="0" marR="0"/>
            <a:endParaRPr lang="en-US" altLang="zh-CN" sz="2000" dirty="0">
              <a:solidFill>
                <a:schemeClr val="accent4">
                  <a:lumMod val="75000"/>
                </a:schemeClr>
              </a:solidFill>
              <a:effectLst/>
              <a:ea typeface="Microsoft YaHei" panose="020B0503020204020204" pitchFamily="34" charset="-122"/>
            </a:endParaRPr>
          </a:p>
          <a:p>
            <a:pPr marL="0" marR="0"/>
            <a:r>
              <a:rPr lang="zh-CN" altLang="zh-CN" sz="2000" dirty="0">
                <a:solidFill>
                  <a:srgbClr val="D83B01"/>
                </a:solidFill>
                <a:effectLst/>
                <a:ea typeface="Microsoft YaHei" panose="020B0503020204020204" pitchFamily="34" charset="-122"/>
              </a:rPr>
              <a:t>输入问题→模型生成多个答案→规则系统评分→GRPO计算相对优势→更新模型。</a:t>
            </a:r>
          </a:p>
        </p:txBody>
      </p:sp>
      <p:pic>
        <p:nvPicPr>
          <p:cNvPr id="7" name="图片 6">
            <a:extLst>
              <a:ext uri="{FF2B5EF4-FFF2-40B4-BE49-F238E27FC236}">
                <a16:creationId xmlns:a16="http://schemas.microsoft.com/office/drawing/2014/main" id="{4A3C76CD-7208-852C-820C-C4C5B50DFE9A}"/>
              </a:ext>
            </a:extLst>
          </p:cNvPr>
          <p:cNvPicPr>
            <a:picLocks noChangeAspect="1"/>
          </p:cNvPicPr>
          <p:nvPr/>
        </p:nvPicPr>
        <p:blipFill>
          <a:blip r:embed="rId3"/>
          <a:stretch>
            <a:fillRect/>
          </a:stretch>
        </p:blipFill>
        <p:spPr>
          <a:xfrm>
            <a:off x="6515269" y="477593"/>
            <a:ext cx="5226800" cy="2304792"/>
          </a:xfrm>
          <a:prstGeom prst="rect">
            <a:avLst/>
          </a:prstGeom>
        </p:spPr>
      </p:pic>
    </p:spTree>
    <p:extLst>
      <p:ext uri="{BB962C8B-B14F-4D97-AF65-F5344CB8AC3E}">
        <p14:creationId xmlns:p14="http://schemas.microsoft.com/office/powerpoint/2010/main" val="2694897509"/>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BE365-3F05-CBD0-9EF4-AB83C0593B27}"/>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ECA86EEF-22FA-8295-DAE3-9CFEAB1E2948}"/>
              </a:ext>
            </a:extLst>
          </p:cNvPr>
          <p:cNvSpPr>
            <a:spLocks noGrp="1"/>
          </p:cNvSpPr>
          <p:nvPr>
            <p:ph type="title"/>
          </p:nvPr>
        </p:nvSpPr>
        <p:spPr>
          <a:xfrm>
            <a:off x="588262" y="457201"/>
            <a:ext cx="11455195" cy="508000"/>
          </a:xfrm>
        </p:spPr>
        <p:txBody>
          <a:bodyPr/>
          <a:lstStyle/>
          <a:p>
            <a:r>
              <a:rPr lang="en-US" altLang="zh-CN" sz="3200" b="0" i="0">
                <a:effectLst/>
                <a:latin typeface="Inter"/>
              </a:rPr>
              <a:t>DeepSeek R1 </a:t>
            </a:r>
            <a:r>
              <a:rPr lang="zh-CN" altLang="en-US" sz="3200" b="0" i="0">
                <a:solidFill>
                  <a:srgbClr val="FF0000"/>
                </a:solidFill>
                <a:effectLst/>
                <a:latin typeface="Inter"/>
              </a:rPr>
              <a:t>核心优势  </a:t>
            </a:r>
            <a:r>
              <a:rPr lang="en-US" altLang="zh-CN" sz="3200" b="0" i="0">
                <a:solidFill>
                  <a:srgbClr val="FF0000"/>
                </a:solidFill>
                <a:effectLst/>
                <a:latin typeface="Inter"/>
              </a:rPr>
              <a:t>2 </a:t>
            </a:r>
            <a:r>
              <a:rPr lang="en-US" altLang="zh-CN" sz="3200" b="0" i="0">
                <a:effectLst/>
                <a:latin typeface="Inter"/>
              </a:rPr>
              <a:t>– </a:t>
            </a:r>
            <a:r>
              <a:rPr lang="zh-CN" altLang="en-US" sz="3200">
                <a:latin typeface="Inter"/>
              </a:rPr>
              <a:t>开源免费商用且支持企业本地定制部署</a:t>
            </a:r>
            <a:endParaRPr lang="zh-CN" altLang="en-US" sz="3200"/>
          </a:p>
        </p:txBody>
      </p:sp>
      <p:sp>
        <p:nvSpPr>
          <p:cNvPr id="5" name="文本占位符 4">
            <a:extLst>
              <a:ext uri="{FF2B5EF4-FFF2-40B4-BE49-F238E27FC236}">
                <a16:creationId xmlns:a16="http://schemas.microsoft.com/office/drawing/2014/main" id="{C933502A-E49E-3236-9223-F130703E726D}"/>
              </a:ext>
            </a:extLst>
          </p:cNvPr>
          <p:cNvSpPr>
            <a:spLocks noGrp="1"/>
          </p:cNvSpPr>
          <p:nvPr>
            <p:ph type="body" sz="quarter" idx="10"/>
          </p:nvPr>
        </p:nvSpPr>
        <p:spPr>
          <a:xfrm>
            <a:off x="516942" y="1020978"/>
            <a:ext cx="11387170" cy="1034129"/>
          </a:xfrm>
        </p:spPr>
        <p:txBody>
          <a:bodyPr/>
          <a:lstStyle/>
          <a:p>
            <a:pPr marL="457200" indent="-457200">
              <a:buFont typeface="Arial" panose="020B0604020202020204" pitchFamily="34" charset="0"/>
              <a:buChar char="•"/>
            </a:pPr>
            <a:r>
              <a:rPr lang="zh-CN" altLang="en-US" sz="1600" b="0" i="0">
                <a:effectLst/>
                <a:latin typeface="Inter"/>
              </a:rPr>
              <a:t>与豆包等互联网大模型不同，</a:t>
            </a:r>
            <a:r>
              <a:rPr lang="en-US" altLang="zh-CN" sz="1600" b="0" i="0">
                <a:effectLst/>
                <a:latin typeface="Inter"/>
              </a:rPr>
              <a:t>DeepSeek-R1 </a:t>
            </a:r>
            <a:r>
              <a:rPr lang="zh-CN" altLang="en-US" sz="1600" b="0" i="0">
                <a:effectLst/>
                <a:latin typeface="Inter"/>
              </a:rPr>
              <a:t>是开源的推理模型，擅长处理复杂任务且可免费企业商用。同时 </a:t>
            </a:r>
            <a:r>
              <a:rPr lang="en-US" altLang="zh-CN" sz="1600" b="0" i="0">
                <a:effectLst/>
                <a:latin typeface="Inter"/>
              </a:rPr>
              <a:t>DeepSeek </a:t>
            </a:r>
            <a:r>
              <a:rPr lang="zh-CN" altLang="en-US" sz="1600" b="0" i="0">
                <a:effectLst/>
                <a:latin typeface="Inter"/>
              </a:rPr>
              <a:t>提供多种不同参数版本的 </a:t>
            </a:r>
            <a:r>
              <a:rPr lang="en-US" altLang="zh-CN" sz="1600" b="0" i="0">
                <a:effectLst/>
                <a:latin typeface="Inter"/>
              </a:rPr>
              <a:t>AI </a:t>
            </a:r>
            <a:r>
              <a:rPr lang="zh-CN" altLang="en-US" sz="1600" b="0" i="0">
                <a:effectLst/>
                <a:latin typeface="Inter"/>
              </a:rPr>
              <a:t>模型，以适配不同的 </a:t>
            </a:r>
            <a:r>
              <a:rPr lang="en-US" altLang="zh-CN" sz="1600" b="0" i="0">
                <a:effectLst/>
                <a:latin typeface="Inter"/>
              </a:rPr>
              <a:t>AI </a:t>
            </a:r>
            <a:r>
              <a:rPr lang="zh-CN" altLang="en-US" sz="1600" b="0" i="0">
                <a:effectLst/>
                <a:latin typeface="Inter"/>
              </a:rPr>
              <a:t>算力和企业应用场景，</a:t>
            </a:r>
            <a:r>
              <a:rPr lang="zh-CN" altLang="en-US" sz="1600" b="1" i="0">
                <a:effectLst/>
                <a:latin typeface="Inter"/>
              </a:rPr>
              <a:t>并直接支持联网搜索（</a:t>
            </a:r>
            <a:r>
              <a:rPr lang="en-US" altLang="zh-CN" sz="1600" b="1" i="0">
                <a:effectLst/>
                <a:latin typeface="Inter"/>
              </a:rPr>
              <a:t>RAG</a:t>
            </a:r>
            <a:r>
              <a:rPr lang="zh-CN" altLang="en-US" sz="1600" b="1" i="0">
                <a:effectLst/>
                <a:latin typeface="Inter"/>
              </a:rPr>
              <a:t>）</a:t>
            </a:r>
            <a:r>
              <a:rPr lang="zh-CN" altLang="en-US" sz="1600" b="0" i="0">
                <a:effectLst/>
                <a:latin typeface="Inter"/>
              </a:rPr>
              <a:t>，从而可以以较低成本实现丰富的企业 </a:t>
            </a:r>
            <a:r>
              <a:rPr lang="en-US" altLang="zh-CN" sz="1600" b="0" i="0">
                <a:effectLst/>
                <a:latin typeface="Inter"/>
              </a:rPr>
              <a:t>AI </a:t>
            </a:r>
            <a:r>
              <a:rPr lang="zh-CN" altLang="en-US" sz="1600" b="0" i="0">
                <a:effectLst/>
                <a:latin typeface="Inter"/>
              </a:rPr>
              <a:t>能力</a:t>
            </a:r>
            <a:r>
              <a:rPr lang="zh-CN" altLang="en-US" sz="1600">
                <a:latin typeface="Inter"/>
              </a:rPr>
              <a:t>定制</a:t>
            </a:r>
            <a:r>
              <a:rPr lang="zh-CN" altLang="en-US" sz="1600" b="0" i="0">
                <a:effectLst/>
                <a:latin typeface="Inter"/>
              </a:rPr>
              <a:t>部署，“</a:t>
            </a:r>
            <a:r>
              <a:rPr lang="en-US" altLang="zh-CN" sz="1600" b="0" i="0">
                <a:effectLst/>
                <a:latin typeface="Inter"/>
              </a:rPr>
              <a:t>AI</a:t>
            </a:r>
            <a:r>
              <a:rPr lang="zh-CN" altLang="en-US" sz="1600" b="0" i="0">
                <a:effectLst/>
                <a:latin typeface="Inter"/>
              </a:rPr>
              <a:t>普惠化”，</a:t>
            </a:r>
            <a:r>
              <a:rPr lang="en-US" altLang="zh-CN" sz="1600" b="0" i="0">
                <a:effectLst/>
                <a:latin typeface="Inter"/>
              </a:rPr>
              <a:t>”</a:t>
            </a:r>
            <a:r>
              <a:rPr lang="zh-CN" altLang="en-US" sz="1600" b="0" i="0">
                <a:effectLst/>
                <a:latin typeface="Inter"/>
              </a:rPr>
              <a:t>人人有</a:t>
            </a:r>
            <a:r>
              <a:rPr lang="en-US" altLang="zh-CN" sz="1600" b="0" i="0">
                <a:effectLst/>
                <a:latin typeface="Inter"/>
              </a:rPr>
              <a:t>AI” - ;) </a:t>
            </a:r>
            <a:r>
              <a:rPr lang="zh-CN" altLang="en-US" sz="1600" b="0" i="0">
                <a:effectLst/>
                <a:latin typeface="Inter"/>
              </a:rPr>
              <a:t>。</a:t>
            </a:r>
            <a:endParaRPr lang="en-US" altLang="zh-CN" sz="1600" b="0" i="0">
              <a:effectLst/>
              <a:latin typeface="Inter"/>
            </a:endParaRPr>
          </a:p>
          <a:p>
            <a:pPr marL="457200" indent="-457200">
              <a:buFont typeface="Arial" panose="020B0604020202020204" pitchFamily="34" charset="0"/>
              <a:buChar char="•"/>
            </a:pPr>
            <a:r>
              <a:rPr lang="zh-CN" altLang="en-US" sz="1600">
                <a:latin typeface="Inter"/>
              </a:rPr>
              <a:t>企业本地部署 </a:t>
            </a:r>
            <a:r>
              <a:rPr lang="en-US" altLang="zh-CN" sz="1600">
                <a:latin typeface="Inter"/>
              </a:rPr>
              <a:t>DeepSeek R1 </a:t>
            </a:r>
            <a:r>
              <a:rPr lang="zh-CN" altLang="en-US" sz="1600">
                <a:latin typeface="Inter"/>
              </a:rPr>
              <a:t>的核心优势如下：</a:t>
            </a:r>
            <a:endParaRPr lang="zh-CN" altLang="en-US" sz="900" b="0" i="0">
              <a:effectLst/>
              <a:latin typeface="Inter"/>
            </a:endParaRPr>
          </a:p>
        </p:txBody>
      </p:sp>
      <p:sp>
        <p:nvSpPr>
          <p:cNvPr id="6" name="文本框 5">
            <a:extLst>
              <a:ext uri="{FF2B5EF4-FFF2-40B4-BE49-F238E27FC236}">
                <a16:creationId xmlns:a16="http://schemas.microsoft.com/office/drawing/2014/main" id="{43BCB851-64CF-10AC-8965-F5EEDED868FB}"/>
              </a:ext>
            </a:extLst>
          </p:cNvPr>
          <p:cNvSpPr txBox="1"/>
          <p:nvPr/>
        </p:nvSpPr>
        <p:spPr>
          <a:xfrm>
            <a:off x="9514158" y="6585358"/>
            <a:ext cx="2677842" cy="276999"/>
          </a:xfrm>
          <a:prstGeom prst="rect">
            <a:avLst/>
          </a:prstGeom>
          <a:noFill/>
        </p:spPr>
        <p:txBody>
          <a:bodyPr wrap="square">
            <a:spAutoFit/>
          </a:bodyPr>
          <a:lstStyle/>
          <a:p>
            <a:r>
              <a:rPr lang="en-US" altLang="zh-CN" sz="1200">
                <a:hlinkClick r:id="rId2"/>
              </a:rPr>
              <a:t>GitHub - </a:t>
            </a:r>
            <a:r>
              <a:rPr lang="en-US" altLang="zh-CN" sz="1200" err="1">
                <a:hlinkClick r:id="rId2"/>
              </a:rPr>
              <a:t>deepseek</a:t>
            </a:r>
            <a:r>
              <a:rPr lang="en-US" altLang="zh-CN" sz="1200">
                <a:hlinkClick r:id="rId2"/>
              </a:rPr>
              <a:t>-ai/DeepSeek-R1</a:t>
            </a:r>
            <a:endParaRPr lang="zh-CN" altLang="en-US" sz="1200"/>
          </a:p>
        </p:txBody>
      </p:sp>
      <p:graphicFrame>
        <p:nvGraphicFramePr>
          <p:cNvPr id="7" name="表格 6">
            <a:extLst>
              <a:ext uri="{FF2B5EF4-FFF2-40B4-BE49-F238E27FC236}">
                <a16:creationId xmlns:a16="http://schemas.microsoft.com/office/drawing/2014/main" id="{7ADAD996-0289-6596-B54B-A496E4BD573A}"/>
              </a:ext>
            </a:extLst>
          </p:cNvPr>
          <p:cNvGraphicFramePr>
            <a:graphicFrameLocks noGrp="1"/>
          </p:cNvGraphicFramePr>
          <p:nvPr>
            <p:extLst>
              <p:ext uri="{D42A27DB-BD31-4B8C-83A1-F6EECF244321}">
                <p14:modId xmlns:p14="http://schemas.microsoft.com/office/powerpoint/2010/main" val="1167388358"/>
              </p:ext>
            </p:extLst>
          </p:nvPr>
        </p:nvGraphicFramePr>
        <p:xfrm>
          <a:off x="694481" y="2199190"/>
          <a:ext cx="5024163" cy="4374331"/>
        </p:xfrm>
        <a:graphic>
          <a:graphicData uri="http://schemas.openxmlformats.org/drawingml/2006/table">
            <a:tbl>
              <a:tblPr firstRow="1" firstCol="1" bandRow="1">
                <a:tableStyleId>{5C22544A-7EE6-4342-B048-85BDC9FD1C3A}</a:tableStyleId>
              </a:tblPr>
              <a:tblGrid>
                <a:gridCol w="1376167">
                  <a:extLst>
                    <a:ext uri="{9D8B030D-6E8A-4147-A177-3AD203B41FA5}">
                      <a16:colId xmlns:a16="http://schemas.microsoft.com/office/drawing/2014/main" val="2527033935"/>
                    </a:ext>
                  </a:extLst>
                </a:gridCol>
                <a:gridCol w="3647996">
                  <a:extLst>
                    <a:ext uri="{9D8B030D-6E8A-4147-A177-3AD203B41FA5}">
                      <a16:colId xmlns:a16="http://schemas.microsoft.com/office/drawing/2014/main" val="3223955273"/>
                    </a:ext>
                  </a:extLst>
                </a:gridCol>
              </a:tblGrid>
              <a:tr h="531169">
                <a:tc>
                  <a:txBody>
                    <a:bodyPr/>
                    <a:lstStyle/>
                    <a:p>
                      <a:pPr algn="ctr"/>
                      <a:r>
                        <a:rPr lang="zh-CN" sz="1050" kern="100">
                          <a:effectLst/>
                        </a:rPr>
                        <a:t>核心优势</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86405" marR="86405" marT="57604" marB="57604" anchor="ctr"/>
                </a:tc>
                <a:tc>
                  <a:txBody>
                    <a:bodyPr/>
                    <a:lstStyle/>
                    <a:p>
                      <a:pPr algn="ctr"/>
                      <a:r>
                        <a:rPr lang="zh-CN" sz="1050" kern="100">
                          <a:effectLst/>
                        </a:rPr>
                        <a:t>详情</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86405" marR="86405" marT="57604" marB="57604" anchor="ctr"/>
                </a:tc>
                <a:extLst>
                  <a:ext uri="{0D108BD9-81ED-4DB2-BD59-A6C34878D82A}">
                    <a16:rowId xmlns:a16="http://schemas.microsoft.com/office/drawing/2014/main" val="2052553730"/>
                  </a:ext>
                </a:extLst>
              </a:tr>
              <a:tr h="749885">
                <a:tc>
                  <a:txBody>
                    <a:bodyPr/>
                    <a:lstStyle/>
                    <a:p>
                      <a:pPr algn="ctr"/>
                      <a:r>
                        <a:rPr lang="zh-CN" sz="1050" kern="100">
                          <a:effectLst/>
                        </a:rPr>
                        <a:t>数据安全保障</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86405" marR="86405" marT="57604" marB="57604" anchor="ctr"/>
                </a:tc>
                <a:tc>
                  <a:txBody>
                    <a:bodyPr/>
                    <a:lstStyle/>
                    <a:p>
                      <a:pPr algn="just"/>
                      <a:r>
                        <a:rPr lang="zh-CN" sz="1050" kern="100">
                          <a:effectLst/>
                        </a:rPr>
                        <a:t>所有数据处理和运算都在本地完成，无需将数据传输到外部的云端服务器，避免数据在传输和存储中泄露</a:t>
                      </a:r>
                      <a:r>
                        <a:rPr lang="en-US" sz="1050" kern="100">
                          <a:effectLst/>
                        </a:rPr>
                        <a:t>1</a:t>
                      </a:r>
                      <a:r>
                        <a:rPr lang="zh-CN" sz="1050" kern="100">
                          <a:effectLst/>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86405" marR="86405" marT="57604" marB="57604" anchor="ctr"/>
                </a:tc>
                <a:extLst>
                  <a:ext uri="{0D108BD9-81ED-4DB2-BD59-A6C34878D82A}">
                    <a16:rowId xmlns:a16="http://schemas.microsoft.com/office/drawing/2014/main" val="3552780152"/>
                  </a:ext>
                </a:extLst>
              </a:tr>
              <a:tr h="749885">
                <a:tc>
                  <a:txBody>
                    <a:bodyPr/>
                    <a:lstStyle/>
                    <a:p>
                      <a:pPr algn="ctr"/>
                      <a:r>
                        <a:rPr lang="zh-CN" sz="1050" kern="100">
                          <a:effectLst/>
                        </a:rPr>
                        <a:t>定制化自由</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86405" marR="86405" marT="57604" marB="57604" anchor="ctr"/>
                </a:tc>
                <a:tc>
                  <a:txBody>
                    <a:bodyPr/>
                    <a:lstStyle/>
                    <a:p>
                      <a:pPr algn="just"/>
                      <a:r>
                        <a:rPr lang="zh-CN" sz="1050" kern="100">
                          <a:effectLst/>
                        </a:rPr>
                        <a:t>用户能根据实际需求对模型进行定制化配置和优化，使其更好地适应特定业务场景和工作流程。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86405" marR="86405" marT="57604" marB="57604" anchor="ctr"/>
                </a:tc>
                <a:extLst>
                  <a:ext uri="{0D108BD9-81ED-4DB2-BD59-A6C34878D82A}">
                    <a16:rowId xmlns:a16="http://schemas.microsoft.com/office/drawing/2014/main" val="3688899496"/>
                  </a:ext>
                </a:extLst>
              </a:tr>
              <a:tr h="749885">
                <a:tc>
                  <a:txBody>
                    <a:bodyPr/>
                    <a:lstStyle/>
                    <a:p>
                      <a:pPr algn="ctr"/>
                      <a:r>
                        <a:rPr lang="zh-CN" sz="1050" kern="100">
                          <a:effectLst/>
                        </a:rPr>
                        <a:t>响应速度快</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86405" marR="86405" marT="57604" marB="57604" anchor="ctr"/>
                </a:tc>
                <a:tc>
                  <a:txBody>
                    <a:bodyPr/>
                    <a:lstStyle/>
                    <a:p>
                      <a:pPr algn="just"/>
                      <a:r>
                        <a:rPr lang="zh-CN" sz="1050" kern="100">
                          <a:effectLst/>
                        </a:rPr>
                        <a:t>无需通过网络传输请求到云端服务器，用户请求可在本地快速处理，几乎即时响应，提高工作效率和使用体验</a:t>
                      </a:r>
                      <a:r>
                        <a:rPr lang="en-US" sz="1050" kern="100">
                          <a:effectLst/>
                        </a:rPr>
                        <a:t>1</a:t>
                      </a:r>
                      <a:r>
                        <a:rPr lang="zh-CN" sz="1050" kern="100">
                          <a:effectLst/>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86405" marR="86405" marT="57604" marB="57604" anchor="ctr"/>
                </a:tc>
                <a:extLst>
                  <a:ext uri="{0D108BD9-81ED-4DB2-BD59-A6C34878D82A}">
                    <a16:rowId xmlns:a16="http://schemas.microsoft.com/office/drawing/2014/main" val="1559829366"/>
                  </a:ext>
                </a:extLst>
              </a:tr>
              <a:tr h="531169">
                <a:tc>
                  <a:txBody>
                    <a:bodyPr/>
                    <a:lstStyle/>
                    <a:p>
                      <a:pPr algn="ctr"/>
                      <a:r>
                        <a:rPr lang="zh-CN" sz="1050" kern="100">
                          <a:effectLst/>
                        </a:rPr>
                        <a:t>成本可控</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86405" marR="86405" marT="57604" marB="57604" anchor="ctr"/>
                </a:tc>
                <a:tc>
                  <a:txBody>
                    <a:bodyPr/>
                    <a:lstStyle/>
                    <a:p>
                      <a:pPr algn="just"/>
                      <a:r>
                        <a:rPr lang="zh-CN" sz="1050" kern="100">
                          <a:effectLst/>
                        </a:rPr>
                        <a:t>一次部署可长期使用，无需像使用云端服务那样按次或按量计费。</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86405" marR="86405" marT="57604" marB="57604" anchor="ctr"/>
                </a:tc>
                <a:extLst>
                  <a:ext uri="{0D108BD9-81ED-4DB2-BD59-A6C34878D82A}">
                    <a16:rowId xmlns:a16="http://schemas.microsoft.com/office/drawing/2014/main" val="1274225699"/>
                  </a:ext>
                </a:extLst>
              </a:tr>
              <a:tr h="531169">
                <a:tc>
                  <a:txBody>
                    <a:bodyPr/>
                    <a:lstStyle/>
                    <a:p>
                      <a:pPr algn="ctr"/>
                      <a:r>
                        <a:rPr lang="zh-CN" sz="1050" kern="100">
                          <a:effectLst/>
                        </a:rPr>
                        <a:t>全链路国产</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86405" marR="86405" marT="57604" marB="57604" anchor="ctr"/>
                </a:tc>
                <a:tc>
                  <a:txBody>
                    <a:bodyPr/>
                    <a:lstStyle/>
                    <a:p>
                      <a:pPr algn="just"/>
                      <a:r>
                        <a:rPr lang="zh-CN" sz="1050" kern="100">
                          <a:effectLst/>
                        </a:rPr>
                        <a:t>完全规避国际禁令风险，且中文理解能力处于行业顶尖水平。</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86405" marR="86405" marT="57604" marB="57604" anchor="ctr"/>
                </a:tc>
                <a:extLst>
                  <a:ext uri="{0D108BD9-81ED-4DB2-BD59-A6C34878D82A}">
                    <a16:rowId xmlns:a16="http://schemas.microsoft.com/office/drawing/2014/main" val="814501437"/>
                  </a:ext>
                </a:extLst>
              </a:tr>
              <a:tr h="531169">
                <a:tc>
                  <a:txBody>
                    <a:bodyPr/>
                    <a:lstStyle/>
                    <a:p>
                      <a:pPr algn="ctr"/>
                      <a:r>
                        <a:rPr lang="zh-CN" sz="1050" kern="100">
                          <a:effectLst/>
                        </a:rPr>
                        <a:t>极简部署</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86405" marR="86405" marT="57604" marB="57604" anchor="ctr"/>
                </a:tc>
                <a:tc>
                  <a:txBody>
                    <a:bodyPr/>
                    <a:lstStyle/>
                    <a:p>
                      <a:pPr algn="just"/>
                      <a:r>
                        <a:rPr lang="zh-CN" sz="1050" kern="100">
                          <a:effectLst/>
                        </a:rPr>
                        <a:t>支持</a:t>
                      </a:r>
                      <a:r>
                        <a:rPr lang="en-US" sz="1050" kern="100">
                          <a:effectLst/>
                        </a:rPr>
                        <a:t> </a:t>
                      </a:r>
                      <a:r>
                        <a:rPr lang="en-US" sz="1050" kern="100" err="1">
                          <a:effectLst/>
                        </a:rPr>
                        <a:t>Ollama</a:t>
                      </a:r>
                      <a:r>
                        <a:rPr lang="en-US" sz="1050" kern="100">
                          <a:effectLst/>
                        </a:rPr>
                        <a:t> </a:t>
                      </a:r>
                      <a:r>
                        <a:rPr lang="zh-CN" sz="1050" kern="100">
                          <a:effectLst/>
                        </a:rPr>
                        <a:t>一键部署，</a:t>
                      </a:r>
                      <a:r>
                        <a:rPr lang="en-US" sz="1050" kern="100">
                          <a:effectLst/>
                        </a:rPr>
                        <a:t>3 </a:t>
                      </a:r>
                      <a:r>
                        <a:rPr lang="zh-CN" sz="1050" kern="100">
                          <a:effectLst/>
                        </a:rPr>
                        <a:t>分钟左右即可实现本地化</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86405" marR="86405" marT="57604" marB="57604" anchor="ctr"/>
                </a:tc>
                <a:extLst>
                  <a:ext uri="{0D108BD9-81ED-4DB2-BD59-A6C34878D82A}">
                    <a16:rowId xmlns:a16="http://schemas.microsoft.com/office/drawing/2014/main" val="3040682871"/>
                  </a:ext>
                </a:extLst>
              </a:tr>
            </a:tbl>
          </a:graphicData>
        </a:graphic>
      </p:graphicFrame>
      <p:graphicFrame>
        <p:nvGraphicFramePr>
          <p:cNvPr id="8" name="表格 7">
            <a:extLst>
              <a:ext uri="{FF2B5EF4-FFF2-40B4-BE49-F238E27FC236}">
                <a16:creationId xmlns:a16="http://schemas.microsoft.com/office/drawing/2014/main" id="{CEB3ACC5-C3B9-9457-70D4-6CC6A9ED0CCC}"/>
              </a:ext>
            </a:extLst>
          </p:cNvPr>
          <p:cNvGraphicFramePr>
            <a:graphicFrameLocks noGrp="1"/>
          </p:cNvGraphicFramePr>
          <p:nvPr>
            <p:extLst>
              <p:ext uri="{D42A27DB-BD31-4B8C-83A1-F6EECF244321}">
                <p14:modId xmlns:p14="http://schemas.microsoft.com/office/powerpoint/2010/main" val="1154068604"/>
              </p:ext>
            </p:extLst>
          </p:nvPr>
        </p:nvGraphicFramePr>
        <p:xfrm>
          <a:off x="6096000" y="2199190"/>
          <a:ext cx="5877560" cy="4374330"/>
        </p:xfrm>
        <a:graphic>
          <a:graphicData uri="http://schemas.openxmlformats.org/drawingml/2006/table">
            <a:tbl>
              <a:tblPr firstRow="1" firstCol="1">
                <a:tableStyleId>{F5AB1C69-6EDB-4FF4-983F-18BD219EF322}</a:tableStyleId>
              </a:tblPr>
              <a:tblGrid>
                <a:gridCol w="2078645">
                  <a:extLst>
                    <a:ext uri="{9D8B030D-6E8A-4147-A177-3AD203B41FA5}">
                      <a16:colId xmlns:a16="http://schemas.microsoft.com/office/drawing/2014/main" val="664495747"/>
                    </a:ext>
                  </a:extLst>
                </a:gridCol>
                <a:gridCol w="3798915">
                  <a:extLst>
                    <a:ext uri="{9D8B030D-6E8A-4147-A177-3AD203B41FA5}">
                      <a16:colId xmlns:a16="http://schemas.microsoft.com/office/drawing/2014/main" val="1206937067"/>
                    </a:ext>
                  </a:extLst>
                </a:gridCol>
              </a:tblGrid>
              <a:tr h="402397">
                <a:tc>
                  <a:txBody>
                    <a:bodyPr/>
                    <a:lstStyle/>
                    <a:p>
                      <a:pPr algn="ctr" fontAlgn="ctr"/>
                      <a:r>
                        <a:rPr lang="en-US" sz="1200" u="none" strike="noStrike">
                          <a:effectLst/>
                        </a:rPr>
                        <a:t>DeepSeek </a:t>
                      </a:r>
                      <a:r>
                        <a:rPr lang="zh-CN" altLang="en-US" sz="1200" u="none" strike="noStrike">
                          <a:effectLst/>
                        </a:rPr>
                        <a:t>模型版本</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1043" marR="1043" marT="1043" marB="0" anchor="ctr"/>
                </a:tc>
                <a:tc>
                  <a:txBody>
                    <a:bodyPr/>
                    <a:lstStyle/>
                    <a:p>
                      <a:pPr algn="ctr" fontAlgn="ctr"/>
                      <a:r>
                        <a:rPr lang="zh-CN" altLang="en-US" sz="1200" u="none" strike="noStrike">
                          <a:effectLst/>
                        </a:rPr>
                        <a:t>硬件配置需求</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1043" marR="1043" marT="1043" marB="0" anchor="ctr"/>
                </a:tc>
                <a:extLst>
                  <a:ext uri="{0D108BD9-81ED-4DB2-BD59-A6C34878D82A}">
                    <a16:rowId xmlns:a16="http://schemas.microsoft.com/office/drawing/2014/main" val="932350248"/>
                  </a:ext>
                </a:extLst>
              </a:tr>
              <a:tr h="567419">
                <a:tc>
                  <a:txBody>
                    <a:bodyPr/>
                    <a:lstStyle/>
                    <a:p>
                      <a:pPr algn="ctr" fontAlgn="ctr"/>
                      <a:r>
                        <a:rPr lang="en-US" sz="1200" u="none" strike="noStrike">
                          <a:effectLst/>
                        </a:rPr>
                        <a:t>DeepSeek-R1-1.5B</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1043" marR="1043" marT="1043" marB="0" anchor="ctr"/>
                </a:tc>
                <a:tc>
                  <a:txBody>
                    <a:bodyPr/>
                    <a:lstStyle/>
                    <a:p>
                      <a:pPr algn="ctr"/>
                      <a:r>
                        <a:rPr lang="en-US" sz="1200" kern="100">
                          <a:solidFill>
                            <a:schemeClr val="dk1"/>
                          </a:solidFill>
                          <a:effectLst/>
                          <a:latin typeface="+mn-lt"/>
                          <a:ea typeface="+mn-ea"/>
                          <a:cs typeface="+mn-cs"/>
                        </a:rPr>
                        <a:t>4</a:t>
                      </a:r>
                      <a:r>
                        <a:rPr lang="zh-CN" altLang="en-US" sz="1200" kern="100">
                          <a:solidFill>
                            <a:schemeClr val="dk1"/>
                          </a:solidFill>
                          <a:effectLst/>
                          <a:latin typeface="+mn-lt"/>
                          <a:ea typeface="+mn-ea"/>
                          <a:cs typeface="+mn-cs"/>
                        </a:rPr>
                        <a:t>核处理器、</a:t>
                      </a:r>
                      <a:r>
                        <a:rPr lang="en-US" sz="1200" kern="100">
                          <a:solidFill>
                            <a:schemeClr val="dk1"/>
                          </a:solidFill>
                          <a:effectLst/>
                          <a:latin typeface="+mn-lt"/>
                          <a:ea typeface="+mn-ea"/>
                          <a:cs typeface="+mn-cs"/>
                        </a:rPr>
                        <a:t>8G</a:t>
                      </a:r>
                      <a:r>
                        <a:rPr lang="zh-CN" altLang="en-US" sz="1200" kern="100">
                          <a:solidFill>
                            <a:schemeClr val="dk1"/>
                          </a:solidFill>
                          <a:effectLst/>
                          <a:latin typeface="+mn-lt"/>
                          <a:ea typeface="+mn-ea"/>
                          <a:cs typeface="+mn-cs"/>
                        </a:rPr>
                        <a:t>内存，无需显卡</a:t>
                      </a:r>
                    </a:p>
                  </a:txBody>
                  <a:tcPr marL="31258" marR="31258" marT="7814" marB="7814" anchor="ctr"/>
                </a:tc>
                <a:extLst>
                  <a:ext uri="{0D108BD9-81ED-4DB2-BD59-A6C34878D82A}">
                    <a16:rowId xmlns:a16="http://schemas.microsoft.com/office/drawing/2014/main" val="295648934"/>
                  </a:ext>
                </a:extLst>
              </a:tr>
              <a:tr h="567419">
                <a:tc>
                  <a:txBody>
                    <a:bodyPr/>
                    <a:lstStyle/>
                    <a:p>
                      <a:pPr algn="ctr" fontAlgn="ctr"/>
                      <a:r>
                        <a:rPr lang="en-US" sz="1200" u="none" strike="noStrike">
                          <a:effectLst/>
                        </a:rPr>
                        <a:t>DeepSeek-R1-7B</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1043" marR="1043" marT="1043" marB="0" anchor="ctr"/>
                </a:tc>
                <a:tc>
                  <a:txBody>
                    <a:bodyPr/>
                    <a:lstStyle/>
                    <a:p>
                      <a:pPr algn="ctr"/>
                      <a:r>
                        <a:rPr lang="en-US" sz="1200" kern="100">
                          <a:solidFill>
                            <a:schemeClr val="dk1"/>
                          </a:solidFill>
                          <a:effectLst/>
                          <a:latin typeface="+mn-lt"/>
                          <a:ea typeface="+mn-ea"/>
                          <a:cs typeface="+mn-cs"/>
                        </a:rPr>
                        <a:t>8</a:t>
                      </a:r>
                      <a:r>
                        <a:rPr lang="zh-CN" altLang="en-US" sz="1200" kern="100">
                          <a:solidFill>
                            <a:schemeClr val="dk1"/>
                          </a:solidFill>
                          <a:effectLst/>
                          <a:latin typeface="+mn-lt"/>
                          <a:ea typeface="+mn-ea"/>
                          <a:cs typeface="+mn-cs"/>
                        </a:rPr>
                        <a:t>核处理器、</a:t>
                      </a:r>
                      <a:r>
                        <a:rPr lang="en-US" sz="1200" kern="100">
                          <a:solidFill>
                            <a:schemeClr val="dk1"/>
                          </a:solidFill>
                          <a:effectLst/>
                          <a:latin typeface="+mn-lt"/>
                          <a:ea typeface="+mn-ea"/>
                          <a:cs typeface="+mn-cs"/>
                        </a:rPr>
                        <a:t>16G</a:t>
                      </a:r>
                      <a:r>
                        <a:rPr lang="zh-CN" altLang="en-US" sz="1200" kern="100">
                          <a:solidFill>
                            <a:schemeClr val="dk1"/>
                          </a:solidFill>
                          <a:effectLst/>
                          <a:latin typeface="+mn-lt"/>
                          <a:ea typeface="+mn-ea"/>
                          <a:cs typeface="+mn-cs"/>
                        </a:rPr>
                        <a:t>内存，</a:t>
                      </a:r>
                      <a:r>
                        <a:rPr lang="en-US" sz="1200" kern="100">
                          <a:solidFill>
                            <a:schemeClr val="dk1"/>
                          </a:solidFill>
                          <a:effectLst/>
                          <a:latin typeface="+mn-lt"/>
                          <a:ea typeface="+mn-ea"/>
                          <a:cs typeface="+mn-cs"/>
                        </a:rPr>
                        <a:t>Ryzen7</a:t>
                      </a:r>
                      <a:r>
                        <a:rPr lang="zh-CN" altLang="en-US" sz="1200" kern="100">
                          <a:solidFill>
                            <a:schemeClr val="dk1"/>
                          </a:solidFill>
                          <a:effectLst/>
                          <a:latin typeface="+mn-lt"/>
                          <a:ea typeface="+mn-ea"/>
                          <a:cs typeface="+mn-cs"/>
                        </a:rPr>
                        <a:t>或更高，</a:t>
                      </a:r>
                      <a:r>
                        <a:rPr lang="en-US" sz="1200" kern="100">
                          <a:solidFill>
                            <a:schemeClr val="dk1"/>
                          </a:solidFill>
                          <a:effectLst/>
                          <a:latin typeface="+mn-lt"/>
                          <a:ea typeface="+mn-ea"/>
                          <a:cs typeface="+mn-cs"/>
                        </a:rPr>
                        <a:t>RTX 3060</a:t>
                      </a:r>
                      <a:r>
                        <a:rPr lang="zh-CN" altLang="en-US" sz="1200" kern="100">
                          <a:solidFill>
                            <a:schemeClr val="dk1"/>
                          </a:solidFill>
                          <a:effectLst/>
                          <a:latin typeface="+mn-lt"/>
                          <a:ea typeface="+mn-ea"/>
                          <a:cs typeface="+mn-cs"/>
                        </a:rPr>
                        <a:t>（</a:t>
                      </a:r>
                      <a:r>
                        <a:rPr lang="en-US" sz="1200" kern="100">
                          <a:solidFill>
                            <a:schemeClr val="dk1"/>
                          </a:solidFill>
                          <a:effectLst/>
                          <a:latin typeface="+mn-lt"/>
                          <a:ea typeface="+mn-ea"/>
                          <a:cs typeface="+mn-cs"/>
                        </a:rPr>
                        <a:t>12GB</a:t>
                      </a:r>
                      <a:r>
                        <a:rPr lang="zh-CN" altLang="en-US" sz="1200" kern="100">
                          <a:solidFill>
                            <a:schemeClr val="dk1"/>
                          </a:solidFill>
                          <a:effectLst/>
                          <a:latin typeface="+mn-lt"/>
                          <a:ea typeface="+mn-ea"/>
                          <a:cs typeface="+mn-cs"/>
                        </a:rPr>
                        <a:t>）或更高</a:t>
                      </a:r>
                    </a:p>
                  </a:txBody>
                  <a:tcPr marL="31258" marR="31258" marT="7814" marB="7814" anchor="ctr"/>
                </a:tc>
                <a:extLst>
                  <a:ext uri="{0D108BD9-81ED-4DB2-BD59-A6C34878D82A}">
                    <a16:rowId xmlns:a16="http://schemas.microsoft.com/office/drawing/2014/main" val="176970995"/>
                  </a:ext>
                </a:extLst>
              </a:tr>
              <a:tr h="567419">
                <a:tc>
                  <a:txBody>
                    <a:bodyPr/>
                    <a:lstStyle/>
                    <a:p>
                      <a:pPr algn="ctr" fontAlgn="ctr"/>
                      <a:r>
                        <a:rPr lang="en-US" sz="1200" u="none" strike="noStrike">
                          <a:effectLst/>
                        </a:rPr>
                        <a:t>DeepSeek-R1-8B</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1043" marR="1043" marT="1043" marB="0" anchor="ctr"/>
                </a:tc>
                <a:tc>
                  <a:txBody>
                    <a:bodyPr/>
                    <a:lstStyle/>
                    <a:p>
                      <a:pPr algn="ctr"/>
                      <a:r>
                        <a:rPr lang="en-US" sz="1200" kern="100">
                          <a:solidFill>
                            <a:schemeClr val="dk1"/>
                          </a:solidFill>
                          <a:effectLst/>
                          <a:latin typeface="+mn-lt"/>
                          <a:ea typeface="+mn-ea"/>
                          <a:cs typeface="+mn-cs"/>
                        </a:rPr>
                        <a:t>8</a:t>
                      </a:r>
                      <a:r>
                        <a:rPr lang="zh-CN" altLang="en-US" sz="1200" kern="100">
                          <a:solidFill>
                            <a:schemeClr val="dk1"/>
                          </a:solidFill>
                          <a:effectLst/>
                          <a:latin typeface="+mn-lt"/>
                          <a:ea typeface="+mn-ea"/>
                          <a:cs typeface="+mn-cs"/>
                        </a:rPr>
                        <a:t>核处理器、</a:t>
                      </a:r>
                      <a:r>
                        <a:rPr lang="en-US" sz="1200" kern="100">
                          <a:solidFill>
                            <a:schemeClr val="dk1"/>
                          </a:solidFill>
                          <a:effectLst/>
                          <a:latin typeface="+mn-lt"/>
                          <a:ea typeface="+mn-ea"/>
                          <a:cs typeface="+mn-cs"/>
                        </a:rPr>
                        <a:t>16G</a:t>
                      </a:r>
                      <a:r>
                        <a:rPr lang="zh-CN" altLang="en-US" sz="1200" kern="100">
                          <a:solidFill>
                            <a:schemeClr val="dk1"/>
                          </a:solidFill>
                          <a:effectLst/>
                          <a:latin typeface="+mn-lt"/>
                          <a:ea typeface="+mn-ea"/>
                          <a:cs typeface="+mn-cs"/>
                        </a:rPr>
                        <a:t>内存，</a:t>
                      </a:r>
                      <a:r>
                        <a:rPr lang="en-US" sz="1200" kern="100">
                          <a:solidFill>
                            <a:schemeClr val="dk1"/>
                          </a:solidFill>
                          <a:effectLst/>
                          <a:latin typeface="+mn-lt"/>
                          <a:ea typeface="+mn-ea"/>
                          <a:cs typeface="+mn-cs"/>
                        </a:rPr>
                        <a:t>Ryzen7</a:t>
                      </a:r>
                      <a:r>
                        <a:rPr lang="zh-CN" altLang="en-US" sz="1200" kern="100">
                          <a:solidFill>
                            <a:schemeClr val="dk1"/>
                          </a:solidFill>
                          <a:effectLst/>
                          <a:latin typeface="+mn-lt"/>
                          <a:ea typeface="+mn-ea"/>
                          <a:cs typeface="+mn-cs"/>
                        </a:rPr>
                        <a:t>或更高，</a:t>
                      </a:r>
                      <a:r>
                        <a:rPr lang="en-US" sz="1200" kern="100">
                          <a:solidFill>
                            <a:schemeClr val="dk1"/>
                          </a:solidFill>
                          <a:effectLst/>
                          <a:latin typeface="+mn-lt"/>
                          <a:ea typeface="+mn-ea"/>
                          <a:cs typeface="+mn-cs"/>
                        </a:rPr>
                        <a:t>RTX 3060</a:t>
                      </a:r>
                      <a:r>
                        <a:rPr lang="zh-CN" altLang="en-US" sz="1200" kern="100">
                          <a:solidFill>
                            <a:schemeClr val="dk1"/>
                          </a:solidFill>
                          <a:effectLst/>
                          <a:latin typeface="+mn-lt"/>
                          <a:ea typeface="+mn-ea"/>
                          <a:cs typeface="+mn-cs"/>
                        </a:rPr>
                        <a:t>（</a:t>
                      </a:r>
                      <a:r>
                        <a:rPr lang="en-US" sz="1200" kern="100">
                          <a:solidFill>
                            <a:schemeClr val="dk1"/>
                          </a:solidFill>
                          <a:effectLst/>
                          <a:latin typeface="+mn-lt"/>
                          <a:ea typeface="+mn-ea"/>
                          <a:cs typeface="+mn-cs"/>
                        </a:rPr>
                        <a:t>12GB</a:t>
                      </a:r>
                      <a:r>
                        <a:rPr lang="zh-CN" altLang="en-US" sz="1200" kern="100">
                          <a:solidFill>
                            <a:schemeClr val="dk1"/>
                          </a:solidFill>
                          <a:effectLst/>
                          <a:latin typeface="+mn-lt"/>
                          <a:ea typeface="+mn-ea"/>
                          <a:cs typeface="+mn-cs"/>
                        </a:rPr>
                        <a:t>）或</a:t>
                      </a:r>
                      <a:r>
                        <a:rPr lang="en-US" sz="1200" kern="100">
                          <a:solidFill>
                            <a:schemeClr val="dk1"/>
                          </a:solidFill>
                          <a:effectLst/>
                          <a:latin typeface="+mn-lt"/>
                          <a:ea typeface="+mn-ea"/>
                          <a:cs typeface="+mn-cs"/>
                        </a:rPr>
                        <a:t>4060</a:t>
                      </a:r>
                      <a:endParaRPr lang="zh-CN" altLang="en-US" sz="1200" kern="100">
                        <a:solidFill>
                          <a:schemeClr val="dk1"/>
                        </a:solidFill>
                        <a:effectLst/>
                        <a:latin typeface="+mn-lt"/>
                        <a:ea typeface="+mn-ea"/>
                        <a:cs typeface="+mn-cs"/>
                      </a:endParaRPr>
                    </a:p>
                  </a:txBody>
                  <a:tcPr marL="31258" marR="31258" marT="7814" marB="7814" anchor="ctr"/>
                </a:tc>
                <a:extLst>
                  <a:ext uri="{0D108BD9-81ED-4DB2-BD59-A6C34878D82A}">
                    <a16:rowId xmlns:a16="http://schemas.microsoft.com/office/drawing/2014/main" val="2125518494"/>
                  </a:ext>
                </a:extLst>
              </a:tr>
              <a:tr h="567419">
                <a:tc>
                  <a:txBody>
                    <a:bodyPr/>
                    <a:lstStyle/>
                    <a:p>
                      <a:pPr algn="ctr" fontAlgn="ctr"/>
                      <a:r>
                        <a:rPr lang="en-US" sz="1200" u="none" strike="noStrike">
                          <a:effectLst/>
                        </a:rPr>
                        <a:t>DeepSeek-R1-14B</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1043" marR="1043" marT="1043" marB="0" anchor="ctr"/>
                </a:tc>
                <a:tc>
                  <a:txBody>
                    <a:bodyPr/>
                    <a:lstStyle/>
                    <a:p>
                      <a:pPr algn="ctr"/>
                      <a:r>
                        <a:rPr lang="en-US" sz="1200" kern="100">
                          <a:solidFill>
                            <a:schemeClr val="dk1"/>
                          </a:solidFill>
                          <a:effectLst/>
                          <a:latin typeface="+mn-lt"/>
                          <a:ea typeface="+mn-ea"/>
                          <a:cs typeface="+mn-cs"/>
                        </a:rPr>
                        <a:t>i9-13900K</a:t>
                      </a:r>
                      <a:r>
                        <a:rPr lang="zh-CN" altLang="en-US" sz="1200" kern="100">
                          <a:solidFill>
                            <a:schemeClr val="dk1"/>
                          </a:solidFill>
                          <a:effectLst/>
                          <a:latin typeface="+mn-lt"/>
                          <a:ea typeface="+mn-ea"/>
                          <a:cs typeface="+mn-cs"/>
                        </a:rPr>
                        <a:t>或更高、</a:t>
                      </a:r>
                      <a:r>
                        <a:rPr lang="en-US" sz="1200" kern="100">
                          <a:solidFill>
                            <a:schemeClr val="dk1"/>
                          </a:solidFill>
                          <a:effectLst/>
                          <a:latin typeface="+mn-lt"/>
                          <a:ea typeface="+mn-ea"/>
                          <a:cs typeface="+mn-cs"/>
                        </a:rPr>
                        <a:t>32G</a:t>
                      </a:r>
                      <a:r>
                        <a:rPr lang="zh-CN" altLang="en-US" sz="1200" kern="100">
                          <a:solidFill>
                            <a:schemeClr val="dk1"/>
                          </a:solidFill>
                          <a:effectLst/>
                          <a:latin typeface="+mn-lt"/>
                          <a:ea typeface="+mn-ea"/>
                          <a:cs typeface="+mn-cs"/>
                        </a:rPr>
                        <a:t>内存，</a:t>
                      </a:r>
                      <a:r>
                        <a:rPr lang="en-US" sz="1200" kern="100">
                          <a:solidFill>
                            <a:schemeClr val="dk1"/>
                          </a:solidFill>
                          <a:effectLst/>
                          <a:latin typeface="+mn-lt"/>
                          <a:ea typeface="+mn-ea"/>
                          <a:cs typeface="+mn-cs"/>
                        </a:rPr>
                        <a:t>RTX 4090</a:t>
                      </a:r>
                      <a:r>
                        <a:rPr lang="zh-CN" altLang="en-US" sz="1200" kern="100">
                          <a:solidFill>
                            <a:schemeClr val="dk1"/>
                          </a:solidFill>
                          <a:effectLst/>
                          <a:latin typeface="+mn-lt"/>
                          <a:ea typeface="+mn-ea"/>
                          <a:cs typeface="+mn-cs"/>
                        </a:rPr>
                        <a:t>（</a:t>
                      </a:r>
                      <a:r>
                        <a:rPr lang="en-US" sz="1200" kern="100">
                          <a:solidFill>
                            <a:schemeClr val="dk1"/>
                          </a:solidFill>
                          <a:effectLst/>
                          <a:latin typeface="+mn-lt"/>
                          <a:ea typeface="+mn-ea"/>
                          <a:cs typeface="+mn-cs"/>
                        </a:rPr>
                        <a:t>24GB</a:t>
                      </a:r>
                      <a:r>
                        <a:rPr lang="zh-CN" altLang="en-US" sz="1200" kern="100">
                          <a:solidFill>
                            <a:schemeClr val="dk1"/>
                          </a:solidFill>
                          <a:effectLst/>
                          <a:latin typeface="+mn-lt"/>
                          <a:ea typeface="+mn-ea"/>
                          <a:cs typeface="+mn-cs"/>
                        </a:rPr>
                        <a:t>）或</a:t>
                      </a:r>
                      <a:r>
                        <a:rPr lang="en-US" sz="1200" kern="100">
                          <a:solidFill>
                            <a:schemeClr val="dk1"/>
                          </a:solidFill>
                          <a:effectLst/>
                          <a:latin typeface="+mn-lt"/>
                          <a:ea typeface="+mn-ea"/>
                          <a:cs typeface="+mn-cs"/>
                        </a:rPr>
                        <a:t>A5000</a:t>
                      </a:r>
                      <a:endParaRPr lang="zh-CN" altLang="en-US" sz="1200" kern="100">
                        <a:solidFill>
                          <a:schemeClr val="dk1"/>
                        </a:solidFill>
                        <a:effectLst/>
                        <a:latin typeface="+mn-lt"/>
                        <a:ea typeface="+mn-ea"/>
                        <a:cs typeface="+mn-cs"/>
                      </a:endParaRPr>
                    </a:p>
                  </a:txBody>
                  <a:tcPr marL="31258" marR="31258" marT="7814" marB="7814" anchor="ctr"/>
                </a:tc>
                <a:extLst>
                  <a:ext uri="{0D108BD9-81ED-4DB2-BD59-A6C34878D82A}">
                    <a16:rowId xmlns:a16="http://schemas.microsoft.com/office/drawing/2014/main" val="140872569"/>
                  </a:ext>
                </a:extLst>
              </a:tr>
              <a:tr h="567419">
                <a:tc>
                  <a:txBody>
                    <a:bodyPr/>
                    <a:lstStyle/>
                    <a:p>
                      <a:pPr algn="ctr" fontAlgn="ctr"/>
                      <a:r>
                        <a:rPr lang="en-US" sz="1200" u="none" strike="noStrike">
                          <a:effectLst/>
                        </a:rPr>
                        <a:t>DeepSeek-R1-32B</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1043" marR="1043" marT="1043" marB="0" anchor="ctr"/>
                </a:tc>
                <a:tc>
                  <a:txBody>
                    <a:bodyPr/>
                    <a:lstStyle/>
                    <a:p>
                      <a:pPr algn="ctr"/>
                      <a:r>
                        <a:rPr lang="en-US" sz="1200" kern="100">
                          <a:solidFill>
                            <a:schemeClr val="dk1"/>
                          </a:solidFill>
                          <a:effectLst/>
                          <a:latin typeface="+mn-lt"/>
                          <a:ea typeface="+mn-ea"/>
                          <a:cs typeface="+mn-cs"/>
                        </a:rPr>
                        <a:t>Xeon 8</a:t>
                      </a:r>
                      <a:r>
                        <a:rPr lang="zh-CN" altLang="en-US" sz="1200" kern="100">
                          <a:solidFill>
                            <a:schemeClr val="dk1"/>
                          </a:solidFill>
                          <a:effectLst/>
                          <a:latin typeface="+mn-lt"/>
                          <a:ea typeface="+mn-ea"/>
                          <a:cs typeface="+mn-cs"/>
                        </a:rPr>
                        <a:t>核、</a:t>
                      </a:r>
                      <a:r>
                        <a:rPr lang="en-US" sz="1200" kern="100">
                          <a:solidFill>
                            <a:schemeClr val="dk1"/>
                          </a:solidFill>
                          <a:effectLst/>
                          <a:latin typeface="+mn-lt"/>
                          <a:ea typeface="+mn-ea"/>
                          <a:cs typeface="+mn-cs"/>
                        </a:rPr>
                        <a:t>128GB</a:t>
                      </a:r>
                      <a:r>
                        <a:rPr lang="zh-CN" altLang="en-US" sz="1200" kern="100">
                          <a:solidFill>
                            <a:schemeClr val="dk1"/>
                          </a:solidFill>
                          <a:effectLst/>
                          <a:latin typeface="+mn-lt"/>
                          <a:ea typeface="+mn-ea"/>
                          <a:cs typeface="+mn-cs"/>
                        </a:rPr>
                        <a:t>内存或更高，</a:t>
                      </a:r>
                      <a:r>
                        <a:rPr lang="en-US" sz="1200" kern="100">
                          <a:solidFill>
                            <a:schemeClr val="dk1"/>
                          </a:solidFill>
                          <a:effectLst/>
                          <a:latin typeface="+mn-lt"/>
                          <a:ea typeface="+mn-ea"/>
                          <a:cs typeface="+mn-cs"/>
                        </a:rPr>
                        <a:t>2-4</a:t>
                      </a:r>
                      <a:r>
                        <a:rPr lang="zh-CN" altLang="en-US" sz="1200" kern="100">
                          <a:solidFill>
                            <a:schemeClr val="dk1"/>
                          </a:solidFill>
                          <a:effectLst/>
                          <a:latin typeface="+mn-lt"/>
                          <a:ea typeface="+mn-ea"/>
                          <a:cs typeface="+mn-cs"/>
                        </a:rPr>
                        <a:t>张</a:t>
                      </a:r>
                      <a:r>
                        <a:rPr lang="en-US" sz="1200" kern="100">
                          <a:solidFill>
                            <a:schemeClr val="dk1"/>
                          </a:solidFill>
                          <a:effectLst/>
                          <a:latin typeface="+mn-lt"/>
                          <a:ea typeface="+mn-ea"/>
                          <a:cs typeface="+mn-cs"/>
                        </a:rPr>
                        <a:t>A100</a:t>
                      </a:r>
                      <a:r>
                        <a:rPr lang="zh-CN" altLang="en-US" sz="1200" kern="100">
                          <a:solidFill>
                            <a:schemeClr val="dk1"/>
                          </a:solidFill>
                          <a:effectLst/>
                          <a:latin typeface="+mn-lt"/>
                          <a:ea typeface="+mn-ea"/>
                          <a:cs typeface="+mn-cs"/>
                        </a:rPr>
                        <a:t>（</a:t>
                      </a:r>
                      <a:r>
                        <a:rPr lang="en-US" sz="1200" kern="100">
                          <a:solidFill>
                            <a:schemeClr val="dk1"/>
                          </a:solidFill>
                          <a:effectLst/>
                          <a:latin typeface="+mn-lt"/>
                          <a:ea typeface="+mn-ea"/>
                          <a:cs typeface="+mn-cs"/>
                        </a:rPr>
                        <a:t>80GB</a:t>
                      </a:r>
                      <a:r>
                        <a:rPr lang="zh-CN" altLang="en-US" sz="1200" kern="100">
                          <a:solidFill>
                            <a:schemeClr val="dk1"/>
                          </a:solidFill>
                          <a:effectLst/>
                          <a:latin typeface="+mn-lt"/>
                          <a:ea typeface="+mn-ea"/>
                          <a:cs typeface="+mn-cs"/>
                        </a:rPr>
                        <a:t>）或更高</a:t>
                      </a:r>
                    </a:p>
                  </a:txBody>
                  <a:tcPr marL="31258" marR="31258" marT="7814" marB="7814" anchor="ctr"/>
                </a:tc>
                <a:extLst>
                  <a:ext uri="{0D108BD9-81ED-4DB2-BD59-A6C34878D82A}">
                    <a16:rowId xmlns:a16="http://schemas.microsoft.com/office/drawing/2014/main" val="3813643136"/>
                  </a:ext>
                </a:extLst>
              </a:tr>
              <a:tr h="567419">
                <a:tc>
                  <a:txBody>
                    <a:bodyPr/>
                    <a:lstStyle/>
                    <a:p>
                      <a:pPr algn="ctr" fontAlgn="ctr"/>
                      <a:r>
                        <a:rPr lang="en-US" sz="1200" u="none" strike="noStrike">
                          <a:effectLst/>
                        </a:rPr>
                        <a:t>DeepSeek-R1-70B</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1043" marR="1043" marT="1043" marB="0" anchor="ctr"/>
                </a:tc>
                <a:tc>
                  <a:txBody>
                    <a:bodyPr/>
                    <a:lstStyle/>
                    <a:p>
                      <a:pPr algn="ctr"/>
                      <a:r>
                        <a:rPr lang="en-US" sz="1200" kern="100">
                          <a:solidFill>
                            <a:schemeClr val="dk1"/>
                          </a:solidFill>
                          <a:effectLst/>
                          <a:latin typeface="+mn-lt"/>
                          <a:ea typeface="+mn-ea"/>
                          <a:cs typeface="+mn-cs"/>
                        </a:rPr>
                        <a:t>Xeon 8</a:t>
                      </a:r>
                      <a:r>
                        <a:rPr lang="zh-CN" altLang="en-US" sz="1200" kern="100">
                          <a:solidFill>
                            <a:schemeClr val="dk1"/>
                          </a:solidFill>
                          <a:effectLst/>
                          <a:latin typeface="+mn-lt"/>
                          <a:ea typeface="+mn-ea"/>
                          <a:cs typeface="+mn-cs"/>
                        </a:rPr>
                        <a:t>核、</a:t>
                      </a:r>
                      <a:r>
                        <a:rPr lang="en-US" sz="1200" kern="100">
                          <a:solidFill>
                            <a:schemeClr val="dk1"/>
                          </a:solidFill>
                          <a:effectLst/>
                          <a:latin typeface="+mn-lt"/>
                          <a:ea typeface="+mn-ea"/>
                          <a:cs typeface="+mn-cs"/>
                        </a:rPr>
                        <a:t>128GB</a:t>
                      </a:r>
                      <a:r>
                        <a:rPr lang="zh-CN" altLang="en-US" sz="1200" kern="100">
                          <a:solidFill>
                            <a:schemeClr val="dk1"/>
                          </a:solidFill>
                          <a:effectLst/>
                          <a:latin typeface="+mn-lt"/>
                          <a:ea typeface="+mn-ea"/>
                          <a:cs typeface="+mn-cs"/>
                        </a:rPr>
                        <a:t>内存或更高，</a:t>
                      </a:r>
                      <a:r>
                        <a:rPr lang="en-US" sz="1200" kern="100">
                          <a:solidFill>
                            <a:schemeClr val="dk1"/>
                          </a:solidFill>
                          <a:effectLst/>
                          <a:latin typeface="+mn-lt"/>
                          <a:ea typeface="+mn-ea"/>
                          <a:cs typeface="+mn-cs"/>
                        </a:rPr>
                        <a:t>8</a:t>
                      </a:r>
                      <a:r>
                        <a:rPr lang="zh-CN" altLang="en-US" sz="1200" kern="100">
                          <a:solidFill>
                            <a:schemeClr val="dk1"/>
                          </a:solidFill>
                          <a:effectLst/>
                          <a:latin typeface="+mn-lt"/>
                          <a:ea typeface="+mn-ea"/>
                          <a:cs typeface="+mn-cs"/>
                        </a:rPr>
                        <a:t>张</a:t>
                      </a:r>
                      <a:r>
                        <a:rPr lang="en-US" sz="1200" kern="100">
                          <a:solidFill>
                            <a:schemeClr val="dk1"/>
                          </a:solidFill>
                          <a:effectLst/>
                          <a:latin typeface="+mn-lt"/>
                          <a:ea typeface="+mn-ea"/>
                          <a:cs typeface="+mn-cs"/>
                        </a:rPr>
                        <a:t>A100/H100</a:t>
                      </a:r>
                      <a:r>
                        <a:rPr lang="zh-CN" altLang="en-US" sz="1200" kern="100">
                          <a:solidFill>
                            <a:schemeClr val="dk1"/>
                          </a:solidFill>
                          <a:effectLst/>
                          <a:latin typeface="+mn-lt"/>
                          <a:ea typeface="+mn-ea"/>
                          <a:cs typeface="+mn-cs"/>
                        </a:rPr>
                        <a:t>（</a:t>
                      </a:r>
                      <a:r>
                        <a:rPr lang="en-US" sz="1200" kern="100">
                          <a:solidFill>
                            <a:schemeClr val="dk1"/>
                          </a:solidFill>
                          <a:effectLst/>
                          <a:latin typeface="+mn-lt"/>
                          <a:ea typeface="+mn-ea"/>
                          <a:cs typeface="+mn-cs"/>
                        </a:rPr>
                        <a:t>80GB</a:t>
                      </a:r>
                      <a:r>
                        <a:rPr lang="zh-CN" altLang="en-US" sz="1200" kern="100">
                          <a:solidFill>
                            <a:schemeClr val="dk1"/>
                          </a:solidFill>
                          <a:effectLst/>
                          <a:latin typeface="+mn-lt"/>
                          <a:ea typeface="+mn-ea"/>
                          <a:cs typeface="+mn-cs"/>
                        </a:rPr>
                        <a:t>）或更高</a:t>
                      </a:r>
                    </a:p>
                  </a:txBody>
                  <a:tcPr marL="31258" marR="31258" marT="7814" marB="7814" anchor="ctr"/>
                </a:tc>
                <a:extLst>
                  <a:ext uri="{0D108BD9-81ED-4DB2-BD59-A6C34878D82A}">
                    <a16:rowId xmlns:a16="http://schemas.microsoft.com/office/drawing/2014/main" val="3356711936"/>
                  </a:ext>
                </a:extLst>
              </a:tr>
              <a:tr h="567419">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lang="en-US" altLang="zh-CN" sz="1200" u="none" strike="noStrike">
                          <a:effectLst/>
                        </a:rPr>
                        <a:t>DeepSeek-R1-671B(Full)</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1043" marR="1043" marT="1043" marB="0" anchor="ctr"/>
                </a:tc>
                <a:tc>
                  <a:txBody>
                    <a:bodyPr/>
                    <a:lstStyle/>
                    <a:p>
                      <a:pPr algn="ctr"/>
                      <a:r>
                        <a:rPr lang="en-US" sz="1200" kern="100">
                          <a:solidFill>
                            <a:schemeClr val="dk1"/>
                          </a:solidFill>
                          <a:effectLst/>
                          <a:latin typeface="+mn-lt"/>
                          <a:ea typeface="+mn-ea"/>
                          <a:cs typeface="+mn-cs"/>
                        </a:rPr>
                        <a:t>64</a:t>
                      </a:r>
                      <a:r>
                        <a:rPr lang="zh-CN" altLang="en-US" sz="1200" kern="100">
                          <a:solidFill>
                            <a:schemeClr val="dk1"/>
                          </a:solidFill>
                          <a:effectLst/>
                          <a:latin typeface="+mn-lt"/>
                          <a:ea typeface="+mn-ea"/>
                          <a:cs typeface="+mn-cs"/>
                        </a:rPr>
                        <a:t>核、</a:t>
                      </a:r>
                      <a:r>
                        <a:rPr lang="en-US" sz="1200" kern="100">
                          <a:solidFill>
                            <a:schemeClr val="dk1"/>
                          </a:solidFill>
                          <a:effectLst/>
                          <a:latin typeface="+mn-lt"/>
                          <a:ea typeface="+mn-ea"/>
                          <a:cs typeface="+mn-cs"/>
                        </a:rPr>
                        <a:t>512GB</a:t>
                      </a:r>
                      <a:r>
                        <a:rPr lang="zh-CN" altLang="en-US" sz="1200" kern="100">
                          <a:solidFill>
                            <a:schemeClr val="dk1"/>
                          </a:solidFill>
                          <a:effectLst/>
                          <a:latin typeface="+mn-lt"/>
                          <a:ea typeface="+mn-ea"/>
                          <a:cs typeface="+mn-cs"/>
                        </a:rPr>
                        <a:t>或更高，</a:t>
                      </a:r>
                      <a:r>
                        <a:rPr lang="en-US" sz="1200" kern="100">
                          <a:solidFill>
                            <a:schemeClr val="dk1"/>
                          </a:solidFill>
                          <a:effectLst/>
                          <a:latin typeface="+mn-lt"/>
                          <a:ea typeface="+mn-ea"/>
                          <a:cs typeface="+mn-cs"/>
                        </a:rPr>
                        <a:t>8</a:t>
                      </a:r>
                      <a:r>
                        <a:rPr lang="zh-CN" altLang="en-US" sz="1200" kern="100">
                          <a:solidFill>
                            <a:schemeClr val="dk1"/>
                          </a:solidFill>
                          <a:effectLst/>
                          <a:latin typeface="+mn-lt"/>
                          <a:ea typeface="+mn-ea"/>
                          <a:cs typeface="+mn-cs"/>
                        </a:rPr>
                        <a:t>张</a:t>
                      </a:r>
                      <a:r>
                        <a:rPr lang="en-US" sz="1200" kern="100">
                          <a:solidFill>
                            <a:schemeClr val="dk1"/>
                          </a:solidFill>
                          <a:effectLst/>
                          <a:latin typeface="+mn-lt"/>
                          <a:ea typeface="+mn-ea"/>
                          <a:cs typeface="+mn-cs"/>
                        </a:rPr>
                        <a:t>A100/H100</a:t>
                      </a:r>
                      <a:endParaRPr lang="zh-CN" altLang="en-US" sz="1200" kern="100">
                        <a:solidFill>
                          <a:schemeClr val="dk1"/>
                        </a:solidFill>
                        <a:effectLst/>
                        <a:latin typeface="+mn-lt"/>
                        <a:ea typeface="+mn-ea"/>
                        <a:cs typeface="+mn-cs"/>
                      </a:endParaRPr>
                    </a:p>
                  </a:txBody>
                  <a:tcPr marL="31258" marR="31258" marT="7814" marB="7814" anchor="ctr"/>
                </a:tc>
                <a:extLst>
                  <a:ext uri="{0D108BD9-81ED-4DB2-BD59-A6C34878D82A}">
                    <a16:rowId xmlns:a16="http://schemas.microsoft.com/office/drawing/2014/main" val="825662469"/>
                  </a:ext>
                </a:extLst>
              </a:tr>
            </a:tbl>
          </a:graphicData>
        </a:graphic>
      </p:graphicFrame>
      <p:sp>
        <p:nvSpPr>
          <p:cNvPr id="12" name="文本框 11">
            <a:extLst>
              <a:ext uri="{FF2B5EF4-FFF2-40B4-BE49-F238E27FC236}">
                <a16:creationId xmlns:a16="http://schemas.microsoft.com/office/drawing/2014/main" id="{F96ACB23-4C7A-601E-A100-5B575BC47206}"/>
              </a:ext>
            </a:extLst>
          </p:cNvPr>
          <p:cNvSpPr txBox="1"/>
          <p:nvPr/>
        </p:nvSpPr>
        <p:spPr>
          <a:xfrm>
            <a:off x="5986414" y="1772330"/>
            <a:ext cx="5987146" cy="338554"/>
          </a:xfrm>
          <a:prstGeom prst="rect">
            <a:avLst/>
          </a:prstGeom>
          <a:noFill/>
        </p:spPr>
        <p:txBody>
          <a:bodyPr wrap="square">
            <a:spAutoFit/>
          </a:bodyPr>
          <a:lstStyle/>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zh-CN" altLang="en-US" sz="1600" b="0" i="0" u="none" strike="noStrike" kern="1200" cap="none" spc="0" normalizeH="0" baseline="0" noProof="0">
                <a:ln>
                  <a:noFill/>
                </a:ln>
                <a:solidFill>
                  <a:srgbClr val="000000"/>
                </a:solidFill>
                <a:effectLst/>
                <a:uLnTx/>
                <a:uFillTx/>
                <a:latin typeface="Inter"/>
                <a:ea typeface="+mn-ea"/>
                <a:cs typeface="Segoe UI" panose="020B0502040204020203" pitchFamily="34" charset="0"/>
              </a:rPr>
              <a:t>提供满足不同算力要求的多种</a:t>
            </a:r>
            <a:r>
              <a:rPr kumimoji="0" lang="en-US" altLang="zh-CN" sz="1600" b="0" i="0" u="none" strike="noStrike" kern="1200" cap="none" spc="0" normalizeH="0" baseline="0" noProof="0">
                <a:ln>
                  <a:noFill/>
                </a:ln>
                <a:solidFill>
                  <a:srgbClr val="000000"/>
                </a:solidFill>
                <a:effectLst/>
                <a:uLnTx/>
                <a:uFillTx/>
                <a:latin typeface="Inter"/>
                <a:ea typeface="+mn-ea"/>
                <a:cs typeface="Segoe UI" panose="020B0502040204020203" pitchFamily="34" charset="0"/>
              </a:rPr>
              <a:t>AI</a:t>
            </a:r>
            <a:r>
              <a:rPr kumimoji="0" lang="zh-CN" altLang="en-US" sz="1600" b="0" i="0" u="none" strike="noStrike" kern="1200" cap="none" spc="0" normalizeH="0" baseline="0" noProof="0">
                <a:ln>
                  <a:noFill/>
                </a:ln>
                <a:solidFill>
                  <a:srgbClr val="000000"/>
                </a:solidFill>
                <a:effectLst/>
                <a:uLnTx/>
                <a:uFillTx/>
                <a:latin typeface="Inter"/>
                <a:ea typeface="+mn-ea"/>
                <a:cs typeface="Segoe UI" panose="020B0502040204020203" pitchFamily="34" charset="0"/>
              </a:rPr>
              <a:t>模型版本</a:t>
            </a:r>
            <a:r>
              <a:rPr kumimoji="0" lang="zh-CN" altLang="en-US" sz="1200" b="0" i="0" u="none" strike="noStrike" kern="1200" cap="none" spc="0" normalizeH="0" baseline="0" noProof="0">
                <a:ln>
                  <a:noFill/>
                </a:ln>
                <a:solidFill>
                  <a:srgbClr val="000000"/>
                </a:solidFill>
                <a:effectLst/>
                <a:uLnTx/>
                <a:uFillTx/>
                <a:latin typeface="Inter"/>
                <a:ea typeface="+mn-ea"/>
                <a:cs typeface="Segoe UI" panose="020B0502040204020203" pitchFamily="34" charset="0"/>
              </a:rPr>
              <a:t>（更多信息参考下一页）</a:t>
            </a:r>
            <a:endParaRPr kumimoji="0" lang="zh-CN" altLang="en-US" sz="700" b="0" i="0" u="none" strike="noStrike" kern="1200" cap="none" spc="0" normalizeH="0" baseline="0" noProof="0">
              <a:ln>
                <a:noFill/>
              </a:ln>
              <a:solidFill>
                <a:srgbClr val="000000"/>
              </a:solidFill>
              <a:effectLst/>
              <a:uLnTx/>
              <a:uFillTx/>
              <a:latin typeface="Inter"/>
              <a:ea typeface="+mn-ea"/>
              <a:cs typeface="Segoe UI" panose="020B0502040204020203" pitchFamily="34" charset="0"/>
            </a:endParaRPr>
          </a:p>
        </p:txBody>
      </p:sp>
    </p:spTree>
    <p:extLst>
      <p:ext uri="{BB962C8B-B14F-4D97-AF65-F5344CB8AC3E}">
        <p14:creationId xmlns:p14="http://schemas.microsoft.com/office/powerpoint/2010/main" val="259886561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61AAC-6181-E8C0-1248-5E577543AB0D}"/>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65C7F500-FA50-0388-754D-40AF1813D5D1}"/>
              </a:ext>
            </a:extLst>
          </p:cNvPr>
          <p:cNvSpPr>
            <a:spLocks noGrp="1"/>
          </p:cNvSpPr>
          <p:nvPr>
            <p:ph type="title"/>
          </p:nvPr>
        </p:nvSpPr>
        <p:spPr>
          <a:xfrm>
            <a:off x="-44060" y="221360"/>
            <a:ext cx="11018520" cy="492443"/>
          </a:xfrm>
        </p:spPr>
        <p:txBody>
          <a:bodyPr/>
          <a:lstStyle/>
          <a:p>
            <a:r>
              <a:rPr lang="en-US" altLang="zh-CN" sz="3200" b="0" i="0" dirty="0">
                <a:effectLst/>
                <a:latin typeface="Inter"/>
              </a:rPr>
              <a:t>DeepSeek-R1 </a:t>
            </a:r>
            <a:r>
              <a:rPr lang="zh-CN" altLang="en-US" sz="3200" b="0" i="0" dirty="0">
                <a:effectLst/>
                <a:latin typeface="Inter"/>
              </a:rPr>
              <a:t>技术原理</a:t>
            </a:r>
            <a:endParaRPr lang="zh-CN" altLang="en-US" sz="3200" dirty="0"/>
          </a:p>
        </p:txBody>
      </p:sp>
      <p:sp>
        <p:nvSpPr>
          <p:cNvPr id="15" name="文本框 14">
            <a:extLst>
              <a:ext uri="{FF2B5EF4-FFF2-40B4-BE49-F238E27FC236}">
                <a16:creationId xmlns:a16="http://schemas.microsoft.com/office/drawing/2014/main" id="{2F238A0B-363A-8357-2DDC-F2E5209D7CF5}"/>
              </a:ext>
            </a:extLst>
          </p:cNvPr>
          <p:cNvSpPr txBox="1"/>
          <p:nvPr/>
        </p:nvSpPr>
        <p:spPr>
          <a:xfrm>
            <a:off x="1108499" y="1240003"/>
            <a:ext cx="6794738" cy="1002839"/>
          </a:xfrm>
          <a:prstGeom prst="rect">
            <a:avLst/>
          </a:prstGeom>
          <a:noFill/>
        </p:spPr>
        <p:txBody>
          <a:bodyPr wrap="square">
            <a:spAutoFit/>
          </a:bodyPr>
          <a:lstStyle/>
          <a:p>
            <a:pPr marL="342900" indent="-342900">
              <a:lnSpc>
                <a:spcPct val="300000"/>
              </a:lnSpc>
              <a:buFont typeface="Wingdings" panose="05000000000000000000" pitchFamily="2" charset="2"/>
              <a:buChar char="n"/>
            </a:pPr>
            <a:r>
              <a:rPr lang="zh-CN" altLang="en-US" sz="2400" b="1" dirty="0">
                <a:solidFill>
                  <a:schemeClr val="accent4">
                    <a:lumMod val="75000"/>
                  </a:schemeClr>
                </a:solidFill>
                <a:latin typeface="mp-quote"/>
              </a:rPr>
              <a:t>蒸馏</a:t>
            </a:r>
            <a:endParaRPr lang="en-US" altLang="zh-CN" sz="2400" b="1" dirty="0">
              <a:solidFill>
                <a:schemeClr val="accent4">
                  <a:lumMod val="75000"/>
                </a:schemeClr>
              </a:solidFill>
              <a:latin typeface="mp-quote"/>
            </a:endParaRPr>
          </a:p>
        </p:txBody>
      </p:sp>
      <p:pic>
        <p:nvPicPr>
          <p:cNvPr id="3" name="图片 2">
            <a:extLst>
              <a:ext uri="{FF2B5EF4-FFF2-40B4-BE49-F238E27FC236}">
                <a16:creationId xmlns:a16="http://schemas.microsoft.com/office/drawing/2014/main" id="{479C6114-2B0F-62D8-C512-6726E9B22EF4}"/>
              </a:ext>
            </a:extLst>
          </p:cNvPr>
          <p:cNvPicPr>
            <a:picLocks noChangeAspect="1"/>
          </p:cNvPicPr>
          <p:nvPr/>
        </p:nvPicPr>
        <p:blipFill>
          <a:blip r:embed="rId3"/>
          <a:stretch>
            <a:fillRect/>
          </a:stretch>
        </p:blipFill>
        <p:spPr>
          <a:xfrm>
            <a:off x="3991773" y="0"/>
            <a:ext cx="7091728" cy="5805905"/>
          </a:xfrm>
          <a:prstGeom prst="rect">
            <a:avLst/>
          </a:prstGeom>
        </p:spPr>
      </p:pic>
      <p:pic>
        <p:nvPicPr>
          <p:cNvPr id="6" name="图片 5">
            <a:extLst>
              <a:ext uri="{FF2B5EF4-FFF2-40B4-BE49-F238E27FC236}">
                <a16:creationId xmlns:a16="http://schemas.microsoft.com/office/drawing/2014/main" id="{27D7CC28-8988-C421-00AA-CF80169A829B}"/>
              </a:ext>
            </a:extLst>
          </p:cNvPr>
          <p:cNvPicPr>
            <a:picLocks noChangeAspect="1"/>
          </p:cNvPicPr>
          <p:nvPr/>
        </p:nvPicPr>
        <p:blipFill>
          <a:blip r:embed="rId4"/>
          <a:stretch>
            <a:fillRect/>
          </a:stretch>
        </p:blipFill>
        <p:spPr>
          <a:xfrm>
            <a:off x="437380" y="3968457"/>
            <a:ext cx="5194641" cy="2170701"/>
          </a:xfrm>
          <a:prstGeom prst="rect">
            <a:avLst/>
          </a:prstGeom>
        </p:spPr>
      </p:pic>
    </p:spTree>
    <p:extLst>
      <p:ext uri="{BB962C8B-B14F-4D97-AF65-F5344CB8AC3E}">
        <p14:creationId xmlns:p14="http://schemas.microsoft.com/office/powerpoint/2010/main" val="44674473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29CDA-618A-7F19-4942-9445AD765940}"/>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E6BF87C7-1F1F-F0F6-6412-545199372582}"/>
              </a:ext>
            </a:extLst>
          </p:cNvPr>
          <p:cNvSpPr>
            <a:spLocks noGrp="1"/>
          </p:cNvSpPr>
          <p:nvPr>
            <p:ph type="title"/>
          </p:nvPr>
        </p:nvSpPr>
        <p:spPr>
          <a:xfrm>
            <a:off x="588263" y="457200"/>
            <a:ext cx="11018520" cy="492443"/>
          </a:xfrm>
        </p:spPr>
        <p:txBody>
          <a:bodyPr/>
          <a:lstStyle/>
          <a:p>
            <a:r>
              <a:rPr lang="en-US" altLang="zh-CN" sz="3200" b="0" i="0">
                <a:effectLst/>
                <a:latin typeface="Inter"/>
              </a:rPr>
              <a:t>DeepSeek-R1 </a:t>
            </a:r>
            <a:r>
              <a:rPr lang="zh-CN" altLang="en-US" sz="3200" b="0" i="0">
                <a:effectLst/>
                <a:latin typeface="Inter"/>
              </a:rPr>
              <a:t>版本特点、使用场景和建议硬件配置</a:t>
            </a:r>
            <a:endParaRPr lang="zh-CN" altLang="en-US" sz="3200"/>
          </a:p>
        </p:txBody>
      </p:sp>
      <p:sp>
        <p:nvSpPr>
          <p:cNvPr id="5" name="文本占位符 4">
            <a:extLst>
              <a:ext uri="{FF2B5EF4-FFF2-40B4-BE49-F238E27FC236}">
                <a16:creationId xmlns:a16="http://schemas.microsoft.com/office/drawing/2014/main" id="{02C240D8-F7FC-2DDB-6F3B-78715AE6CCFF}"/>
              </a:ext>
            </a:extLst>
          </p:cNvPr>
          <p:cNvSpPr>
            <a:spLocks noGrp="1"/>
          </p:cNvSpPr>
          <p:nvPr>
            <p:ph type="body" sz="quarter" idx="10"/>
          </p:nvPr>
        </p:nvSpPr>
        <p:spPr>
          <a:xfrm>
            <a:off x="586390" y="1126026"/>
            <a:ext cx="11114830" cy="738664"/>
          </a:xfrm>
        </p:spPr>
        <p:txBody>
          <a:bodyPr/>
          <a:lstStyle/>
          <a:p>
            <a:pPr marL="457200" indent="-457200">
              <a:buFont typeface="Arial" panose="020B0604020202020204" pitchFamily="34" charset="0"/>
              <a:buChar char="•"/>
            </a:pPr>
            <a:r>
              <a:rPr lang="en-US" altLang="zh-CN" sz="1600" b="0" i="0">
                <a:effectLst/>
                <a:latin typeface="Inter"/>
              </a:rPr>
              <a:t>DeepSeek-R1</a:t>
            </a:r>
            <a:r>
              <a:rPr lang="zh-CN" altLang="en-US" sz="1600" b="0" i="0">
                <a:effectLst/>
                <a:latin typeface="Inter"/>
              </a:rPr>
              <a:t>模型</a:t>
            </a:r>
            <a:r>
              <a:rPr lang="en-US" altLang="zh-CN" sz="1600" b="0" i="0">
                <a:effectLst/>
                <a:latin typeface="Inter"/>
              </a:rPr>
              <a:t>1.5b</a:t>
            </a:r>
            <a:r>
              <a:rPr lang="zh-CN" altLang="en-US" sz="1600" b="0" i="0">
                <a:effectLst/>
                <a:latin typeface="Inter"/>
              </a:rPr>
              <a:t>、</a:t>
            </a:r>
            <a:r>
              <a:rPr lang="en-US" altLang="zh-CN" sz="1600" b="0" i="0">
                <a:effectLst/>
                <a:latin typeface="Inter"/>
              </a:rPr>
              <a:t>7b</a:t>
            </a:r>
            <a:r>
              <a:rPr lang="zh-CN" altLang="en-US" sz="1600" b="0" i="0">
                <a:effectLst/>
                <a:latin typeface="Inter"/>
              </a:rPr>
              <a:t>、</a:t>
            </a:r>
            <a:r>
              <a:rPr lang="en-US" altLang="zh-CN" sz="1600" b="0" i="0">
                <a:effectLst/>
                <a:latin typeface="Inter"/>
              </a:rPr>
              <a:t>8b</a:t>
            </a:r>
            <a:r>
              <a:rPr lang="zh-CN" altLang="en-US" sz="1600" b="0" i="0">
                <a:effectLst/>
                <a:latin typeface="Inter"/>
              </a:rPr>
              <a:t>、</a:t>
            </a:r>
            <a:r>
              <a:rPr lang="en-US" altLang="zh-CN" sz="1600" b="0" i="0">
                <a:effectLst/>
                <a:latin typeface="Inter"/>
              </a:rPr>
              <a:t>14b</a:t>
            </a:r>
            <a:r>
              <a:rPr lang="zh-CN" altLang="en-US" sz="1600" b="0" i="0">
                <a:effectLst/>
                <a:latin typeface="Inter"/>
              </a:rPr>
              <a:t>、</a:t>
            </a:r>
            <a:r>
              <a:rPr lang="en-US" altLang="zh-CN" sz="1600" b="0" i="0">
                <a:effectLst/>
                <a:latin typeface="Inter"/>
              </a:rPr>
              <a:t>32b</a:t>
            </a:r>
            <a:r>
              <a:rPr lang="zh-CN" altLang="en-US" sz="1600" b="0" i="0">
                <a:effectLst/>
                <a:latin typeface="Inter"/>
              </a:rPr>
              <a:t>、</a:t>
            </a:r>
            <a:r>
              <a:rPr lang="en-US" altLang="zh-CN" sz="1600" b="0" i="0">
                <a:effectLst/>
                <a:latin typeface="Inter"/>
              </a:rPr>
              <a:t>70b</a:t>
            </a:r>
            <a:r>
              <a:rPr lang="zh-CN" altLang="en-US" sz="1600" b="0" i="0">
                <a:effectLst/>
                <a:latin typeface="Inter"/>
              </a:rPr>
              <a:t>和</a:t>
            </a:r>
            <a:r>
              <a:rPr lang="en-US" altLang="zh-CN" sz="1600" b="0" i="0">
                <a:effectLst/>
                <a:latin typeface="Inter"/>
              </a:rPr>
              <a:t>671b</a:t>
            </a:r>
            <a:r>
              <a:rPr lang="zh-CN" altLang="en-US" sz="1600" b="0" i="0">
                <a:effectLst/>
                <a:latin typeface="Inter"/>
              </a:rPr>
              <a:t>，代表的是参数量的区别（</a:t>
            </a:r>
            <a:r>
              <a:rPr lang="en-US" altLang="zh-CN" sz="1600" b="0" i="0">
                <a:effectLst/>
                <a:latin typeface="Inter"/>
              </a:rPr>
              <a:t>B</a:t>
            </a:r>
            <a:r>
              <a:rPr lang="zh-CN" altLang="en-US" sz="1600" b="0" i="0">
                <a:effectLst/>
                <a:latin typeface="Inter"/>
              </a:rPr>
              <a:t>代表十亿参数）。</a:t>
            </a:r>
            <a:r>
              <a:rPr lang="en-US" altLang="zh-CN" sz="1600" b="0" i="0">
                <a:effectLst/>
                <a:latin typeface="Inter"/>
              </a:rPr>
              <a:t>671B</a:t>
            </a:r>
            <a:r>
              <a:rPr lang="zh-CN" altLang="en-US" sz="1600" b="0" i="0">
                <a:effectLst/>
                <a:latin typeface="Inter"/>
              </a:rPr>
              <a:t>是完整版本基础大模型，</a:t>
            </a:r>
            <a:r>
              <a:rPr lang="en-US" altLang="zh-CN" sz="1600" b="0" i="0">
                <a:effectLst/>
                <a:latin typeface="Inter"/>
              </a:rPr>
              <a:t>1.5B</a:t>
            </a:r>
            <a:r>
              <a:rPr lang="zh-CN" altLang="en-US" sz="1600" b="0" i="0">
                <a:effectLst/>
                <a:latin typeface="Inter"/>
              </a:rPr>
              <a:t>、</a:t>
            </a:r>
            <a:r>
              <a:rPr lang="en-US" altLang="zh-CN" sz="1600" b="0" i="0">
                <a:effectLst/>
                <a:latin typeface="Inter"/>
              </a:rPr>
              <a:t>7B</a:t>
            </a:r>
            <a:r>
              <a:rPr lang="zh-CN" altLang="en-US" sz="1600" b="0" i="0">
                <a:effectLst/>
                <a:latin typeface="Inter"/>
              </a:rPr>
              <a:t>、</a:t>
            </a:r>
            <a:r>
              <a:rPr lang="en-US" altLang="zh-CN" sz="1600" b="0" i="0">
                <a:effectLst/>
                <a:latin typeface="Inter"/>
              </a:rPr>
              <a:t>8B</a:t>
            </a:r>
            <a:r>
              <a:rPr lang="zh-CN" altLang="en-US" sz="1600" b="0" i="0">
                <a:effectLst/>
                <a:latin typeface="Inter"/>
              </a:rPr>
              <a:t>、</a:t>
            </a:r>
            <a:r>
              <a:rPr lang="en-US" altLang="zh-CN" sz="1600" b="0" i="0">
                <a:effectLst/>
                <a:latin typeface="Inter"/>
              </a:rPr>
              <a:t>14B</a:t>
            </a:r>
            <a:r>
              <a:rPr lang="zh-CN" altLang="en-US" sz="1600" b="0" i="0">
                <a:effectLst/>
                <a:latin typeface="Inter"/>
              </a:rPr>
              <a:t>、</a:t>
            </a:r>
            <a:r>
              <a:rPr lang="en-US" altLang="zh-CN" sz="1600" b="0" i="0">
                <a:effectLst/>
                <a:latin typeface="Inter"/>
              </a:rPr>
              <a:t>32B</a:t>
            </a:r>
            <a:r>
              <a:rPr lang="zh-CN" altLang="en-US" sz="1600" b="0" i="0">
                <a:effectLst/>
                <a:latin typeface="Inter"/>
              </a:rPr>
              <a:t>、</a:t>
            </a:r>
            <a:r>
              <a:rPr lang="en-US" altLang="zh-CN" sz="1600" b="0" i="0">
                <a:effectLst/>
                <a:latin typeface="Inter"/>
              </a:rPr>
              <a:t>70B</a:t>
            </a:r>
            <a:r>
              <a:rPr lang="zh-CN" altLang="en-US" sz="1600" b="0" i="0">
                <a:effectLst/>
                <a:latin typeface="Inter"/>
              </a:rPr>
              <a:t>是蒸馏后的小模型，它们的区别主要体现在参数规模、模型容量、性能表现、准确性、训练成本、推理成本和不同使用场景，同时均直接支持联网搜索（</a:t>
            </a:r>
            <a:r>
              <a:rPr lang="en-US" altLang="zh-CN" sz="1600" b="0" i="0">
                <a:effectLst/>
                <a:latin typeface="Inter"/>
              </a:rPr>
              <a:t>RAG</a:t>
            </a:r>
            <a:r>
              <a:rPr lang="zh-CN" altLang="en-US" sz="1600" b="0" i="0">
                <a:effectLst/>
                <a:latin typeface="Inter"/>
              </a:rPr>
              <a:t>）。</a:t>
            </a:r>
            <a:endParaRPr lang="zh-CN" altLang="en-US" sz="900" b="0" i="0">
              <a:effectLst/>
              <a:latin typeface="Inter"/>
            </a:endParaRPr>
          </a:p>
        </p:txBody>
      </p:sp>
      <p:graphicFrame>
        <p:nvGraphicFramePr>
          <p:cNvPr id="2" name="表格 1">
            <a:extLst>
              <a:ext uri="{FF2B5EF4-FFF2-40B4-BE49-F238E27FC236}">
                <a16:creationId xmlns:a16="http://schemas.microsoft.com/office/drawing/2014/main" id="{FD9F6DB4-7126-6C47-884F-E0524696A2EF}"/>
              </a:ext>
            </a:extLst>
          </p:cNvPr>
          <p:cNvGraphicFramePr>
            <a:graphicFrameLocks noGrp="1"/>
          </p:cNvGraphicFramePr>
          <p:nvPr/>
        </p:nvGraphicFramePr>
        <p:xfrm>
          <a:off x="821410" y="1978618"/>
          <a:ext cx="10879810" cy="4711487"/>
        </p:xfrm>
        <a:graphic>
          <a:graphicData uri="http://schemas.openxmlformats.org/drawingml/2006/table">
            <a:tbl>
              <a:tblPr firstRow="1" firstCol="1" bandRow="1">
                <a:tableStyleId>{69012ECD-51FC-41F1-AA8D-1B2483CD663E}</a:tableStyleId>
              </a:tblPr>
              <a:tblGrid>
                <a:gridCol w="2078953">
                  <a:extLst>
                    <a:ext uri="{9D8B030D-6E8A-4147-A177-3AD203B41FA5}">
                      <a16:colId xmlns:a16="http://schemas.microsoft.com/office/drawing/2014/main" val="1425195193"/>
                    </a:ext>
                  </a:extLst>
                </a:gridCol>
                <a:gridCol w="904875">
                  <a:extLst>
                    <a:ext uri="{9D8B030D-6E8A-4147-A177-3AD203B41FA5}">
                      <a16:colId xmlns:a16="http://schemas.microsoft.com/office/drawing/2014/main" val="1310445948"/>
                    </a:ext>
                  </a:extLst>
                </a:gridCol>
                <a:gridCol w="2719387">
                  <a:extLst>
                    <a:ext uri="{9D8B030D-6E8A-4147-A177-3AD203B41FA5}">
                      <a16:colId xmlns:a16="http://schemas.microsoft.com/office/drawing/2014/main" val="1636263239"/>
                    </a:ext>
                  </a:extLst>
                </a:gridCol>
                <a:gridCol w="2857500">
                  <a:extLst>
                    <a:ext uri="{9D8B030D-6E8A-4147-A177-3AD203B41FA5}">
                      <a16:colId xmlns:a16="http://schemas.microsoft.com/office/drawing/2014/main" val="3214184560"/>
                    </a:ext>
                  </a:extLst>
                </a:gridCol>
                <a:gridCol w="2319095">
                  <a:extLst>
                    <a:ext uri="{9D8B030D-6E8A-4147-A177-3AD203B41FA5}">
                      <a16:colId xmlns:a16="http://schemas.microsoft.com/office/drawing/2014/main" val="3275575491"/>
                    </a:ext>
                  </a:extLst>
                </a:gridCol>
              </a:tblGrid>
              <a:tr h="284848">
                <a:tc>
                  <a:txBody>
                    <a:bodyPr/>
                    <a:lstStyle/>
                    <a:p>
                      <a:pPr algn="ctr"/>
                      <a:r>
                        <a:rPr lang="en-US" sz="1000" kern="100">
                          <a:effectLst/>
                        </a:rPr>
                        <a:t>DeepSeek</a:t>
                      </a:r>
                      <a:r>
                        <a:rPr lang="zh-CN" sz="1000" kern="100">
                          <a:effectLst/>
                        </a:rPr>
                        <a:t>模型版本</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31258" marR="31258" marT="7814" marB="7814" anchor="ctr"/>
                </a:tc>
                <a:tc>
                  <a:txBody>
                    <a:bodyPr/>
                    <a:lstStyle/>
                    <a:p>
                      <a:pPr algn="ctr"/>
                      <a:r>
                        <a:rPr lang="zh-CN" sz="1000" kern="100">
                          <a:effectLst/>
                        </a:rPr>
                        <a:t>参数量</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31258" marR="31258" marT="7814" marB="7814" anchor="ctr"/>
                </a:tc>
                <a:tc>
                  <a:txBody>
                    <a:bodyPr/>
                    <a:lstStyle/>
                    <a:p>
                      <a:pPr algn="ctr"/>
                      <a:r>
                        <a:rPr lang="zh-CN" sz="1000" kern="100">
                          <a:effectLst/>
                        </a:rPr>
                        <a:t>特点</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31258" marR="31258" marT="7814" marB="7814" anchor="ctr"/>
                </a:tc>
                <a:tc>
                  <a:txBody>
                    <a:bodyPr/>
                    <a:lstStyle/>
                    <a:p>
                      <a:pPr algn="ctr"/>
                      <a:r>
                        <a:rPr lang="zh-CN" sz="1000" kern="100">
                          <a:effectLst/>
                        </a:rPr>
                        <a:t>适用场景</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31258" marR="31258" marT="7814" marB="7814" anchor="ctr"/>
                </a:tc>
                <a:tc>
                  <a:txBody>
                    <a:bodyPr/>
                    <a:lstStyle/>
                    <a:p>
                      <a:pPr algn="ctr"/>
                      <a:r>
                        <a:rPr lang="zh-CN" altLang="en-US" sz="1000" kern="100">
                          <a:effectLst/>
                        </a:rPr>
                        <a:t>建议</a:t>
                      </a:r>
                      <a:r>
                        <a:rPr lang="zh-CN" sz="1000" kern="100">
                          <a:effectLst/>
                        </a:rPr>
                        <a:t>硬件配置</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31258" marR="31258" marT="7814" marB="7814" anchor="ctr"/>
                </a:tc>
                <a:extLst>
                  <a:ext uri="{0D108BD9-81ED-4DB2-BD59-A6C34878D82A}">
                    <a16:rowId xmlns:a16="http://schemas.microsoft.com/office/drawing/2014/main" val="3179364563"/>
                  </a:ext>
                </a:extLst>
              </a:tr>
              <a:tr h="632377">
                <a:tc>
                  <a:txBody>
                    <a:bodyPr/>
                    <a:lstStyle/>
                    <a:p>
                      <a:pPr algn="ctr"/>
                      <a:r>
                        <a:rPr lang="en-US" sz="1000" u="none" kern="100">
                          <a:solidFill>
                            <a:schemeClr val="tx1"/>
                          </a:solidFill>
                          <a:effectLst/>
                        </a:rPr>
                        <a:t>DeepSeek-R1-1.5B</a:t>
                      </a:r>
                      <a:endParaRPr lang="zh-CN" sz="10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31258" marR="31258" marT="7814" marB="7814" anchor="ctr"/>
                </a:tc>
                <a:tc>
                  <a:txBody>
                    <a:bodyPr/>
                    <a:lstStyle/>
                    <a:p>
                      <a:pPr algn="ctr"/>
                      <a:r>
                        <a:rPr lang="en-US" sz="1000" kern="100">
                          <a:effectLst/>
                        </a:rPr>
                        <a:t>1.5B</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31258" marR="31258" marT="7814" marB="7814" anchor="ctr"/>
                </a:tc>
                <a:tc>
                  <a:txBody>
                    <a:bodyPr/>
                    <a:lstStyle/>
                    <a:p>
                      <a:pPr algn="ctr"/>
                      <a:r>
                        <a:rPr lang="zh-CN" sz="1000" kern="100">
                          <a:effectLst/>
                        </a:rPr>
                        <a:t>轻量级模型，参数量少，模型规模小</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31258" marR="31258" marT="7814" marB="7814" anchor="ctr"/>
                </a:tc>
                <a:tc>
                  <a:txBody>
                    <a:bodyPr/>
                    <a:lstStyle/>
                    <a:p>
                      <a:pPr algn="ctr"/>
                      <a:r>
                        <a:rPr lang="zh-CN" sz="1000" kern="100" dirty="0">
                          <a:effectLst/>
                        </a:rPr>
                        <a:t>适用于轻量级任务，如短文本生成、基础问答等</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1258" marR="31258" marT="7814" marB="7814" anchor="ctr"/>
                </a:tc>
                <a:tc>
                  <a:txBody>
                    <a:bodyPr/>
                    <a:lstStyle/>
                    <a:p>
                      <a:pPr algn="ctr"/>
                      <a:r>
                        <a:rPr lang="en-US" sz="1000" kern="100">
                          <a:effectLst/>
                        </a:rPr>
                        <a:t>4</a:t>
                      </a:r>
                      <a:r>
                        <a:rPr lang="zh-CN" sz="1000" kern="100">
                          <a:effectLst/>
                        </a:rPr>
                        <a:t>核处理器、</a:t>
                      </a:r>
                      <a:r>
                        <a:rPr lang="en-US" sz="1000" kern="100">
                          <a:effectLst/>
                        </a:rPr>
                        <a:t>8G</a:t>
                      </a:r>
                      <a:r>
                        <a:rPr lang="zh-CN" sz="1000" kern="100">
                          <a:effectLst/>
                        </a:rPr>
                        <a:t>内存，无需显卡</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31258" marR="31258" marT="7814" marB="7814" anchor="ctr"/>
                </a:tc>
                <a:extLst>
                  <a:ext uri="{0D108BD9-81ED-4DB2-BD59-A6C34878D82A}">
                    <a16:rowId xmlns:a16="http://schemas.microsoft.com/office/drawing/2014/main" val="2772823366"/>
                  </a:ext>
                </a:extLst>
              </a:tr>
              <a:tr h="632377">
                <a:tc>
                  <a:txBody>
                    <a:bodyPr/>
                    <a:lstStyle/>
                    <a:p>
                      <a:pPr algn="ctr"/>
                      <a:r>
                        <a:rPr lang="en-US" sz="1000" u="none" kern="100">
                          <a:solidFill>
                            <a:schemeClr val="tx1"/>
                          </a:solidFill>
                          <a:effectLst/>
                        </a:rPr>
                        <a:t>DeepSeek-R1-7B</a:t>
                      </a:r>
                      <a:endParaRPr lang="zh-CN" sz="10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31258" marR="31258" marT="7814" marB="7814" anchor="ctr"/>
                </a:tc>
                <a:tc>
                  <a:txBody>
                    <a:bodyPr/>
                    <a:lstStyle/>
                    <a:p>
                      <a:pPr algn="ctr"/>
                      <a:r>
                        <a:rPr lang="en-US" sz="1000" kern="100">
                          <a:effectLst/>
                        </a:rPr>
                        <a:t>7B</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31258" marR="31258" marT="7814" marB="7814" anchor="ctr"/>
                </a:tc>
                <a:tc>
                  <a:txBody>
                    <a:bodyPr/>
                    <a:lstStyle/>
                    <a:p>
                      <a:pPr algn="ctr"/>
                      <a:r>
                        <a:rPr lang="zh-CN" sz="1000" kern="100">
                          <a:effectLst/>
                        </a:rPr>
                        <a:t>平衡型模型，性能较好，硬件需求适中</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31258" marR="31258" marT="7814" marB="7814" anchor="ctr"/>
                </a:tc>
                <a:tc>
                  <a:txBody>
                    <a:bodyPr/>
                    <a:lstStyle/>
                    <a:p>
                      <a:pPr algn="ctr"/>
                      <a:r>
                        <a:rPr lang="zh-CN" sz="1000" kern="100" dirty="0">
                          <a:effectLst/>
                        </a:rPr>
                        <a:t>适合中等复杂度任务，如文案撰写、表格处理、统计分析等</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1258" marR="31258" marT="7814" marB="7814" anchor="ctr"/>
                </a:tc>
                <a:tc>
                  <a:txBody>
                    <a:bodyPr/>
                    <a:lstStyle/>
                    <a:p>
                      <a:pPr algn="ctr"/>
                      <a:r>
                        <a:rPr lang="en-US" sz="1000" kern="100" dirty="0">
                          <a:effectLst/>
                        </a:rPr>
                        <a:t>8</a:t>
                      </a:r>
                      <a:r>
                        <a:rPr lang="zh-CN" sz="1000" kern="100" dirty="0">
                          <a:effectLst/>
                        </a:rPr>
                        <a:t>核处理器、</a:t>
                      </a:r>
                      <a:r>
                        <a:rPr lang="en-US" sz="1000" kern="100" dirty="0">
                          <a:effectLst/>
                        </a:rPr>
                        <a:t>16G</a:t>
                      </a:r>
                      <a:r>
                        <a:rPr lang="zh-CN" sz="1000" kern="100" dirty="0">
                          <a:effectLst/>
                        </a:rPr>
                        <a:t>内存，</a:t>
                      </a:r>
                      <a:r>
                        <a:rPr lang="en-US" sz="1000" kern="100" dirty="0">
                          <a:effectLst/>
                        </a:rPr>
                        <a:t>Ryzen7</a:t>
                      </a:r>
                      <a:r>
                        <a:rPr lang="zh-CN" sz="1000" kern="100" dirty="0">
                          <a:effectLst/>
                        </a:rPr>
                        <a:t>或更高，</a:t>
                      </a:r>
                      <a:r>
                        <a:rPr lang="en-US" sz="1000" kern="100" dirty="0">
                          <a:effectLst/>
                        </a:rPr>
                        <a:t>RTX 3060</a:t>
                      </a:r>
                      <a:r>
                        <a:rPr lang="zh-CN" sz="1000" kern="100" dirty="0">
                          <a:effectLst/>
                        </a:rPr>
                        <a:t>（</a:t>
                      </a:r>
                      <a:r>
                        <a:rPr lang="en-US" sz="1000" kern="100" dirty="0">
                          <a:effectLst/>
                        </a:rPr>
                        <a:t>12GB</a:t>
                      </a:r>
                      <a:r>
                        <a:rPr lang="zh-CN" sz="1000" kern="100" dirty="0">
                          <a:effectLst/>
                        </a:rPr>
                        <a:t>）或更高</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1258" marR="31258" marT="7814" marB="7814" anchor="ctr"/>
                </a:tc>
                <a:extLst>
                  <a:ext uri="{0D108BD9-81ED-4DB2-BD59-A6C34878D82A}">
                    <a16:rowId xmlns:a16="http://schemas.microsoft.com/office/drawing/2014/main" val="2044605937"/>
                  </a:ext>
                </a:extLst>
              </a:tr>
              <a:tr h="632377">
                <a:tc>
                  <a:txBody>
                    <a:bodyPr/>
                    <a:lstStyle/>
                    <a:p>
                      <a:pPr algn="ctr"/>
                      <a:r>
                        <a:rPr lang="en-US" sz="1000" u="none" kern="100">
                          <a:solidFill>
                            <a:schemeClr val="tx1"/>
                          </a:solidFill>
                          <a:effectLst/>
                        </a:rPr>
                        <a:t>DeepSeek-R1-8B</a:t>
                      </a:r>
                      <a:endParaRPr lang="zh-CN" sz="10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31258" marR="31258" marT="7814" marB="7814" anchor="ctr"/>
                </a:tc>
                <a:tc>
                  <a:txBody>
                    <a:bodyPr/>
                    <a:lstStyle/>
                    <a:p>
                      <a:pPr algn="ctr"/>
                      <a:r>
                        <a:rPr lang="en-US" sz="1000" kern="100">
                          <a:effectLst/>
                        </a:rPr>
                        <a:t>8B</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31258" marR="31258" marT="7814" marB="7814" anchor="ctr"/>
                </a:tc>
                <a:tc>
                  <a:txBody>
                    <a:bodyPr/>
                    <a:lstStyle/>
                    <a:p>
                      <a:pPr algn="ctr"/>
                      <a:r>
                        <a:rPr lang="zh-CN" sz="1000" kern="100">
                          <a:effectLst/>
                        </a:rPr>
                        <a:t>性能略强于</a:t>
                      </a:r>
                      <a:r>
                        <a:rPr lang="en-US" sz="1000" kern="100">
                          <a:effectLst/>
                        </a:rPr>
                        <a:t>7B</a:t>
                      </a:r>
                      <a:r>
                        <a:rPr lang="zh-CN" sz="1000" kern="100">
                          <a:effectLst/>
                        </a:rPr>
                        <a:t>模型，适合更高精度需求</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31258" marR="31258" marT="7814" marB="7814" anchor="ctr"/>
                </a:tc>
                <a:tc>
                  <a:txBody>
                    <a:bodyPr/>
                    <a:lstStyle/>
                    <a:p>
                      <a:pPr algn="ctr"/>
                      <a:r>
                        <a:rPr lang="zh-CN" sz="1000" kern="100" dirty="0">
                          <a:effectLst/>
                        </a:rPr>
                        <a:t>适合需要更高精度的轻量级任务，比如代码生成、逻辑推理等</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1258" marR="31258" marT="7814" marB="7814" anchor="ctr"/>
                </a:tc>
                <a:tc>
                  <a:txBody>
                    <a:bodyPr/>
                    <a:lstStyle/>
                    <a:p>
                      <a:pPr algn="ctr"/>
                      <a:r>
                        <a:rPr lang="en-US" sz="1000" kern="100">
                          <a:effectLst/>
                        </a:rPr>
                        <a:t>8</a:t>
                      </a:r>
                      <a:r>
                        <a:rPr lang="zh-CN" sz="1000" kern="100">
                          <a:effectLst/>
                        </a:rPr>
                        <a:t>核处理器、</a:t>
                      </a:r>
                      <a:r>
                        <a:rPr lang="en-US" sz="1000" kern="100">
                          <a:effectLst/>
                        </a:rPr>
                        <a:t>16G</a:t>
                      </a:r>
                      <a:r>
                        <a:rPr lang="zh-CN" sz="1000" kern="100">
                          <a:effectLst/>
                        </a:rPr>
                        <a:t>内存，</a:t>
                      </a:r>
                      <a:r>
                        <a:rPr lang="en-US" sz="1000" kern="100">
                          <a:effectLst/>
                        </a:rPr>
                        <a:t>Ryzen7</a:t>
                      </a:r>
                      <a:r>
                        <a:rPr lang="zh-CN" sz="1000" kern="100">
                          <a:effectLst/>
                        </a:rPr>
                        <a:t>或更高，</a:t>
                      </a:r>
                      <a:r>
                        <a:rPr lang="en-US" sz="1000" kern="100">
                          <a:effectLst/>
                        </a:rPr>
                        <a:t>RTX 3060</a:t>
                      </a:r>
                      <a:r>
                        <a:rPr lang="zh-CN" sz="1000" kern="100">
                          <a:effectLst/>
                        </a:rPr>
                        <a:t>（</a:t>
                      </a:r>
                      <a:r>
                        <a:rPr lang="en-US" sz="1000" kern="100">
                          <a:effectLst/>
                        </a:rPr>
                        <a:t>12GB</a:t>
                      </a:r>
                      <a:r>
                        <a:rPr lang="zh-CN" sz="1000" kern="100">
                          <a:effectLst/>
                        </a:rPr>
                        <a:t>）或</a:t>
                      </a:r>
                      <a:r>
                        <a:rPr lang="en-US" sz="1000" kern="100">
                          <a:effectLst/>
                        </a:rPr>
                        <a:t>4060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31258" marR="31258" marT="7814" marB="7814" anchor="ctr"/>
                </a:tc>
                <a:extLst>
                  <a:ext uri="{0D108BD9-81ED-4DB2-BD59-A6C34878D82A}">
                    <a16:rowId xmlns:a16="http://schemas.microsoft.com/office/drawing/2014/main" val="943907156"/>
                  </a:ext>
                </a:extLst>
              </a:tr>
              <a:tr h="632377">
                <a:tc>
                  <a:txBody>
                    <a:bodyPr/>
                    <a:lstStyle/>
                    <a:p>
                      <a:pPr algn="ctr"/>
                      <a:r>
                        <a:rPr lang="en-US" sz="1000" u="none" kern="100">
                          <a:solidFill>
                            <a:schemeClr val="tx1"/>
                          </a:solidFill>
                          <a:effectLst/>
                        </a:rPr>
                        <a:t>DeepSeek-R1-14B</a:t>
                      </a:r>
                      <a:endParaRPr lang="zh-CN" sz="10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31258" marR="31258" marT="7814" marB="7814" anchor="ctr"/>
                </a:tc>
                <a:tc>
                  <a:txBody>
                    <a:bodyPr/>
                    <a:lstStyle/>
                    <a:p>
                      <a:pPr algn="ctr"/>
                      <a:r>
                        <a:rPr lang="en-US" sz="1000" kern="100">
                          <a:effectLst/>
                        </a:rPr>
                        <a:t>14B</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31258" marR="31258" marT="7814" marB="7814" anchor="ctr"/>
                </a:tc>
                <a:tc>
                  <a:txBody>
                    <a:bodyPr/>
                    <a:lstStyle/>
                    <a:p>
                      <a:pPr algn="ctr"/>
                      <a:r>
                        <a:rPr lang="zh-CN" sz="1000" kern="100">
                          <a:effectLst/>
                        </a:rPr>
                        <a:t>高性能模型，擅长复杂的任务，如数学推理、代码生成</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31258" marR="31258" marT="7814" marB="7814" anchor="ctr"/>
                </a:tc>
                <a:tc>
                  <a:txBody>
                    <a:bodyPr/>
                    <a:lstStyle/>
                    <a:p>
                      <a:pPr algn="ctr"/>
                      <a:r>
                        <a:rPr lang="zh-CN" sz="1000" kern="100" dirty="0">
                          <a:effectLst/>
                        </a:rPr>
                        <a:t>可处理复杂任务，如长文本生成、数据分析等</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1258" marR="31258" marT="7814" marB="7814" anchor="ctr"/>
                </a:tc>
                <a:tc>
                  <a:txBody>
                    <a:bodyPr/>
                    <a:lstStyle/>
                    <a:p>
                      <a:pPr algn="ctr"/>
                      <a:r>
                        <a:rPr lang="en-US" sz="1000" kern="100">
                          <a:effectLst/>
                        </a:rPr>
                        <a:t>i9-13900K</a:t>
                      </a:r>
                      <a:r>
                        <a:rPr lang="zh-CN" sz="1000" kern="100">
                          <a:effectLst/>
                        </a:rPr>
                        <a:t>或更高、</a:t>
                      </a:r>
                      <a:r>
                        <a:rPr lang="en-US" sz="1000" kern="100">
                          <a:effectLst/>
                        </a:rPr>
                        <a:t>32G</a:t>
                      </a:r>
                      <a:r>
                        <a:rPr lang="zh-CN" sz="1000" kern="100">
                          <a:effectLst/>
                        </a:rPr>
                        <a:t>内存，</a:t>
                      </a:r>
                      <a:r>
                        <a:rPr lang="en-US" sz="1000" kern="100">
                          <a:effectLst/>
                        </a:rPr>
                        <a:t>RTX 4090</a:t>
                      </a:r>
                      <a:r>
                        <a:rPr lang="zh-CN" sz="1000" kern="100">
                          <a:effectLst/>
                        </a:rPr>
                        <a:t>（</a:t>
                      </a:r>
                      <a:r>
                        <a:rPr lang="en-US" sz="1000" kern="100">
                          <a:effectLst/>
                        </a:rPr>
                        <a:t>24GB</a:t>
                      </a:r>
                      <a:r>
                        <a:rPr lang="zh-CN" sz="1000" kern="100">
                          <a:effectLst/>
                        </a:rPr>
                        <a:t>）或</a:t>
                      </a:r>
                      <a:r>
                        <a:rPr lang="en-US" sz="1000" kern="100">
                          <a:effectLst/>
                        </a:rPr>
                        <a:t>A5000</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31258" marR="31258" marT="7814" marB="7814" anchor="ctr"/>
                </a:tc>
                <a:extLst>
                  <a:ext uri="{0D108BD9-81ED-4DB2-BD59-A6C34878D82A}">
                    <a16:rowId xmlns:a16="http://schemas.microsoft.com/office/drawing/2014/main" val="4105266704"/>
                  </a:ext>
                </a:extLst>
              </a:tr>
              <a:tr h="632377">
                <a:tc>
                  <a:txBody>
                    <a:bodyPr/>
                    <a:lstStyle/>
                    <a:p>
                      <a:pPr algn="ctr"/>
                      <a:r>
                        <a:rPr lang="en-US" sz="1000" u="none" kern="100">
                          <a:solidFill>
                            <a:schemeClr val="tx1"/>
                          </a:solidFill>
                          <a:effectLst/>
                        </a:rPr>
                        <a:t>DeepSeek-R1-32B</a:t>
                      </a:r>
                      <a:endParaRPr lang="zh-CN" sz="10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31258" marR="31258" marT="7814" marB="7814" anchor="ctr"/>
                </a:tc>
                <a:tc>
                  <a:txBody>
                    <a:bodyPr/>
                    <a:lstStyle/>
                    <a:p>
                      <a:pPr algn="ctr"/>
                      <a:r>
                        <a:rPr lang="en-US" sz="1000" kern="100">
                          <a:effectLst/>
                        </a:rPr>
                        <a:t>32B</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31258" marR="31258" marT="7814" marB="7814" anchor="ctr"/>
                </a:tc>
                <a:tc>
                  <a:txBody>
                    <a:bodyPr/>
                    <a:lstStyle/>
                    <a:p>
                      <a:pPr algn="ctr"/>
                      <a:r>
                        <a:rPr lang="zh-CN" sz="1000" kern="100">
                          <a:effectLst/>
                        </a:rPr>
                        <a:t>专业级模型，性能强大，适合高精度任务</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31258" marR="31258" marT="7814" marB="7814" anchor="ctr"/>
                </a:tc>
                <a:tc>
                  <a:txBody>
                    <a:bodyPr/>
                    <a:lstStyle/>
                    <a:p>
                      <a:pPr algn="ctr"/>
                      <a:r>
                        <a:rPr lang="zh-CN" sz="1000" kern="100" dirty="0">
                          <a:effectLst/>
                        </a:rPr>
                        <a:t>适合超大规模任务，如语言建模、大规模训练、金融预测等</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1258" marR="31258" marT="7814" marB="7814" anchor="ctr"/>
                </a:tc>
                <a:tc>
                  <a:txBody>
                    <a:bodyPr/>
                    <a:lstStyle/>
                    <a:p>
                      <a:pPr algn="ctr"/>
                      <a:r>
                        <a:rPr lang="en-US" sz="1000" kern="100">
                          <a:effectLst/>
                        </a:rPr>
                        <a:t>Xeon 8</a:t>
                      </a:r>
                      <a:r>
                        <a:rPr lang="zh-CN" sz="1000" kern="100">
                          <a:effectLst/>
                        </a:rPr>
                        <a:t>核、</a:t>
                      </a:r>
                      <a:r>
                        <a:rPr lang="en-US" sz="1000" kern="100">
                          <a:effectLst/>
                        </a:rPr>
                        <a:t>128GB</a:t>
                      </a:r>
                      <a:r>
                        <a:rPr lang="zh-CN" sz="1000" kern="100">
                          <a:effectLst/>
                        </a:rPr>
                        <a:t>内存或更高，</a:t>
                      </a:r>
                      <a:r>
                        <a:rPr lang="en-US" sz="1000" kern="100">
                          <a:effectLst/>
                        </a:rPr>
                        <a:t>2-4</a:t>
                      </a:r>
                      <a:r>
                        <a:rPr lang="zh-CN" sz="1000" kern="100">
                          <a:effectLst/>
                        </a:rPr>
                        <a:t>张</a:t>
                      </a:r>
                      <a:r>
                        <a:rPr lang="en-US" sz="1000" kern="100">
                          <a:effectLst/>
                        </a:rPr>
                        <a:t>A100</a:t>
                      </a:r>
                      <a:r>
                        <a:rPr lang="zh-CN" sz="1000" kern="100">
                          <a:effectLst/>
                        </a:rPr>
                        <a:t>（</a:t>
                      </a:r>
                      <a:r>
                        <a:rPr lang="en-US" sz="1000" kern="100">
                          <a:effectLst/>
                        </a:rPr>
                        <a:t>80GB</a:t>
                      </a:r>
                      <a:r>
                        <a:rPr lang="zh-CN" sz="1000" kern="100">
                          <a:effectLst/>
                        </a:rPr>
                        <a:t>）或更高</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31258" marR="31258" marT="7814" marB="7814" anchor="ctr"/>
                </a:tc>
                <a:extLst>
                  <a:ext uri="{0D108BD9-81ED-4DB2-BD59-A6C34878D82A}">
                    <a16:rowId xmlns:a16="http://schemas.microsoft.com/office/drawing/2014/main" val="2858443099"/>
                  </a:ext>
                </a:extLst>
              </a:tr>
              <a:tr h="632377">
                <a:tc>
                  <a:txBody>
                    <a:bodyPr/>
                    <a:lstStyle/>
                    <a:p>
                      <a:pPr algn="ctr"/>
                      <a:r>
                        <a:rPr lang="en-US" sz="1000" u="none" kern="100">
                          <a:solidFill>
                            <a:schemeClr val="tx1"/>
                          </a:solidFill>
                          <a:effectLst/>
                        </a:rPr>
                        <a:t>DeepSeek-R1-70B</a:t>
                      </a:r>
                      <a:endParaRPr lang="zh-CN" sz="10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31258" marR="31258" marT="7814" marB="7814" anchor="ctr"/>
                </a:tc>
                <a:tc>
                  <a:txBody>
                    <a:bodyPr/>
                    <a:lstStyle/>
                    <a:p>
                      <a:pPr algn="ctr"/>
                      <a:r>
                        <a:rPr lang="en-US" sz="1000" kern="100">
                          <a:effectLst/>
                        </a:rPr>
                        <a:t>70B</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31258" marR="31258" marT="7814" marB="7814" anchor="ctr"/>
                </a:tc>
                <a:tc>
                  <a:txBody>
                    <a:bodyPr/>
                    <a:lstStyle/>
                    <a:p>
                      <a:pPr algn="ctr"/>
                      <a:r>
                        <a:rPr lang="zh-CN" sz="1000" kern="100">
                          <a:effectLst/>
                        </a:rPr>
                        <a:t>顶级模型，性能最强，适合大规模计算和高复杂任务</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31258" marR="31258" marT="7814" marB="7814" anchor="ctr"/>
                </a:tc>
                <a:tc>
                  <a:txBody>
                    <a:bodyPr/>
                    <a:lstStyle/>
                    <a:p>
                      <a:pPr algn="ctr"/>
                      <a:r>
                        <a:rPr lang="zh-CN" sz="1000" kern="100" dirty="0">
                          <a:effectLst/>
                        </a:rPr>
                        <a:t>适合高精度专业领域任务，比如多模态任务预处理。这些任务对硬件要求非常高，需要高端的</a:t>
                      </a:r>
                      <a:r>
                        <a:rPr lang="en-US" sz="1000" kern="100" dirty="0">
                          <a:effectLst/>
                        </a:rPr>
                        <a:t> CPU </a:t>
                      </a:r>
                      <a:r>
                        <a:rPr lang="zh-CN" sz="1000" kern="100" dirty="0">
                          <a:effectLst/>
                        </a:rPr>
                        <a:t>和显卡，适合预算充足的企业或研究机构使用</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1258" marR="31258" marT="7814" marB="7814" anchor="ctr"/>
                </a:tc>
                <a:tc>
                  <a:txBody>
                    <a:bodyPr/>
                    <a:lstStyle/>
                    <a:p>
                      <a:pPr algn="ctr"/>
                      <a:r>
                        <a:rPr lang="en-US" sz="1000" kern="100">
                          <a:effectLst/>
                        </a:rPr>
                        <a:t>Xeon 8</a:t>
                      </a:r>
                      <a:r>
                        <a:rPr lang="zh-CN" sz="1000" kern="100">
                          <a:effectLst/>
                        </a:rPr>
                        <a:t>核、</a:t>
                      </a:r>
                      <a:r>
                        <a:rPr lang="en-US" sz="1000" kern="100">
                          <a:effectLst/>
                        </a:rPr>
                        <a:t>128GB</a:t>
                      </a:r>
                      <a:r>
                        <a:rPr lang="zh-CN" sz="1000" kern="100">
                          <a:effectLst/>
                        </a:rPr>
                        <a:t>内存或更高，</a:t>
                      </a:r>
                      <a:r>
                        <a:rPr lang="en-US" sz="1000" kern="100">
                          <a:effectLst/>
                        </a:rPr>
                        <a:t>8</a:t>
                      </a:r>
                      <a:r>
                        <a:rPr lang="zh-CN" sz="1000" kern="100">
                          <a:effectLst/>
                        </a:rPr>
                        <a:t>张</a:t>
                      </a:r>
                      <a:r>
                        <a:rPr lang="en-US" sz="1000" kern="100">
                          <a:effectLst/>
                        </a:rPr>
                        <a:t>A100/H100</a:t>
                      </a:r>
                      <a:r>
                        <a:rPr lang="zh-CN" sz="1000" kern="100">
                          <a:effectLst/>
                        </a:rPr>
                        <a:t>（</a:t>
                      </a:r>
                      <a:r>
                        <a:rPr lang="en-US" sz="1000" kern="100">
                          <a:effectLst/>
                        </a:rPr>
                        <a:t>80GB</a:t>
                      </a:r>
                      <a:r>
                        <a:rPr lang="zh-CN" sz="1000" kern="100">
                          <a:effectLst/>
                        </a:rPr>
                        <a:t>）或更高</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31258" marR="31258" marT="7814" marB="7814" anchor="ctr"/>
                </a:tc>
                <a:extLst>
                  <a:ext uri="{0D108BD9-81ED-4DB2-BD59-A6C34878D82A}">
                    <a16:rowId xmlns:a16="http://schemas.microsoft.com/office/drawing/2014/main" val="236966111"/>
                  </a:ext>
                </a:extLst>
              </a:tr>
              <a:tr h="632377">
                <a:tc>
                  <a:txBody>
                    <a:bodyPr/>
                    <a:lstStyle/>
                    <a:p>
                      <a:pPr algn="ctr"/>
                      <a:r>
                        <a:rPr lang="en-US" sz="1000" u="none" kern="100">
                          <a:solidFill>
                            <a:schemeClr val="tx1"/>
                          </a:solidFill>
                          <a:effectLst/>
                        </a:rPr>
                        <a:t>DeepSeek-R1-671B</a:t>
                      </a:r>
                      <a:r>
                        <a:rPr lang="zh-CN" altLang="en-US" sz="1000" u="none" kern="100">
                          <a:solidFill>
                            <a:schemeClr val="tx1"/>
                          </a:solidFill>
                          <a:effectLst/>
                        </a:rPr>
                        <a:t>（完整版本）</a:t>
                      </a:r>
                      <a:endParaRPr lang="zh-CN" sz="1000" u="none"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31258" marR="31258" marT="7814" marB="7814" anchor="ctr"/>
                </a:tc>
                <a:tc>
                  <a:txBody>
                    <a:bodyPr/>
                    <a:lstStyle/>
                    <a:p>
                      <a:pPr algn="ctr"/>
                      <a:r>
                        <a:rPr lang="en-US" sz="1000" kern="100">
                          <a:effectLst/>
                        </a:rPr>
                        <a:t>671B</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31258" marR="31258" marT="7814" marB="7814" anchor="ctr"/>
                </a:tc>
                <a:tc>
                  <a:txBody>
                    <a:bodyPr/>
                    <a:lstStyle/>
                    <a:p>
                      <a:pPr algn="ctr"/>
                      <a:r>
                        <a:rPr lang="zh-CN" sz="1000" kern="100">
                          <a:effectLst/>
                        </a:rPr>
                        <a:t>超大规模模型，性能卓越，推理速度快，适合极高精度需求</a:t>
                      </a:r>
                      <a:endParaRPr lang="zh-CN" sz="1000" kern="100">
                        <a:effectLst/>
                        <a:latin typeface="等线" panose="02010600030101010101" pitchFamily="2" charset="-122"/>
                        <a:ea typeface="等线" panose="02010600030101010101" pitchFamily="2" charset="-122"/>
                        <a:cs typeface="Times New Roman" panose="02020603050405020304" pitchFamily="18" charset="0"/>
                      </a:endParaRPr>
                    </a:p>
                  </a:txBody>
                  <a:tcPr marL="31258" marR="31258" marT="7814" marB="7814" anchor="ctr"/>
                </a:tc>
                <a:tc>
                  <a:txBody>
                    <a:bodyPr/>
                    <a:lstStyle/>
                    <a:p>
                      <a:pPr algn="ctr"/>
                      <a:r>
                        <a:rPr lang="zh-CN" sz="1000" kern="100" dirty="0">
                          <a:effectLst/>
                        </a:rPr>
                        <a:t>适合国家级</a:t>
                      </a:r>
                      <a:r>
                        <a:rPr lang="en-US" sz="1000" kern="100" dirty="0">
                          <a:effectLst/>
                        </a:rPr>
                        <a:t> / </a:t>
                      </a:r>
                      <a:r>
                        <a:rPr lang="zh-CN" sz="1000" kern="100" dirty="0">
                          <a:effectLst/>
                        </a:rPr>
                        <a:t>超大规模</a:t>
                      </a:r>
                      <a:r>
                        <a:rPr lang="en-US" sz="1000" kern="100" dirty="0">
                          <a:effectLst/>
                        </a:rPr>
                        <a:t> AI </a:t>
                      </a:r>
                      <a:r>
                        <a:rPr lang="zh-CN" sz="1000" kern="100" dirty="0">
                          <a:effectLst/>
                        </a:rPr>
                        <a:t>研究，如气候建模、基因组分析等，以及通用人工智能探索</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1258" marR="31258" marT="7814" marB="7814" anchor="ctr"/>
                </a:tc>
                <a:tc>
                  <a:txBody>
                    <a:bodyPr/>
                    <a:lstStyle/>
                    <a:p>
                      <a:pPr algn="ctr"/>
                      <a:r>
                        <a:rPr lang="en-US" sz="1000" kern="100" dirty="0">
                          <a:effectLst/>
                        </a:rPr>
                        <a:t>64</a:t>
                      </a:r>
                      <a:r>
                        <a:rPr lang="zh-CN" sz="1000" kern="100" dirty="0">
                          <a:effectLst/>
                        </a:rPr>
                        <a:t>核、</a:t>
                      </a:r>
                      <a:r>
                        <a:rPr lang="en-US" sz="1000" kern="100" dirty="0">
                          <a:effectLst/>
                        </a:rPr>
                        <a:t>512GB</a:t>
                      </a:r>
                      <a:r>
                        <a:rPr lang="zh-CN" sz="1000" kern="100" dirty="0">
                          <a:effectLst/>
                        </a:rPr>
                        <a:t>或更高，</a:t>
                      </a:r>
                      <a:r>
                        <a:rPr lang="en-US" sz="1000" kern="100" dirty="0">
                          <a:effectLst/>
                        </a:rPr>
                        <a:t>8</a:t>
                      </a:r>
                      <a:r>
                        <a:rPr lang="zh-CN" sz="1000" kern="100" dirty="0">
                          <a:effectLst/>
                        </a:rPr>
                        <a:t>张</a:t>
                      </a:r>
                      <a:r>
                        <a:rPr lang="en-US" sz="1000" kern="100" dirty="0">
                          <a:effectLst/>
                        </a:rPr>
                        <a:t>A100/H100</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1258" marR="31258" marT="7814" marB="7814" anchor="ctr"/>
                </a:tc>
                <a:extLst>
                  <a:ext uri="{0D108BD9-81ED-4DB2-BD59-A6C34878D82A}">
                    <a16:rowId xmlns:a16="http://schemas.microsoft.com/office/drawing/2014/main" val="3346306311"/>
                  </a:ext>
                </a:extLst>
              </a:tr>
            </a:tbl>
          </a:graphicData>
        </a:graphic>
      </p:graphicFrame>
      <p:pic>
        <p:nvPicPr>
          <p:cNvPr id="6" name="图片 5">
            <a:extLst>
              <a:ext uri="{FF2B5EF4-FFF2-40B4-BE49-F238E27FC236}">
                <a16:creationId xmlns:a16="http://schemas.microsoft.com/office/drawing/2014/main" id="{ED962157-EE0A-11C9-1DBA-3FE6D60B97B4}"/>
              </a:ext>
            </a:extLst>
          </p:cNvPr>
          <p:cNvPicPr>
            <a:picLocks noChangeAspect="1"/>
          </p:cNvPicPr>
          <p:nvPr/>
        </p:nvPicPr>
        <p:blipFill>
          <a:blip r:embed="rId2"/>
          <a:stretch>
            <a:fillRect/>
          </a:stretch>
        </p:blipFill>
        <p:spPr>
          <a:xfrm>
            <a:off x="-100641" y="0"/>
            <a:ext cx="12292641" cy="6858000"/>
          </a:xfrm>
          <a:prstGeom prst="rect">
            <a:avLst/>
          </a:prstGeom>
        </p:spPr>
      </p:pic>
    </p:spTree>
    <p:extLst>
      <p:ext uri="{BB962C8B-B14F-4D97-AF65-F5344CB8AC3E}">
        <p14:creationId xmlns:p14="http://schemas.microsoft.com/office/powerpoint/2010/main" val="140636067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DC19B-9F67-0E8C-E069-DDA50D9029C0}"/>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7CB28A27-177D-F3C5-21B6-3A7DFC90408D}"/>
              </a:ext>
            </a:extLst>
          </p:cNvPr>
          <p:cNvSpPr>
            <a:spLocks noGrp="1"/>
          </p:cNvSpPr>
          <p:nvPr>
            <p:ph type="title"/>
          </p:nvPr>
        </p:nvSpPr>
        <p:spPr>
          <a:xfrm>
            <a:off x="586740" y="238417"/>
            <a:ext cx="11018520" cy="492443"/>
          </a:xfrm>
        </p:spPr>
        <p:txBody>
          <a:bodyPr/>
          <a:lstStyle/>
          <a:p>
            <a:r>
              <a:rPr lang="en-US" altLang="zh-CN" sz="3200" b="0" i="0" dirty="0">
                <a:effectLst/>
                <a:latin typeface="Inter"/>
              </a:rPr>
              <a:t>DeepSeek-R1 </a:t>
            </a:r>
            <a:r>
              <a:rPr lang="zh-CN" altLang="en-US" sz="3200" b="0" i="0" dirty="0">
                <a:effectLst/>
                <a:latin typeface="Inter"/>
              </a:rPr>
              <a:t>版本特点、使用场景和建议硬件配置</a:t>
            </a:r>
            <a:endParaRPr lang="zh-CN" altLang="en-US" sz="3200" dirty="0"/>
          </a:p>
        </p:txBody>
      </p:sp>
      <p:sp>
        <p:nvSpPr>
          <p:cNvPr id="5" name="文本占位符 4">
            <a:extLst>
              <a:ext uri="{FF2B5EF4-FFF2-40B4-BE49-F238E27FC236}">
                <a16:creationId xmlns:a16="http://schemas.microsoft.com/office/drawing/2014/main" id="{F84402DB-892E-8D8C-0954-BF10901FE264}"/>
              </a:ext>
            </a:extLst>
          </p:cNvPr>
          <p:cNvSpPr>
            <a:spLocks noGrp="1"/>
          </p:cNvSpPr>
          <p:nvPr>
            <p:ph type="body" sz="quarter" idx="10"/>
          </p:nvPr>
        </p:nvSpPr>
        <p:spPr>
          <a:xfrm>
            <a:off x="586740" y="823096"/>
            <a:ext cx="11114830" cy="738664"/>
          </a:xfrm>
        </p:spPr>
        <p:txBody>
          <a:bodyPr/>
          <a:lstStyle/>
          <a:p>
            <a:pPr marL="457200" indent="-457200">
              <a:buFont typeface="Arial" panose="020B0604020202020204" pitchFamily="34" charset="0"/>
              <a:buChar char="•"/>
            </a:pPr>
            <a:r>
              <a:rPr lang="en-US" altLang="zh-CN" sz="1600" b="0" i="0" dirty="0">
                <a:effectLst/>
                <a:latin typeface="Inter"/>
              </a:rPr>
              <a:t>DeepSeek-R1</a:t>
            </a:r>
            <a:r>
              <a:rPr lang="zh-CN" altLang="en-US" sz="1600" b="0" i="0" dirty="0">
                <a:effectLst/>
                <a:latin typeface="Inter"/>
              </a:rPr>
              <a:t>模型</a:t>
            </a:r>
            <a:r>
              <a:rPr lang="en-US" altLang="zh-CN" sz="1600" b="0" i="0" dirty="0">
                <a:effectLst/>
                <a:latin typeface="Inter"/>
              </a:rPr>
              <a:t>1.5b</a:t>
            </a:r>
            <a:r>
              <a:rPr lang="zh-CN" altLang="en-US" sz="1600" b="0" i="0" dirty="0">
                <a:effectLst/>
                <a:latin typeface="Inter"/>
              </a:rPr>
              <a:t>、</a:t>
            </a:r>
            <a:r>
              <a:rPr lang="en-US" altLang="zh-CN" sz="1600" b="0" i="0" dirty="0">
                <a:effectLst/>
                <a:latin typeface="Inter"/>
              </a:rPr>
              <a:t>7b</a:t>
            </a:r>
            <a:r>
              <a:rPr lang="zh-CN" altLang="en-US" sz="1600" b="0" i="0" dirty="0">
                <a:effectLst/>
                <a:latin typeface="Inter"/>
              </a:rPr>
              <a:t>、</a:t>
            </a:r>
            <a:r>
              <a:rPr lang="en-US" altLang="zh-CN" sz="1600" b="0" i="0" dirty="0">
                <a:effectLst/>
                <a:latin typeface="Inter"/>
              </a:rPr>
              <a:t>8b</a:t>
            </a:r>
            <a:r>
              <a:rPr lang="zh-CN" altLang="en-US" sz="1600" b="0" i="0" dirty="0">
                <a:effectLst/>
                <a:latin typeface="Inter"/>
              </a:rPr>
              <a:t>、</a:t>
            </a:r>
            <a:r>
              <a:rPr lang="en-US" altLang="zh-CN" sz="1600" b="0" i="0" dirty="0">
                <a:effectLst/>
                <a:latin typeface="Inter"/>
              </a:rPr>
              <a:t>14b</a:t>
            </a:r>
            <a:r>
              <a:rPr lang="zh-CN" altLang="en-US" sz="1600" b="0" i="0" dirty="0">
                <a:effectLst/>
                <a:latin typeface="Inter"/>
              </a:rPr>
              <a:t>、</a:t>
            </a:r>
            <a:r>
              <a:rPr lang="en-US" altLang="zh-CN" sz="1600" b="0" i="0" dirty="0">
                <a:effectLst/>
                <a:latin typeface="Inter"/>
              </a:rPr>
              <a:t>32b</a:t>
            </a:r>
            <a:r>
              <a:rPr lang="zh-CN" altLang="en-US" sz="1600" b="0" i="0" dirty="0">
                <a:effectLst/>
                <a:latin typeface="Inter"/>
              </a:rPr>
              <a:t>、</a:t>
            </a:r>
            <a:r>
              <a:rPr lang="en-US" altLang="zh-CN" sz="1600" b="0" i="0" dirty="0">
                <a:effectLst/>
                <a:latin typeface="Inter"/>
              </a:rPr>
              <a:t>70b</a:t>
            </a:r>
            <a:r>
              <a:rPr lang="zh-CN" altLang="en-US" sz="1600" b="0" i="0" dirty="0">
                <a:effectLst/>
                <a:latin typeface="Inter"/>
              </a:rPr>
              <a:t>和</a:t>
            </a:r>
            <a:r>
              <a:rPr lang="en-US" altLang="zh-CN" sz="1600" b="0" i="0" dirty="0">
                <a:effectLst/>
                <a:latin typeface="Inter"/>
              </a:rPr>
              <a:t>671b</a:t>
            </a:r>
            <a:r>
              <a:rPr lang="zh-CN" altLang="en-US" sz="1600" b="0" i="0" dirty="0">
                <a:effectLst/>
                <a:latin typeface="Inter"/>
              </a:rPr>
              <a:t>，代表的是参数量的区别（</a:t>
            </a:r>
            <a:r>
              <a:rPr lang="en-US" altLang="zh-CN" sz="1600" b="0" i="0" dirty="0">
                <a:effectLst/>
                <a:latin typeface="Inter"/>
              </a:rPr>
              <a:t>B</a:t>
            </a:r>
            <a:r>
              <a:rPr lang="zh-CN" altLang="en-US" sz="1600" b="0" i="0" dirty="0">
                <a:effectLst/>
                <a:latin typeface="Inter"/>
              </a:rPr>
              <a:t>代表十亿参数）。</a:t>
            </a:r>
            <a:r>
              <a:rPr lang="en-US" altLang="zh-CN" sz="1600" b="0" i="0" dirty="0">
                <a:effectLst/>
                <a:latin typeface="Inter"/>
              </a:rPr>
              <a:t>671B</a:t>
            </a:r>
            <a:r>
              <a:rPr lang="zh-CN" altLang="en-US" sz="1600" b="0" i="0" dirty="0">
                <a:effectLst/>
                <a:latin typeface="Inter"/>
              </a:rPr>
              <a:t>是完整版本基础大模型，</a:t>
            </a:r>
            <a:r>
              <a:rPr lang="en-US" altLang="zh-CN" sz="1600" b="0" i="0" dirty="0">
                <a:effectLst/>
                <a:latin typeface="Inter"/>
              </a:rPr>
              <a:t>1.5B</a:t>
            </a:r>
            <a:r>
              <a:rPr lang="zh-CN" altLang="en-US" sz="1600" b="0" i="0" dirty="0">
                <a:effectLst/>
                <a:latin typeface="Inter"/>
              </a:rPr>
              <a:t>、</a:t>
            </a:r>
            <a:r>
              <a:rPr lang="en-US" altLang="zh-CN" sz="1600" b="0" i="0" dirty="0">
                <a:effectLst/>
                <a:latin typeface="Inter"/>
              </a:rPr>
              <a:t>7B</a:t>
            </a:r>
            <a:r>
              <a:rPr lang="zh-CN" altLang="en-US" sz="1600" b="0" i="0" dirty="0">
                <a:effectLst/>
                <a:latin typeface="Inter"/>
              </a:rPr>
              <a:t>、</a:t>
            </a:r>
            <a:r>
              <a:rPr lang="en-US" altLang="zh-CN" sz="1600" b="0" i="0" dirty="0">
                <a:effectLst/>
                <a:latin typeface="Inter"/>
              </a:rPr>
              <a:t>8B</a:t>
            </a:r>
            <a:r>
              <a:rPr lang="zh-CN" altLang="en-US" sz="1600" b="0" i="0" dirty="0">
                <a:effectLst/>
                <a:latin typeface="Inter"/>
              </a:rPr>
              <a:t>、</a:t>
            </a:r>
            <a:r>
              <a:rPr lang="en-US" altLang="zh-CN" sz="1600" b="0" i="0" dirty="0">
                <a:effectLst/>
                <a:latin typeface="Inter"/>
              </a:rPr>
              <a:t>14B</a:t>
            </a:r>
            <a:r>
              <a:rPr lang="zh-CN" altLang="en-US" sz="1600" b="0" i="0" dirty="0">
                <a:effectLst/>
                <a:latin typeface="Inter"/>
              </a:rPr>
              <a:t>、</a:t>
            </a:r>
            <a:r>
              <a:rPr lang="en-US" altLang="zh-CN" sz="1600" b="0" i="0" dirty="0">
                <a:effectLst/>
                <a:latin typeface="Inter"/>
              </a:rPr>
              <a:t>32B</a:t>
            </a:r>
            <a:r>
              <a:rPr lang="zh-CN" altLang="en-US" sz="1600" b="0" i="0" dirty="0">
                <a:effectLst/>
                <a:latin typeface="Inter"/>
              </a:rPr>
              <a:t>、</a:t>
            </a:r>
            <a:r>
              <a:rPr lang="en-US" altLang="zh-CN" sz="1600" b="0" i="0" dirty="0">
                <a:effectLst/>
                <a:latin typeface="Inter"/>
              </a:rPr>
              <a:t>70B</a:t>
            </a:r>
            <a:r>
              <a:rPr lang="zh-CN" altLang="en-US" sz="1600" b="0" i="0" dirty="0">
                <a:effectLst/>
                <a:latin typeface="Inter"/>
              </a:rPr>
              <a:t>是蒸馏后的小模型，它们的区别主要体现在参数规模、模型容量、性能表现、准确性、训练成本、推理成本和不同使用场景，同时均直接支持联网搜索（</a:t>
            </a:r>
            <a:r>
              <a:rPr lang="en-US" altLang="zh-CN" sz="1600" b="0" i="0" dirty="0">
                <a:effectLst/>
                <a:latin typeface="Inter"/>
              </a:rPr>
              <a:t>RAG</a:t>
            </a:r>
            <a:r>
              <a:rPr lang="zh-CN" altLang="en-US" sz="1600" b="0" i="0" dirty="0">
                <a:effectLst/>
                <a:latin typeface="Inter"/>
              </a:rPr>
              <a:t>）。</a:t>
            </a:r>
            <a:endParaRPr lang="zh-CN" altLang="en-US" sz="900" b="0" i="0" dirty="0">
              <a:effectLst/>
              <a:latin typeface="Inter"/>
            </a:endParaRPr>
          </a:p>
        </p:txBody>
      </p:sp>
      <p:pic>
        <p:nvPicPr>
          <p:cNvPr id="6" name="图片 5">
            <a:extLst>
              <a:ext uri="{FF2B5EF4-FFF2-40B4-BE49-F238E27FC236}">
                <a16:creationId xmlns:a16="http://schemas.microsoft.com/office/drawing/2014/main" id="{730021DE-94E1-D344-D63D-5AD80CE3BF48}"/>
              </a:ext>
            </a:extLst>
          </p:cNvPr>
          <p:cNvPicPr>
            <a:picLocks noChangeAspect="1"/>
          </p:cNvPicPr>
          <p:nvPr/>
        </p:nvPicPr>
        <p:blipFill>
          <a:blip r:embed="rId2"/>
          <a:stretch>
            <a:fillRect/>
          </a:stretch>
        </p:blipFill>
        <p:spPr>
          <a:xfrm>
            <a:off x="2013924" y="1653996"/>
            <a:ext cx="7881095" cy="4892746"/>
          </a:xfrm>
          <a:prstGeom prst="rect">
            <a:avLst/>
          </a:prstGeom>
        </p:spPr>
      </p:pic>
    </p:spTree>
    <p:extLst>
      <p:ext uri="{BB962C8B-B14F-4D97-AF65-F5344CB8AC3E}">
        <p14:creationId xmlns:p14="http://schemas.microsoft.com/office/powerpoint/2010/main" val="85146515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1151B0-C7E0-B97B-F215-2E6073C8B9E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E8D2F08-5ABB-632C-0269-D222BA82C249}"/>
              </a:ext>
            </a:extLst>
          </p:cNvPr>
          <p:cNvSpPr>
            <a:spLocks noGrp="1"/>
          </p:cNvSpPr>
          <p:nvPr>
            <p:ph type="title"/>
          </p:nvPr>
        </p:nvSpPr>
        <p:spPr>
          <a:xfrm>
            <a:off x="1550665" y="1856115"/>
            <a:ext cx="11462120" cy="3970318"/>
          </a:xfrm>
        </p:spPr>
        <p:txBody>
          <a:bodyPr/>
          <a:lstStyle/>
          <a:p>
            <a:r>
              <a:rPr lang="en-US" altLang="zh-CN" sz="4000" dirty="0">
                <a:solidFill>
                  <a:schemeClr val="accent4">
                    <a:lumMod val="75000"/>
                  </a:schemeClr>
                </a:solidFill>
              </a:rPr>
              <a:t>DeepSeek-R1-Zero GRPO on  Qwen</a:t>
            </a:r>
            <a:br>
              <a:rPr lang="en-US" altLang="zh-CN" sz="4000" dirty="0">
                <a:solidFill>
                  <a:schemeClr val="accent4">
                    <a:lumMod val="75000"/>
                  </a:schemeClr>
                </a:solidFill>
              </a:rPr>
            </a:br>
            <a:br>
              <a:rPr lang="en-US" altLang="zh-CN" sz="4000" dirty="0">
                <a:solidFill>
                  <a:schemeClr val="accent4">
                    <a:lumMod val="75000"/>
                  </a:schemeClr>
                </a:solidFill>
              </a:rPr>
            </a:br>
            <a:r>
              <a:rPr lang="en-US" altLang="zh-CN" sz="4000" dirty="0">
                <a:solidFill>
                  <a:schemeClr val="accent4">
                    <a:lumMod val="75000"/>
                  </a:schemeClr>
                </a:solidFill>
              </a:rPr>
              <a:t>DeepSeek-R1-Distill-Phi4 </a:t>
            </a:r>
            <a:r>
              <a:rPr lang="zh-CN" altLang="en-US" sz="4000" dirty="0">
                <a:solidFill>
                  <a:schemeClr val="accent4">
                    <a:lumMod val="75000"/>
                  </a:schemeClr>
                </a:solidFill>
              </a:rPr>
              <a:t>蒸馏</a:t>
            </a:r>
            <a:br>
              <a:rPr lang="en-US" altLang="zh-CN" sz="4000" dirty="0">
                <a:solidFill>
                  <a:schemeClr val="accent4">
                    <a:lumMod val="75000"/>
                  </a:schemeClr>
                </a:solidFill>
              </a:rPr>
            </a:br>
            <a:br>
              <a:rPr lang="en-US" altLang="zh-CN" sz="4000" dirty="0">
                <a:solidFill>
                  <a:schemeClr val="accent4">
                    <a:lumMod val="75000"/>
                  </a:schemeClr>
                </a:solidFill>
              </a:rPr>
            </a:br>
            <a:r>
              <a:rPr lang="en-US" altLang="zh-CN" sz="4000" dirty="0">
                <a:solidFill>
                  <a:schemeClr val="accent4">
                    <a:lumMod val="75000"/>
                  </a:schemeClr>
                </a:solidFill>
              </a:rPr>
              <a:t>DeepSeek-R1 SFT </a:t>
            </a:r>
            <a:br>
              <a:rPr lang="en-US" altLang="zh-CN" sz="4000" dirty="0">
                <a:solidFill>
                  <a:schemeClr val="accent4">
                    <a:lumMod val="75000"/>
                  </a:schemeClr>
                </a:solidFill>
              </a:rPr>
            </a:br>
            <a:br>
              <a:rPr lang="en-US" altLang="zh-CN" sz="4000" dirty="0">
                <a:solidFill>
                  <a:schemeClr val="accent4">
                    <a:lumMod val="75000"/>
                  </a:schemeClr>
                </a:solidFill>
              </a:rPr>
            </a:br>
            <a:r>
              <a:rPr lang="en-US" altLang="zh-CN" sz="1800" dirty="0">
                <a:solidFill>
                  <a:schemeClr val="accent4">
                    <a:lumMod val="75000"/>
                  </a:schemeClr>
                </a:solidFill>
              </a:rPr>
              <a:t>https://github.com/cssaudrey/DeepSeek-R1          </a:t>
            </a:r>
            <a:endParaRPr lang="zh-CN" altLang="en-US" sz="4000" dirty="0">
              <a:solidFill>
                <a:schemeClr val="accent4">
                  <a:lumMod val="75000"/>
                </a:schemeClr>
              </a:solidFill>
            </a:endParaRPr>
          </a:p>
        </p:txBody>
      </p:sp>
    </p:spTree>
    <p:extLst>
      <p:ext uri="{BB962C8B-B14F-4D97-AF65-F5344CB8AC3E}">
        <p14:creationId xmlns:p14="http://schemas.microsoft.com/office/powerpoint/2010/main" val="9384104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9D860-964D-C500-C4BE-D6407D4D0AD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3425E1F-2D2C-FC43-A8BE-6DAF6E4D3BD1}"/>
              </a:ext>
            </a:extLst>
          </p:cNvPr>
          <p:cNvSpPr>
            <a:spLocks noGrp="1"/>
          </p:cNvSpPr>
          <p:nvPr>
            <p:ph type="title"/>
          </p:nvPr>
        </p:nvSpPr>
        <p:spPr>
          <a:xfrm>
            <a:off x="1031039" y="2200592"/>
            <a:ext cx="5184024" cy="2831544"/>
          </a:xfrm>
        </p:spPr>
        <p:txBody>
          <a:bodyPr/>
          <a:lstStyle/>
          <a:p>
            <a:pPr algn="ctr"/>
            <a:r>
              <a:rPr lang="en-US" altLang="zh-CN" sz="4400" dirty="0">
                <a:solidFill>
                  <a:schemeClr val="accent4">
                    <a:lumMod val="75000"/>
                  </a:schemeClr>
                </a:solidFill>
              </a:rPr>
              <a:t>DeepSeek-R1-Distill-Phi4 </a:t>
            </a:r>
            <a:r>
              <a:rPr lang="zh-CN" altLang="en-US" sz="4400" dirty="0">
                <a:solidFill>
                  <a:schemeClr val="accent4">
                    <a:lumMod val="75000"/>
                  </a:schemeClr>
                </a:solidFill>
              </a:rPr>
              <a:t>蒸馏 </a:t>
            </a:r>
            <a:br>
              <a:rPr lang="en-US" altLang="zh-CN" sz="6000" dirty="0">
                <a:solidFill>
                  <a:schemeClr val="accent4">
                    <a:lumMod val="75000"/>
                  </a:schemeClr>
                </a:solidFill>
              </a:rPr>
            </a:br>
            <a:r>
              <a:rPr lang="en-US" altLang="zh-CN" sz="6000" dirty="0">
                <a:solidFill>
                  <a:schemeClr val="accent4">
                    <a:lumMod val="75000"/>
                  </a:schemeClr>
                </a:solidFill>
              </a:rPr>
              <a:t>-</a:t>
            </a:r>
            <a:r>
              <a:rPr lang="zh-CN" altLang="en-US" dirty="0">
                <a:solidFill>
                  <a:schemeClr val="accent4">
                    <a:lumMod val="75000"/>
                  </a:schemeClr>
                </a:solidFill>
              </a:rPr>
              <a:t>基于</a:t>
            </a:r>
            <a:r>
              <a:rPr lang="en-US" altLang="zh-CN" dirty="0">
                <a:solidFill>
                  <a:schemeClr val="accent4">
                    <a:lumMod val="75000"/>
                  </a:schemeClr>
                </a:solidFill>
              </a:rPr>
              <a:t>R1</a:t>
            </a:r>
            <a:r>
              <a:rPr lang="zh-CN" altLang="en-US" dirty="0">
                <a:solidFill>
                  <a:schemeClr val="accent4">
                    <a:lumMod val="75000"/>
                  </a:schemeClr>
                </a:solidFill>
              </a:rPr>
              <a:t>范式提升</a:t>
            </a:r>
            <a:r>
              <a:rPr lang="en-US" altLang="zh-CN" dirty="0">
                <a:solidFill>
                  <a:schemeClr val="accent4">
                    <a:lumMod val="75000"/>
                  </a:schemeClr>
                </a:solidFill>
              </a:rPr>
              <a:t>Phi4</a:t>
            </a:r>
            <a:r>
              <a:rPr lang="zh-CN" altLang="en-US" dirty="0">
                <a:solidFill>
                  <a:schemeClr val="accent4">
                    <a:lumMod val="75000"/>
                  </a:schemeClr>
                </a:solidFill>
              </a:rPr>
              <a:t>的逻辑推理能力</a:t>
            </a:r>
            <a:endParaRPr lang="zh-CN" altLang="en-US" sz="6000" dirty="0">
              <a:solidFill>
                <a:schemeClr val="accent4">
                  <a:lumMod val="75000"/>
                </a:schemeClr>
              </a:solidFill>
            </a:endParaRPr>
          </a:p>
        </p:txBody>
      </p:sp>
      <p:pic>
        <p:nvPicPr>
          <p:cNvPr id="6" name="图片 5">
            <a:extLst>
              <a:ext uri="{FF2B5EF4-FFF2-40B4-BE49-F238E27FC236}">
                <a16:creationId xmlns:a16="http://schemas.microsoft.com/office/drawing/2014/main" id="{2AC2B8C5-83BD-FE4F-3D3D-B4546A5DEDB0}"/>
              </a:ext>
            </a:extLst>
          </p:cNvPr>
          <p:cNvPicPr>
            <a:picLocks noChangeAspect="1"/>
          </p:cNvPicPr>
          <p:nvPr/>
        </p:nvPicPr>
        <p:blipFill>
          <a:blip r:embed="rId2"/>
          <a:stretch>
            <a:fillRect/>
          </a:stretch>
        </p:blipFill>
        <p:spPr>
          <a:xfrm>
            <a:off x="6496051" y="551420"/>
            <a:ext cx="4938711" cy="5755160"/>
          </a:xfrm>
          <a:prstGeom prst="rect">
            <a:avLst/>
          </a:prstGeom>
        </p:spPr>
      </p:pic>
    </p:spTree>
    <p:extLst>
      <p:ext uri="{BB962C8B-B14F-4D97-AF65-F5344CB8AC3E}">
        <p14:creationId xmlns:p14="http://schemas.microsoft.com/office/powerpoint/2010/main" val="277936183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CE74D-F2B6-7F60-E63C-B6E58D2D535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8CCE9E3-E11D-0064-1134-E0A1171F2B1E}"/>
              </a:ext>
            </a:extLst>
          </p:cNvPr>
          <p:cNvSpPr>
            <a:spLocks noGrp="1"/>
          </p:cNvSpPr>
          <p:nvPr>
            <p:ph type="title"/>
          </p:nvPr>
        </p:nvSpPr>
        <p:spPr>
          <a:xfrm>
            <a:off x="0" y="94677"/>
            <a:ext cx="11018520" cy="615553"/>
          </a:xfrm>
        </p:spPr>
        <p:txBody>
          <a:bodyPr/>
          <a:lstStyle/>
          <a:p>
            <a:r>
              <a:rPr lang="en-US" altLang="zh-CN" sz="4000" dirty="0">
                <a:solidFill>
                  <a:schemeClr val="accent4">
                    <a:lumMod val="75000"/>
                  </a:schemeClr>
                </a:solidFill>
              </a:rPr>
              <a:t>DeepSeek-R1-Distill-Phi4  </a:t>
            </a:r>
            <a:r>
              <a:rPr lang="zh-CN" altLang="en-US" sz="4000" dirty="0">
                <a:solidFill>
                  <a:schemeClr val="accent4">
                    <a:lumMod val="75000"/>
                  </a:schemeClr>
                </a:solidFill>
              </a:rPr>
              <a:t>蒸馏</a:t>
            </a:r>
          </a:p>
        </p:txBody>
      </p:sp>
      <p:sp>
        <p:nvSpPr>
          <p:cNvPr id="16" name="Rectangle 7">
            <a:extLst>
              <a:ext uri="{FF2B5EF4-FFF2-40B4-BE49-F238E27FC236}">
                <a16:creationId xmlns:a16="http://schemas.microsoft.com/office/drawing/2014/main" id="{4F99BF02-1C52-934B-66B0-DF921D37D660}"/>
              </a:ext>
            </a:extLst>
          </p:cNvPr>
          <p:cNvSpPr>
            <a:spLocks noChangeArrowheads="1"/>
          </p:cNvSpPr>
          <p:nvPr/>
        </p:nvSpPr>
        <p:spPr bwMode="auto">
          <a:xfrm>
            <a:off x="0" y="-184666"/>
            <a:ext cx="184731" cy="369332"/>
          </a:xfrm>
          <a:prstGeom prst="rect">
            <a:avLst/>
          </a:prstGeom>
          <a:solidFill>
            <a:srgbClr val="F9FC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accent4">
                  <a:lumMod val="75000"/>
                </a:schemeClr>
              </a:solidFill>
              <a:effectLst/>
              <a:latin typeface="Arial" panose="020B0604020202020204" pitchFamily="34" charset="0"/>
            </a:endParaRPr>
          </a:p>
        </p:txBody>
      </p:sp>
      <p:sp>
        <p:nvSpPr>
          <p:cNvPr id="7" name="文本框 6">
            <a:extLst>
              <a:ext uri="{FF2B5EF4-FFF2-40B4-BE49-F238E27FC236}">
                <a16:creationId xmlns:a16="http://schemas.microsoft.com/office/drawing/2014/main" id="{BB65650C-DA9A-4E83-1C13-3658B5DB77B0}"/>
              </a:ext>
            </a:extLst>
          </p:cNvPr>
          <p:cNvSpPr txBox="1"/>
          <p:nvPr/>
        </p:nvSpPr>
        <p:spPr>
          <a:xfrm>
            <a:off x="92365" y="867510"/>
            <a:ext cx="9839035" cy="2031325"/>
          </a:xfrm>
          <a:prstGeom prst="rect">
            <a:avLst/>
          </a:prstGeom>
          <a:noFill/>
        </p:spPr>
        <p:txBody>
          <a:bodyPr wrap="square">
            <a:spAutoFit/>
          </a:bodyPr>
          <a:lstStyle/>
          <a:p>
            <a:r>
              <a:rPr lang="zh-CN" altLang="en-US" sz="2400" b="1" dirty="0">
                <a:solidFill>
                  <a:schemeClr val="accent4">
                    <a:lumMod val="75000"/>
                  </a:schemeClr>
                </a:solidFill>
                <a:latin typeface="Studio-Feixen-Sans"/>
              </a:rPr>
              <a:t>对 </a:t>
            </a:r>
            <a:r>
              <a:rPr lang="en-US" altLang="zh-CN" sz="2400" b="1" dirty="0">
                <a:solidFill>
                  <a:srgbClr val="D83B01"/>
                </a:solidFill>
              </a:rPr>
              <a:t>Phi-4</a:t>
            </a:r>
            <a:r>
              <a:rPr lang="en-US" altLang="zh-CN" sz="2400" b="1" dirty="0">
                <a:solidFill>
                  <a:schemeClr val="accent4">
                    <a:lumMod val="75000"/>
                  </a:schemeClr>
                </a:solidFill>
              </a:rPr>
              <a:t> </a:t>
            </a:r>
            <a:r>
              <a:rPr lang="zh-CN" altLang="en-US" sz="2400" b="1" dirty="0">
                <a:solidFill>
                  <a:schemeClr val="accent4">
                    <a:lumMod val="75000"/>
                  </a:schemeClr>
                </a:solidFill>
              </a:rPr>
              <a:t>模型，使用</a:t>
            </a:r>
            <a:r>
              <a:rPr lang="en-US" altLang="zh-CN" sz="2400" b="1" dirty="0">
                <a:solidFill>
                  <a:srgbClr val="D83B01"/>
                </a:solidFill>
              </a:rPr>
              <a:t>DeepSeek-R1</a:t>
            </a:r>
            <a:r>
              <a:rPr lang="zh-CN" altLang="en-US" sz="2400" b="1" dirty="0">
                <a:solidFill>
                  <a:schemeClr val="accent4">
                    <a:lumMod val="75000"/>
                  </a:schemeClr>
                </a:solidFill>
              </a:rPr>
              <a:t>生成的推理数据进行蒸馏。增强</a:t>
            </a:r>
            <a:r>
              <a:rPr lang="en-US" altLang="zh-CN" sz="2400" b="1" dirty="0">
                <a:solidFill>
                  <a:schemeClr val="accent4">
                    <a:lumMod val="75000"/>
                  </a:schemeClr>
                </a:solidFill>
              </a:rPr>
              <a:t>Phi-4</a:t>
            </a:r>
            <a:r>
              <a:rPr lang="zh-CN" altLang="en-US" sz="2400" b="1" dirty="0">
                <a:solidFill>
                  <a:schemeClr val="accent4">
                    <a:lumMod val="75000"/>
                  </a:schemeClr>
                </a:solidFill>
              </a:rPr>
              <a:t>模型的逻辑推理能力</a:t>
            </a:r>
            <a:endParaRPr lang="en-US" altLang="zh-CN" sz="2400" b="1" dirty="0">
              <a:solidFill>
                <a:schemeClr val="accent4">
                  <a:lumMod val="75000"/>
                </a:schemeClr>
              </a:solidFill>
            </a:endParaRPr>
          </a:p>
          <a:p>
            <a:endParaRPr lang="en-US" altLang="zh-CN" sz="2400" b="1" dirty="0">
              <a:solidFill>
                <a:schemeClr val="accent4">
                  <a:lumMod val="75000"/>
                </a:schemeClr>
              </a:solidFill>
            </a:endParaRPr>
          </a:p>
          <a:p>
            <a:endParaRPr lang="en-US" altLang="zh-CN" b="1" i="0" dirty="0">
              <a:solidFill>
                <a:schemeClr val="accent4">
                  <a:lumMod val="75000"/>
                </a:schemeClr>
              </a:solidFill>
              <a:effectLst/>
              <a:latin typeface="Studio-Feixen-Sans"/>
            </a:endParaRPr>
          </a:p>
          <a:p>
            <a:pPr marL="285750" indent="-285750">
              <a:buFont typeface="Wingdings" panose="05000000000000000000" pitchFamily="2" charset="2"/>
              <a:buChar char="n"/>
            </a:pPr>
            <a:r>
              <a:rPr lang="zh-CN" altLang="en-US" b="1" i="0" dirty="0">
                <a:solidFill>
                  <a:schemeClr val="accent4">
                    <a:lumMod val="75000"/>
                  </a:schemeClr>
                </a:solidFill>
                <a:effectLst/>
                <a:latin typeface="Studio-Feixen-Sans"/>
              </a:rPr>
              <a:t>基于</a:t>
            </a:r>
            <a:r>
              <a:rPr lang="en-US" altLang="zh-CN" b="1" i="0" dirty="0" err="1">
                <a:solidFill>
                  <a:srgbClr val="50E6FF"/>
                </a:solidFill>
                <a:effectLst/>
                <a:latin typeface="Studio-Feixen-Sans"/>
              </a:rPr>
              <a:t>Unsloth</a:t>
            </a:r>
            <a:r>
              <a:rPr lang="en-US" altLang="zh-CN" b="1" i="0" dirty="0">
                <a:solidFill>
                  <a:schemeClr val="accent4">
                    <a:lumMod val="75000"/>
                  </a:schemeClr>
                </a:solidFill>
                <a:effectLst/>
                <a:latin typeface="Studio-Feixen-Sans"/>
              </a:rPr>
              <a:t> </a:t>
            </a:r>
            <a:r>
              <a:rPr lang="zh-CN" altLang="en-US" b="1" i="0" dirty="0">
                <a:solidFill>
                  <a:schemeClr val="accent4">
                    <a:lumMod val="75000"/>
                  </a:schemeClr>
                </a:solidFill>
                <a:effectLst/>
                <a:latin typeface="Studio-Feixen-Sans"/>
              </a:rPr>
              <a:t>开源框架微调，旨在使</a:t>
            </a:r>
            <a:r>
              <a:rPr lang="en-US" altLang="zh-CN" b="1" i="0" dirty="0">
                <a:solidFill>
                  <a:schemeClr val="accent4">
                    <a:lumMod val="75000"/>
                  </a:schemeClr>
                </a:solidFill>
                <a:effectLst/>
                <a:latin typeface="Studio-Feixen-Sans"/>
              </a:rPr>
              <a:t>LLM</a:t>
            </a:r>
            <a:r>
              <a:rPr lang="zh-CN" altLang="en-US" b="1" i="0" dirty="0">
                <a:solidFill>
                  <a:schemeClr val="accent4">
                    <a:lumMod val="75000"/>
                  </a:schemeClr>
                </a:solidFill>
                <a:effectLst/>
                <a:latin typeface="Studio-Feixen-Sans"/>
              </a:rPr>
              <a:t>微调速度提高</a:t>
            </a:r>
            <a:r>
              <a:rPr lang="en-US" altLang="zh-CN" b="1" i="0" dirty="0">
                <a:solidFill>
                  <a:srgbClr val="D83B01"/>
                </a:solidFill>
                <a:effectLst/>
                <a:latin typeface="Studio-Feixen-Sans"/>
              </a:rPr>
              <a:t>2</a:t>
            </a:r>
            <a:r>
              <a:rPr lang="zh-CN" altLang="en-US" b="1" i="0" dirty="0">
                <a:solidFill>
                  <a:schemeClr val="accent4">
                    <a:lumMod val="75000"/>
                  </a:schemeClr>
                </a:solidFill>
                <a:effectLst/>
                <a:latin typeface="Studio-Feixen-Sans"/>
              </a:rPr>
              <a:t>倍，内存</a:t>
            </a:r>
            <a:r>
              <a:rPr lang="zh-CN" altLang="en-US" b="1" dirty="0">
                <a:solidFill>
                  <a:schemeClr val="accent4">
                    <a:lumMod val="75000"/>
                  </a:schemeClr>
                </a:solidFill>
                <a:latin typeface="Studio-Feixen-Sans"/>
              </a:rPr>
              <a:t>节省</a:t>
            </a:r>
            <a:r>
              <a:rPr lang="en-US" altLang="zh-CN" b="1" dirty="0">
                <a:solidFill>
                  <a:srgbClr val="D83B01"/>
                </a:solidFill>
                <a:latin typeface="Studio-Feixen-Sans"/>
              </a:rPr>
              <a:t>30%</a:t>
            </a:r>
          </a:p>
          <a:p>
            <a:endParaRPr lang="zh-CN" altLang="en-US" b="1" dirty="0">
              <a:solidFill>
                <a:srgbClr val="D83B01"/>
              </a:solidFill>
            </a:endParaRPr>
          </a:p>
        </p:txBody>
      </p:sp>
      <p:pic>
        <p:nvPicPr>
          <p:cNvPr id="15" name="图片 14">
            <a:extLst>
              <a:ext uri="{FF2B5EF4-FFF2-40B4-BE49-F238E27FC236}">
                <a16:creationId xmlns:a16="http://schemas.microsoft.com/office/drawing/2014/main" id="{8874E2E6-2160-7F5A-E07A-7D406E263EC1}"/>
              </a:ext>
            </a:extLst>
          </p:cNvPr>
          <p:cNvPicPr>
            <a:picLocks noChangeAspect="1"/>
          </p:cNvPicPr>
          <p:nvPr/>
        </p:nvPicPr>
        <p:blipFill>
          <a:blip r:embed="rId3"/>
          <a:stretch>
            <a:fillRect/>
          </a:stretch>
        </p:blipFill>
        <p:spPr>
          <a:xfrm>
            <a:off x="184731" y="3038100"/>
            <a:ext cx="9839035" cy="781800"/>
          </a:xfrm>
          <a:prstGeom prst="rect">
            <a:avLst/>
          </a:prstGeom>
        </p:spPr>
      </p:pic>
      <p:sp>
        <p:nvSpPr>
          <p:cNvPr id="21" name="文本框 20">
            <a:extLst>
              <a:ext uri="{FF2B5EF4-FFF2-40B4-BE49-F238E27FC236}">
                <a16:creationId xmlns:a16="http://schemas.microsoft.com/office/drawing/2014/main" id="{425C4945-E56A-9948-C9A8-BFF34DDE5419}"/>
              </a:ext>
            </a:extLst>
          </p:cNvPr>
          <p:cNvSpPr txBox="1"/>
          <p:nvPr/>
        </p:nvSpPr>
        <p:spPr>
          <a:xfrm>
            <a:off x="184731" y="4028317"/>
            <a:ext cx="11769435" cy="879087"/>
          </a:xfrm>
          <a:prstGeom prst="rect">
            <a:avLst/>
          </a:prstGeom>
          <a:noFill/>
        </p:spPr>
        <p:txBody>
          <a:bodyPr wrap="square">
            <a:spAutoFit/>
          </a:bodyPr>
          <a:lstStyle/>
          <a:p>
            <a:pPr marL="285750" indent="-285750">
              <a:lnSpc>
                <a:spcPct val="150000"/>
              </a:lnSpc>
              <a:buFont typeface="Wingdings" panose="05000000000000000000" pitchFamily="2" charset="2"/>
              <a:buChar char="n"/>
            </a:pPr>
            <a:r>
              <a:rPr lang="zh-CN" altLang="en-US" b="1" dirty="0">
                <a:solidFill>
                  <a:schemeClr val="accent4">
                    <a:lumMod val="75000"/>
                  </a:schemeClr>
                </a:solidFill>
              </a:rPr>
              <a:t>以</a:t>
            </a:r>
            <a:r>
              <a:rPr lang="en-US" altLang="zh-CN" b="1" dirty="0" err="1">
                <a:solidFill>
                  <a:schemeClr val="accent4">
                    <a:lumMod val="75000"/>
                  </a:schemeClr>
                </a:solidFill>
              </a:rPr>
              <a:t>Huggingface</a:t>
            </a:r>
            <a:r>
              <a:rPr lang="en-US" altLang="zh-CN" b="1" dirty="0">
                <a:solidFill>
                  <a:schemeClr val="accent4">
                    <a:lumMod val="75000"/>
                  </a:schemeClr>
                </a:solidFill>
              </a:rPr>
              <a:t> </a:t>
            </a:r>
            <a:r>
              <a:rPr lang="zh-CN" altLang="en-US" b="1" dirty="0">
                <a:solidFill>
                  <a:schemeClr val="accent4">
                    <a:lumMod val="75000"/>
                  </a:schemeClr>
                </a:solidFill>
              </a:rPr>
              <a:t>社区的</a:t>
            </a:r>
            <a:r>
              <a:rPr lang="en-US" altLang="zh-CN" sz="1800" b="1" dirty="0">
                <a:solidFill>
                  <a:srgbClr val="D83B01"/>
                </a:solidFill>
              </a:rPr>
              <a:t>DeepSeek-R1</a:t>
            </a:r>
            <a:r>
              <a:rPr lang="zh-CN" altLang="en-US" sz="1800" b="1" dirty="0">
                <a:solidFill>
                  <a:srgbClr val="D83B01"/>
                </a:solidFill>
              </a:rPr>
              <a:t>生成的</a:t>
            </a:r>
            <a:r>
              <a:rPr lang="zh-CN" altLang="en-US" b="1" dirty="0">
                <a:solidFill>
                  <a:schemeClr val="accent4">
                    <a:lumMod val="75000"/>
                  </a:schemeClr>
                </a:solidFill>
              </a:rPr>
              <a:t>数据</a:t>
            </a:r>
            <a:r>
              <a:rPr lang="en-US" altLang="zh-CN" b="1" dirty="0">
                <a:solidFill>
                  <a:srgbClr val="00B0F0"/>
                </a:solidFill>
                <a:effectLst/>
                <a:latin typeface="Consolas" panose="020B0609020204030204" pitchFamily="49" charset="0"/>
              </a:rPr>
              <a:t>HuggingFaceH4/Bespoke-Stratos-17k</a:t>
            </a:r>
            <a:r>
              <a:rPr lang="en-US" altLang="zh-CN" b="1" dirty="0">
                <a:solidFill>
                  <a:srgbClr val="00B0F0"/>
                </a:solidFill>
                <a:latin typeface="Consolas" panose="020B0609020204030204" pitchFamily="49" charset="0"/>
              </a:rPr>
              <a:t> </a:t>
            </a:r>
          </a:p>
          <a:p>
            <a:pPr>
              <a:lnSpc>
                <a:spcPct val="150000"/>
              </a:lnSpc>
            </a:pPr>
            <a:r>
              <a:rPr lang="zh-CN" altLang="en-US" b="1" i="0" dirty="0">
                <a:solidFill>
                  <a:schemeClr val="accent4">
                    <a:lumMod val="75000"/>
                  </a:schemeClr>
                </a:solidFill>
                <a:effectLst/>
                <a:latin typeface="Studio-Feixen-Sans"/>
                <a:ea typeface="inherit"/>
              </a:rPr>
              <a:t>加载和处理数据集</a:t>
            </a:r>
            <a:endParaRPr lang="zh-CN" altLang="en-US" b="1" i="0" dirty="0">
              <a:solidFill>
                <a:schemeClr val="accent4">
                  <a:lumMod val="75000"/>
                </a:schemeClr>
              </a:solidFill>
              <a:effectLst/>
              <a:latin typeface="Studio-Feixen-Sans"/>
            </a:endParaRPr>
          </a:p>
        </p:txBody>
      </p:sp>
      <p:pic>
        <p:nvPicPr>
          <p:cNvPr id="6" name="图片 5">
            <a:extLst>
              <a:ext uri="{FF2B5EF4-FFF2-40B4-BE49-F238E27FC236}">
                <a16:creationId xmlns:a16="http://schemas.microsoft.com/office/drawing/2014/main" id="{1BE2D368-2B03-B6BC-7D3B-BF10CD45983C}"/>
              </a:ext>
            </a:extLst>
          </p:cNvPr>
          <p:cNvPicPr>
            <a:picLocks noChangeAspect="1"/>
          </p:cNvPicPr>
          <p:nvPr/>
        </p:nvPicPr>
        <p:blipFill>
          <a:blip r:embed="rId4"/>
          <a:stretch>
            <a:fillRect/>
          </a:stretch>
        </p:blipFill>
        <p:spPr>
          <a:xfrm>
            <a:off x="184731" y="5274913"/>
            <a:ext cx="9890708" cy="438668"/>
          </a:xfrm>
          <a:prstGeom prst="rect">
            <a:avLst/>
          </a:prstGeom>
        </p:spPr>
      </p:pic>
    </p:spTree>
    <p:extLst>
      <p:ext uri="{BB962C8B-B14F-4D97-AF65-F5344CB8AC3E}">
        <p14:creationId xmlns:p14="http://schemas.microsoft.com/office/powerpoint/2010/main" val="84948343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2617D-BB5F-40D0-FD97-10ACEF29974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56C0C04-D0AA-E1E5-AA72-559504D3BFC5}"/>
              </a:ext>
            </a:extLst>
          </p:cNvPr>
          <p:cNvSpPr>
            <a:spLocks noGrp="1"/>
          </p:cNvSpPr>
          <p:nvPr>
            <p:ph type="title"/>
          </p:nvPr>
        </p:nvSpPr>
        <p:spPr>
          <a:xfrm>
            <a:off x="0" y="94677"/>
            <a:ext cx="11018520" cy="615553"/>
          </a:xfrm>
        </p:spPr>
        <p:txBody>
          <a:bodyPr/>
          <a:lstStyle/>
          <a:p>
            <a:r>
              <a:rPr lang="en-US" altLang="zh-CN" sz="4000" dirty="0">
                <a:solidFill>
                  <a:schemeClr val="accent4">
                    <a:lumMod val="75000"/>
                  </a:schemeClr>
                </a:solidFill>
              </a:rPr>
              <a:t>DeepSeek-R1-Distill-Phi4  </a:t>
            </a:r>
            <a:r>
              <a:rPr lang="zh-CN" altLang="en-US" sz="4000" dirty="0">
                <a:solidFill>
                  <a:schemeClr val="accent4">
                    <a:lumMod val="75000"/>
                  </a:schemeClr>
                </a:solidFill>
              </a:rPr>
              <a:t>蒸馏</a:t>
            </a:r>
          </a:p>
        </p:txBody>
      </p:sp>
      <p:sp>
        <p:nvSpPr>
          <p:cNvPr id="16" name="Rectangle 7">
            <a:extLst>
              <a:ext uri="{FF2B5EF4-FFF2-40B4-BE49-F238E27FC236}">
                <a16:creationId xmlns:a16="http://schemas.microsoft.com/office/drawing/2014/main" id="{130F17DA-8F70-AEB8-8420-85A895B6597A}"/>
              </a:ext>
            </a:extLst>
          </p:cNvPr>
          <p:cNvSpPr>
            <a:spLocks noChangeArrowheads="1"/>
          </p:cNvSpPr>
          <p:nvPr/>
        </p:nvSpPr>
        <p:spPr bwMode="auto">
          <a:xfrm>
            <a:off x="0" y="-184666"/>
            <a:ext cx="184731" cy="369332"/>
          </a:xfrm>
          <a:prstGeom prst="rect">
            <a:avLst/>
          </a:prstGeom>
          <a:solidFill>
            <a:srgbClr val="F9FC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accent4">
                  <a:lumMod val="75000"/>
                </a:schemeClr>
              </a:solidFill>
              <a:effectLst/>
              <a:latin typeface="Arial" panose="020B0604020202020204" pitchFamily="34" charset="0"/>
            </a:endParaRPr>
          </a:p>
        </p:txBody>
      </p:sp>
      <p:sp>
        <p:nvSpPr>
          <p:cNvPr id="7" name="文本框 6">
            <a:extLst>
              <a:ext uri="{FF2B5EF4-FFF2-40B4-BE49-F238E27FC236}">
                <a16:creationId xmlns:a16="http://schemas.microsoft.com/office/drawing/2014/main" id="{CF8810EF-216C-3F0F-4B65-C52F25C2F1AF}"/>
              </a:ext>
            </a:extLst>
          </p:cNvPr>
          <p:cNvSpPr txBox="1"/>
          <p:nvPr/>
        </p:nvSpPr>
        <p:spPr>
          <a:xfrm>
            <a:off x="92365" y="867510"/>
            <a:ext cx="9839035" cy="1200329"/>
          </a:xfrm>
          <a:prstGeom prst="rect">
            <a:avLst/>
          </a:prstGeom>
          <a:noFill/>
        </p:spPr>
        <p:txBody>
          <a:bodyPr wrap="square">
            <a:spAutoFit/>
          </a:bodyPr>
          <a:lstStyle/>
          <a:p>
            <a:r>
              <a:rPr lang="zh-CN" altLang="en-US" sz="2400" b="1" dirty="0">
                <a:solidFill>
                  <a:schemeClr val="accent4">
                    <a:lumMod val="75000"/>
                  </a:schemeClr>
                </a:solidFill>
                <a:latin typeface="Studio-Feixen-Sans"/>
              </a:rPr>
              <a:t>对 </a:t>
            </a:r>
            <a:r>
              <a:rPr lang="en-US" altLang="zh-CN" sz="2400" b="1" dirty="0">
                <a:solidFill>
                  <a:srgbClr val="D83B01"/>
                </a:solidFill>
              </a:rPr>
              <a:t>Phi-4</a:t>
            </a:r>
            <a:r>
              <a:rPr lang="en-US" altLang="zh-CN" sz="2400" b="1" dirty="0">
                <a:solidFill>
                  <a:schemeClr val="accent4">
                    <a:lumMod val="75000"/>
                  </a:schemeClr>
                </a:solidFill>
              </a:rPr>
              <a:t> </a:t>
            </a:r>
            <a:r>
              <a:rPr lang="zh-CN" altLang="en-US" sz="2400" b="1" dirty="0">
                <a:solidFill>
                  <a:schemeClr val="accent4">
                    <a:lumMod val="75000"/>
                  </a:schemeClr>
                </a:solidFill>
              </a:rPr>
              <a:t>模型，使用</a:t>
            </a:r>
            <a:r>
              <a:rPr lang="en-US" altLang="zh-CN" sz="2400" b="1" dirty="0">
                <a:solidFill>
                  <a:srgbClr val="D83B01"/>
                </a:solidFill>
              </a:rPr>
              <a:t>DeepSeek-R1</a:t>
            </a:r>
            <a:r>
              <a:rPr lang="zh-CN" altLang="en-US" sz="2400" b="1" dirty="0">
                <a:solidFill>
                  <a:schemeClr val="accent4">
                    <a:lumMod val="75000"/>
                  </a:schemeClr>
                </a:solidFill>
              </a:rPr>
              <a:t>生成的推理数据进行蒸馏。增强</a:t>
            </a:r>
            <a:r>
              <a:rPr lang="en-US" altLang="zh-CN" sz="2400" b="1" dirty="0">
                <a:solidFill>
                  <a:schemeClr val="accent4">
                    <a:lumMod val="75000"/>
                  </a:schemeClr>
                </a:solidFill>
              </a:rPr>
              <a:t>Phi-4</a:t>
            </a:r>
            <a:r>
              <a:rPr lang="zh-CN" altLang="en-US" sz="2400" b="1" dirty="0">
                <a:solidFill>
                  <a:schemeClr val="accent4">
                    <a:lumMod val="75000"/>
                  </a:schemeClr>
                </a:solidFill>
              </a:rPr>
              <a:t>模型的逻辑推理能力</a:t>
            </a:r>
            <a:endParaRPr lang="en-US" altLang="zh-CN" sz="2400" b="1" dirty="0">
              <a:solidFill>
                <a:schemeClr val="accent4">
                  <a:lumMod val="75000"/>
                </a:schemeClr>
              </a:solidFill>
            </a:endParaRPr>
          </a:p>
          <a:p>
            <a:endParaRPr lang="en-US" altLang="zh-CN" sz="2400" b="1" dirty="0">
              <a:solidFill>
                <a:schemeClr val="accent4">
                  <a:lumMod val="75000"/>
                </a:schemeClr>
              </a:solidFill>
            </a:endParaRPr>
          </a:p>
        </p:txBody>
      </p:sp>
      <p:sp>
        <p:nvSpPr>
          <p:cNvPr id="21" name="文本框 20">
            <a:extLst>
              <a:ext uri="{FF2B5EF4-FFF2-40B4-BE49-F238E27FC236}">
                <a16:creationId xmlns:a16="http://schemas.microsoft.com/office/drawing/2014/main" id="{45332E21-20BD-B552-C039-A86691AE65A9}"/>
              </a:ext>
            </a:extLst>
          </p:cNvPr>
          <p:cNvSpPr txBox="1"/>
          <p:nvPr/>
        </p:nvSpPr>
        <p:spPr>
          <a:xfrm>
            <a:off x="184731" y="1879580"/>
            <a:ext cx="11769435" cy="879087"/>
          </a:xfrm>
          <a:prstGeom prst="rect">
            <a:avLst/>
          </a:prstGeom>
          <a:noFill/>
        </p:spPr>
        <p:txBody>
          <a:bodyPr wrap="square">
            <a:spAutoFit/>
          </a:bodyPr>
          <a:lstStyle/>
          <a:p>
            <a:pPr marL="285750" indent="-285750">
              <a:lnSpc>
                <a:spcPct val="150000"/>
              </a:lnSpc>
              <a:buFont typeface="Wingdings" panose="05000000000000000000" pitchFamily="2" charset="2"/>
              <a:buChar char="n"/>
            </a:pPr>
            <a:r>
              <a:rPr lang="zh-CN" altLang="en-US" b="1" dirty="0">
                <a:solidFill>
                  <a:schemeClr val="accent4">
                    <a:lumMod val="75000"/>
                  </a:schemeClr>
                </a:solidFill>
              </a:rPr>
              <a:t>以</a:t>
            </a:r>
            <a:r>
              <a:rPr lang="en-US" altLang="zh-CN" b="1" dirty="0" err="1">
                <a:solidFill>
                  <a:schemeClr val="accent4">
                    <a:lumMod val="75000"/>
                  </a:schemeClr>
                </a:solidFill>
              </a:rPr>
              <a:t>Huggingface</a:t>
            </a:r>
            <a:r>
              <a:rPr lang="en-US" altLang="zh-CN" b="1" dirty="0">
                <a:solidFill>
                  <a:schemeClr val="accent4">
                    <a:lumMod val="75000"/>
                  </a:schemeClr>
                </a:solidFill>
              </a:rPr>
              <a:t> </a:t>
            </a:r>
            <a:r>
              <a:rPr lang="zh-CN" altLang="en-US" b="1" dirty="0">
                <a:solidFill>
                  <a:schemeClr val="accent4">
                    <a:lumMod val="75000"/>
                  </a:schemeClr>
                </a:solidFill>
              </a:rPr>
              <a:t>社区的</a:t>
            </a:r>
            <a:r>
              <a:rPr lang="en-US" altLang="zh-CN" sz="1800" b="1" dirty="0">
                <a:solidFill>
                  <a:srgbClr val="D83B01"/>
                </a:solidFill>
              </a:rPr>
              <a:t>DeepSeek-R1</a:t>
            </a:r>
            <a:r>
              <a:rPr lang="zh-CN" altLang="en-US" sz="1800" b="1" dirty="0">
                <a:solidFill>
                  <a:srgbClr val="D83B01"/>
                </a:solidFill>
              </a:rPr>
              <a:t>生成的</a:t>
            </a:r>
            <a:r>
              <a:rPr lang="zh-CN" altLang="en-US" b="1" dirty="0">
                <a:solidFill>
                  <a:schemeClr val="accent4">
                    <a:lumMod val="75000"/>
                  </a:schemeClr>
                </a:solidFill>
              </a:rPr>
              <a:t>数据</a:t>
            </a:r>
            <a:r>
              <a:rPr lang="en-US" altLang="zh-CN" b="1" dirty="0">
                <a:solidFill>
                  <a:srgbClr val="00B0F0"/>
                </a:solidFill>
                <a:effectLst/>
                <a:latin typeface="Consolas" panose="020B0609020204030204" pitchFamily="49" charset="0"/>
              </a:rPr>
              <a:t>HuggingFaceH4/Bespoke-Stratos-17k</a:t>
            </a:r>
            <a:r>
              <a:rPr lang="en-US" altLang="zh-CN" b="1" dirty="0">
                <a:solidFill>
                  <a:srgbClr val="00B0F0"/>
                </a:solidFill>
                <a:latin typeface="Consolas" panose="020B0609020204030204" pitchFamily="49" charset="0"/>
              </a:rPr>
              <a:t> </a:t>
            </a:r>
          </a:p>
          <a:p>
            <a:pPr>
              <a:lnSpc>
                <a:spcPct val="150000"/>
              </a:lnSpc>
            </a:pPr>
            <a:r>
              <a:rPr lang="zh-CN" altLang="en-US" b="1" i="0" dirty="0">
                <a:solidFill>
                  <a:schemeClr val="accent4">
                    <a:lumMod val="75000"/>
                  </a:schemeClr>
                </a:solidFill>
                <a:effectLst/>
                <a:latin typeface="Studio-Feixen-Sans"/>
                <a:ea typeface="inherit"/>
              </a:rPr>
              <a:t>加载和处理数据集</a:t>
            </a:r>
            <a:endParaRPr lang="zh-CN" altLang="en-US" b="1" i="0" dirty="0">
              <a:solidFill>
                <a:schemeClr val="accent4">
                  <a:lumMod val="75000"/>
                </a:schemeClr>
              </a:solidFill>
              <a:effectLst/>
              <a:latin typeface="Studio-Feixen-Sans"/>
            </a:endParaRPr>
          </a:p>
        </p:txBody>
      </p:sp>
      <p:pic>
        <p:nvPicPr>
          <p:cNvPr id="5" name="Picture 4" descr="A diagram of a diagram&#10;&#10;AI-generated content may be incorrect.">
            <a:extLst>
              <a:ext uri="{FF2B5EF4-FFF2-40B4-BE49-F238E27FC236}">
                <a16:creationId xmlns:a16="http://schemas.microsoft.com/office/drawing/2014/main" id="{8A752DB3-5389-D71E-F34D-1BFD315E2AC3}"/>
              </a:ext>
            </a:extLst>
          </p:cNvPr>
          <p:cNvPicPr>
            <a:picLocks noChangeAspect="1"/>
          </p:cNvPicPr>
          <p:nvPr/>
        </p:nvPicPr>
        <p:blipFill>
          <a:blip r:embed="rId3">
            <a:extLst>
              <a:ext uri="{28A0092B-C50C-407E-A947-70E740481C1C}">
                <a14:useLocalDpi xmlns:a14="http://schemas.microsoft.com/office/drawing/2010/main" val="0"/>
              </a:ext>
            </a:extLst>
          </a:blip>
          <a:srcRect t="17112" b="6397"/>
          <a:stretch/>
        </p:blipFill>
        <p:spPr>
          <a:xfrm>
            <a:off x="897833" y="3577388"/>
            <a:ext cx="4838739" cy="1951828"/>
          </a:xfrm>
          <a:prstGeom prst="rect">
            <a:avLst/>
          </a:prstGeom>
        </p:spPr>
      </p:pic>
      <p:pic>
        <p:nvPicPr>
          <p:cNvPr id="8" name="Picture 2">
            <a:extLst>
              <a:ext uri="{FF2B5EF4-FFF2-40B4-BE49-F238E27FC236}">
                <a16:creationId xmlns:a16="http://schemas.microsoft.com/office/drawing/2014/main" id="{D68DFCB0-FA90-9968-34DE-8648CBC4B3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1742" y="3201190"/>
            <a:ext cx="4786778" cy="179628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CB9ABBF1-4A04-8692-8260-BC07DE8144E3}"/>
              </a:ext>
            </a:extLst>
          </p:cNvPr>
          <p:cNvSpPr txBox="1"/>
          <p:nvPr/>
        </p:nvSpPr>
        <p:spPr>
          <a:xfrm>
            <a:off x="9437635" y="4081704"/>
            <a:ext cx="6914794" cy="1447512"/>
          </a:xfrm>
          <a:prstGeom prst="rect">
            <a:avLst/>
          </a:prstGeom>
          <a:noFill/>
        </p:spPr>
        <p:txBody>
          <a:bodyPr wrap="square">
            <a:spAutoFit/>
          </a:bodyPr>
          <a:lstStyle/>
          <a:p>
            <a:pPr>
              <a:lnSpc>
                <a:spcPct val="150000"/>
              </a:lnSpc>
            </a:pPr>
            <a:r>
              <a:rPr lang="zh-CN" altLang="en-US" sz="1200" b="0" i="0" dirty="0">
                <a:solidFill>
                  <a:srgbClr val="333333"/>
                </a:solidFill>
                <a:effectLst/>
                <a:latin typeface="PingFang SC"/>
              </a:rPr>
              <a:t>模型蒸馏过程通常包括以下步骤：</a:t>
            </a:r>
            <a:endParaRPr lang="en-US" altLang="zh-CN" sz="1200" b="0" i="0" dirty="0">
              <a:solidFill>
                <a:srgbClr val="333333"/>
              </a:solidFill>
              <a:effectLst/>
              <a:latin typeface="PingFang SC"/>
            </a:endParaRPr>
          </a:p>
          <a:p>
            <a:pPr>
              <a:lnSpc>
                <a:spcPct val="150000"/>
              </a:lnSpc>
            </a:pPr>
            <a:r>
              <a:rPr lang="en-US" altLang="zh-CN" sz="1200" b="0" i="0" dirty="0">
                <a:solidFill>
                  <a:srgbClr val="333333"/>
                </a:solidFill>
                <a:effectLst/>
                <a:latin typeface="PingFang SC"/>
              </a:rPr>
              <a:t>1)</a:t>
            </a:r>
            <a:r>
              <a:rPr lang="zh-CN" altLang="en-US" sz="1200" b="0" i="0" dirty="0">
                <a:solidFill>
                  <a:srgbClr val="333333"/>
                </a:solidFill>
                <a:effectLst/>
                <a:latin typeface="PingFang SC"/>
              </a:rPr>
              <a:t>教师模型训练</a:t>
            </a:r>
            <a:endParaRPr lang="en-US" altLang="zh-CN" sz="1200" dirty="0">
              <a:solidFill>
                <a:srgbClr val="333333"/>
              </a:solidFill>
              <a:latin typeface="PingFang SC"/>
            </a:endParaRPr>
          </a:p>
          <a:p>
            <a:pPr>
              <a:lnSpc>
                <a:spcPct val="150000"/>
              </a:lnSpc>
            </a:pPr>
            <a:r>
              <a:rPr lang="en-US" altLang="zh-CN" sz="1200" b="0" i="0" dirty="0">
                <a:solidFill>
                  <a:srgbClr val="333333"/>
                </a:solidFill>
                <a:effectLst/>
                <a:latin typeface="PingFang SC"/>
              </a:rPr>
              <a:t>2)</a:t>
            </a:r>
            <a:r>
              <a:rPr lang="zh-CN" altLang="en-US" sz="1200" b="0" i="0" dirty="0">
                <a:solidFill>
                  <a:srgbClr val="333333"/>
                </a:solidFill>
                <a:effectLst/>
                <a:latin typeface="PingFang SC"/>
              </a:rPr>
              <a:t>数据准备</a:t>
            </a:r>
            <a:endParaRPr lang="en-US" altLang="zh-CN" sz="1200" b="0" i="0" dirty="0">
              <a:solidFill>
                <a:srgbClr val="333333"/>
              </a:solidFill>
              <a:effectLst/>
              <a:latin typeface="PingFang SC"/>
            </a:endParaRPr>
          </a:p>
          <a:p>
            <a:pPr>
              <a:lnSpc>
                <a:spcPct val="150000"/>
              </a:lnSpc>
            </a:pPr>
            <a:r>
              <a:rPr lang="en-US" altLang="zh-CN" sz="1200" b="0" i="0" dirty="0">
                <a:solidFill>
                  <a:srgbClr val="333333"/>
                </a:solidFill>
                <a:effectLst/>
                <a:latin typeface="PingFang SC"/>
              </a:rPr>
              <a:t>3)</a:t>
            </a:r>
            <a:r>
              <a:rPr lang="zh-CN" altLang="en-US" sz="1200" b="0" i="0" dirty="0">
                <a:solidFill>
                  <a:srgbClr val="333333"/>
                </a:solidFill>
                <a:effectLst/>
                <a:latin typeface="PingFang SC"/>
              </a:rPr>
              <a:t>学生模型训练</a:t>
            </a:r>
            <a:endParaRPr lang="en-US" altLang="zh-CN" sz="1200" b="0" i="0" dirty="0">
              <a:solidFill>
                <a:srgbClr val="333333"/>
              </a:solidFill>
              <a:effectLst/>
              <a:latin typeface="PingFang SC"/>
            </a:endParaRPr>
          </a:p>
          <a:p>
            <a:pPr>
              <a:lnSpc>
                <a:spcPct val="150000"/>
              </a:lnSpc>
            </a:pPr>
            <a:r>
              <a:rPr lang="en-US" altLang="zh-CN" sz="1200" b="0" i="0" dirty="0">
                <a:solidFill>
                  <a:srgbClr val="333333"/>
                </a:solidFill>
                <a:effectLst/>
                <a:latin typeface="PingFang SC"/>
              </a:rPr>
              <a:t>4)</a:t>
            </a:r>
            <a:r>
              <a:rPr lang="zh-CN" altLang="en-US" sz="1200" b="0" i="0" dirty="0">
                <a:solidFill>
                  <a:srgbClr val="333333"/>
                </a:solidFill>
                <a:effectLst/>
                <a:latin typeface="PingFang SC"/>
              </a:rPr>
              <a:t>优化与调整</a:t>
            </a:r>
            <a:endParaRPr lang="en-US" altLang="zh-CN" sz="1200" dirty="0"/>
          </a:p>
        </p:txBody>
      </p:sp>
    </p:spTree>
    <p:extLst>
      <p:ext uri="{BB962C8B-B14F-4D97-AF65-F5344CB8AC3E}">
        <p14:creationId xmlns:p14="http://schemas.microsoft.com/office/powerpoint/2010/main" val="209665682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C7936-A6F0-5F68-4296-3AB709A74496}"/>
            </a:ext>
          </a:extLst>
        </p:cNvPr>
        <p:cNvGrpSpPr/>
        <p:nvPr/>
      </p:nvGrpSpPr>
      <p:grpSpPr>
        <a:xfrm>
          <a:off x="0" y="0"/>
          <a:ext cx="0" cy="0"/>
          <a:chOff x="0" y="0"/>
          <a:chExt cx="0" cy="0"/>
        </a:xfrm>
      </p:grpSpPr>
      <p:sp>
        <p:nvSpPr>
          <p:cNvPr id="15" name="文本框 14">
            <a:extLst>
              <a:ext uri="{FF2B5EF4-FFF2-40B4-BE49-F238E27FC236}">
                <a16:creationId xmlns:a16="http://schemas.microsoft.com/office/drawing/2014/main" id="{08E311F7-E5C0-3543-0DD8-5683D132E507}"/>
              </a:ext>
            </a:extLst>
          </p:cNvPr>
          <p:cNvSpPr txBox="1"/>
          <p:nvPr/>
        </p:nvSpPr>
        <p:spPr>
          <a:xfrm>
            <a:off x="1777768" y="2010558"/>
            <a:ext cx="6794738" cy="3046988"/>
          </a:xfrm>
          <a:prstGeom prst="rect">
            <a:avLst/>
          </a:prstGeom>
          <a:noFill/>
        </p:spPr>
        <p:txBody>
          <a:bodyPr wrap="square">
            <a:spAutoFit/>
          </a:bodyPr>
          <a:lstStyle/>
          <a:p>
            <a:pPr marL="342900" indent="-342900">
              <a:buFont typeface="Wingdings" panose="05000000000000000000" pitchFamily="2" charset="2"/>
              <a:buChar char="n"/>
            </a:pPr>
            <a:r>
              <a:rPr lang="en-US" altLang="zh-CN" sz="2800" b="1" i="0" dirty="0">
                <a:solidFill>
                  <a:schemeClr val="accent4">
                    <a:lumMod val="75000"/>
                  </a:schemeClr>
                </a:solidFill>
                <a:effectLst/>
                <a:latin typeface="mp-quote"/>
              </a:rPr>
              <a:t>DeepSeek-R1 </a:t>
            </a:r>
            <a:r>
              <a:rPr lang="zh-CN" altLang="en-US" sz="2800" b="1" i="0" dirty="0">
                <a:solidFill>
                  <a:schemeClr val="accent4">
                    <a:lumMod val="75000"/>
                  </a:schemeClr>
                </a:solidFill>
                <a:effectLst/>
                <a:latin typeface="mp-quote"/>
              </a:rPr>
              <a:t>概述</a:t>
            </a:r>
            <a:endParaRPr lang="en-US" altLang="zh-CN" sz="2800" b="1" i="0" dirty="0">
              <a:solidFill>
                <a:schemeClr val="accent4">
                  <a:lumMod val="75000"/>
                </a:schemeClr>
              </a:solidFill>
              <a:effectLst/>
              <a:latin typeface="mp-quote"/>
            </a:endParaRPr>
          </a:p>
          <a:p>
            <a:pPr marL="342900" indent="-342900">
              <a:buFont typeface="Wingdings" panose="05000000000000000000" pitchFamily="2" charset="2"/>
              <a:buChar char="n"/>
            </a:pPr>
            <a:endParaRPr lang="en-US" altLang="zh-CN" sz="2800" b="1" dirty="0">
              <a:solidFill>
                <a:schemeClr val="accent4">
                  <a:lumMod val="75000"/>
                </a:schemeClr>
              </a:solidFill>
              <a:latin typeface="mp-quote"/>
            </a:endParaRPr>
          </a:p>
          <a:p>
            <a:pPr marL="342900" indent="-342900">
              <a:buFont typeface="Wingdings" panose="05000000000000000000" pitchFamily="2" charset="2"/>
              <a:buChar char="n"/>
            </a:pPr>
            <a:r>
              <a:rPr lang="zh-CN" altLang="en-US" sz="2800" b="1" dirty="0">
                <a:solidFill>
                  <a:schemeClr val="accent4">
                    <a:lumMod val="75000"/>
                  </a:schemeClr>
                </a:solidFill>
                <a:latin typeface="mp-quote"/>
              </a:rPr>
              <a:t>技术原理</a:t>
            </a:r>
            <a:endParaRPr lang="en-US" altLang="zh-CN" sz="2800" b="1" dirty="0">
              <a:solidFill>
                <a:schemeClr val="accent4">
                  <a:lumMod val="75000"/>
                </a:schemeClr>
              </a:solidFill>
              <a:latin typeface="mp-quote"/>
            </a:endParaRPr>
          </a:p>
          <a:p>
            <a:pPr marL="342900" indent="-342900">
              <a:buFont typeface="Wingdings" panose="05000000000000000000" pitchFamily="2" charset="2"/>
              <a:buChar char="n"/>
            </a:pPr>
            <a:endParaRPr lang="en-US" altLang="zh-CN" sz="2800" b="1" dirty="0">
              <a:solidFill>
                <a:schemeClr val="accent4">
                  <a:lumMod val="75000"/>
                </a:schemeClr>
              </a:solidFill>
              <a:latin typeface="mp-quote"/>
            </a:endParaRPr>
          </a:p>
          <a:p>
            <a:pPr marL="342900" indent="-342900">
              <a:buFont typeface="Wingdings" panose="05000000000000000000" pitchFamily="2" charset="2"/>
              <a:buChar char="n"/>
            </a:pPr>
            <a:r>
              <a:rPr lang="zh-CN" altLang="en-US" sz="2800" b="1" i="0" dirty="0">
                <a:solidFill>
                  <a:schemeClr val="accent4">
                    <a:lumMod val="75000"/>
                  </a:schemeClr>
                </a:solidFill>
                <a:effectLst/>
                <a:latin typeface="mp-quote"/>
              </a:rPr>
              <a:t>基于</a:t>
            </a:r>
            <a:r>
              <a:rPr lang="en-US" altLang="zh-CN" sz="2800" b="1" i="0" dirty="0">
                <a:solidFill>
                  <a:schemeClr val="accent4">
                    <a:lumMod val="75000"/>
                  </a:schemeClr>
                </a:solidFill>
                <a:effectLst/>
                <a:latin typeface="mp-quote"/>
              </a:rPr>
              <a:t>Azure</a:t>
            </a:r>
            <a:r>
              <a:rPr lang="zh-CN" altLang="en-US" sz="2800" b="1" i="0" dirty="0">
                <a:solidFill>
                  <a:schemeClr val="accent4">
                    <a:lumMod val="75000"/>
                  </a:schemeClr>
                </a:solidFill>
                <a:effectLst/>
                <a:latin typeface="mp-quote"/>
              </a:rPr>
              <a:t>的</a:t>
            </a:r>
            <a:r>
              <a:rPr lang="en-US" altLang="zh-CN" sz="2800" b="1" i="0" dirty="0">
                <a:solidFill>
                  <a:schemeClr val="accent4">
                    <a:lumMod val="75000"/>
                  </a:schemeClr>
                </a:solidFill>
                <a:effectLst/>
                <a:latin typeface="mp-quote"/>
              </a:rPr>
              <a:t>step by step </a:t>
            </a:r>
            <a:r>
              <a:rPr lang="zh-CN" altLang="en-US" sz="2800" b="1" i="0" dirty="0">
                <a:solidFill>
                  <a:schemeClr val="accent4">
                    <a:lumMod val="75000"/>
                  </a:schemeClr>
                </a:solidFill>
                <a:effectLst/>
                <a:latin typeface="mp-quote"/>
              </a:rPr>
              <a:t>部署调用</a:t>
            </a:r>
            <a:endParaRPr lang="en-US" altLang="zh-CN" sz="2800" b="1" i="0" dirty="0">
              <a:solidFill>
                <a:schemeClr val="accent4">
                  <a:lumMod val="75000"/>
                </a:schemeClr>
              </a:solidFill>
              <a:effectLst/>
              <a:latin typeface="mp-quote"/>
            </a:endParaRPr>
          </a:p>
          <a:p>
            <a:endParaRPr lang="en-US" altLang="zh-CN" sz="2800" b="1" i="0" dirty="0">
              <a:solidFill>
                <a:schemeClr val="accent4">
                  <a:lumMod val="75000"/>
                </a:schemeClr>
              </a:solidFill>
              <a:effectLst/>
              <a:latin typeface="mp-quote"/>
            </a:endParaRPr>
          </a:p>
          <a:p>
            <a:pPr marL="342900" indent="-342900">
              <a:buFont typeface="Wingdings" panose="05000000000000000000" pitchFamily="2" charset="2"/>
              <a:buChar char="n"/>
            </a:pPr>
            <a:r>
              <a:rPr lang="en-US" altLang="zh-CN" sz="2400" b="1" i="0" dirty="0">
                <a:solidFill>
                  <a:schemeClr val="accent4">
                    <a:lumMod val="75000"/>
                  </a:schemeClr>
                </a:solidFill>
                <a:effectLst/>
                <a:latin typeface="mp-quote"/>
              </a:rPr>
              <a:t>DeepSeek-R1 </a:t>
            </a:r>
            <a:r>
              <a:rPr lang="zh-CN" altLang="en-US" sz="2400" b="1" i="0" dirty="0">
                <a:solidFill>
                  <a:schemeClr val="accent4">
                    <a:lumMod val="75000"/>
                  </a:schemeClr>
                </a:solidFill>
                <a:effectLst/>
                <a:latin typeface="mp-quote"/>
              </a:rPr>
              <a:t>微调 </a:t>
            </a:r>
            <a:r>
              <a:rPr lang="en-US" altLang="zh-CN" sz="2400" b="1" i="0" dirty="0">
                <a:solidFill>
                  <a:schemeClr val="accent4">
                    <a:lumMod val="75000"/>
                  </a:schemeClr>
                </a:solidFill>
                <a:effectLst/>
                <a:latin typeface="mp-quote"/>
              </a:rPr>
              <a:t>step by step </a:t>
            </a:r>
            <a:r>
              <a:rPr lang="zh-CN" altLang="en-US" sz="2400" b="1" i="0" dirty="0">
                <a:solidFill>
                  <a:schemeClr val="accent4">
                    <a:lumMod val="75000"/>
                  </a:schemeClr>
                </a:solidFill>
                <a:effectLst/>
                <a:latin typeface="mp-quote"/>
              </a:rPr>
              <a:t>指引</a:t>
            </a:r>
            <a:endParaRPr lang="en-US" altLang="zh-CN" sz="2400" b="1" i="0" dirty="0">
              <a:solidFill>
                <a:schemeClr val="accent4">
                  <a:lumMod val="75000"/>
                </a:schemeClr>
              </a:solidFill>
              <a:effectLst/>
              <a:latin typeface="mp-quote"/>
            </a:endParaRPr>
          </a:p>
        </p:txBody>
      </p:sp>
    </p:spTree>
    <p:extLst>
      <p:ext uri="{BB962C8B-B14F-4D97-AF65-F5344CB8AC3E}">
        <p14:creationId xmlns:p14="http://schemas.microsoft.com/office/powerpoint/2010/main" val="365603340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DF036-B3CA-3C53-2BA2-80B1F6B5F9F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5AB8FD5-FE90-68A3-F245-C368E4B9D81E}"/>
              </a:ext>
            </a:extLst>
          </p:cNvPr>
          <p:cNvSpPr>
            <a:spLocks noGrp="1"/>
          </p:cNvSpPr>
          <p:nvPr>
            <p:ph type="title"/>
          </p:nvPr>
        </p:nvSpPr>
        <p:spPr>
          <a:xfrm>
            <a:off x="0" y="94677"/>
            <a:ext cx="11018520" cy="615553"/>
          </a:xfrm>
        </p:spPr>
        <p:txBody>
          <a:bodyPr/>
          <a:lstStyle/>
          <a:p>
            <a:r>
              <a:rPr lang="en-US" altLang="zh-CN" sz="4000" dirty="0">
                <a:solidFill>
                  <a:schemeClr val="accent4">
                    <a:lumMod val="75000"/>
                  </a:schemeClr>
                </a:solidFill>
              </a:rPr>
              <a:t>DeepSeek-R1-Distill-Phi4 </a:t>
            </a:r>
            <a:r>
              <a:rPr lang="zh-CN" altLang="en-US" sz="4000" dirty="0">
                <a:solidFill>
                  <a:schemeClr val="accent4">
                    <a:lumMod val="75000"/>
                  </a:schemeClr>
                </a:solidFill>
              </a:rPr>
              <a:t>蒸馏</a:t>
            </a:r>
          </a:p>
        </p:txBody>
      </p:sp>
      <p:sp>
        <p:nvSpPr>
          <p:cNvPr id="16" name="Rectangle 7">
            <a:extLst>
              <a:ext uri="{FF2B5EF4-FFF2-40B4-BE49-F238E27FC236}">
                <a16:creationId xmlns:a16="http://schemas.microsoft.com/office/drawing/2014/main" id="{BC900AFB-678C-6DCB-627D-ECB814C95639}"/>
              </a:ext>
            </a:extLst>
          </p:cNvPr>
          <p:cNvSpPr>
            <a:spLocks noChangeArrowheads="1"/>
          </p:cNvSpPr>
          <p:nvPr/>
        </p:nvSpPr>
        <p:spPr bwMode="auto">
          <a:xfrm>
            <a:off x="0" y="-184666"/>
            <a:ext cx="184731" cy="369332"/>
          </a:xfrm>
          <a:prstGeom prst="rect">
            <a:avLst/>
          </a:prstGeom>
          <a:solidFill>
            <a:srgbClr val="F9FC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accent4">
                  <a:lumMod val="75000"/>
                </a:schemeClr>
              </a:solidFill>
              <a:effectLst/>
              <a:latin typeface="Arial" panose="020B0604020202020204" pitchFamily="34" charset="0"/>
            </a:endParaRPr>
          </a:p>
        </p:txBody>
      </p:sp>
      <p:sp>
        <p:nvSpPr>
          <p:cNvPr id="18" name="文本框 17">
            <a:extLst>
              <a:ext uri="{FF2B5EF4-FFF2-40B4-BE49-F238E27FC236}">
                <a16:creationId xmlns:a16="http://schemas.microsoft.com/office/drawing/2014/main" id="{6326653D-BF5A-641C-475E-B1480B37E75E}"/>
              </a:ext>
            </a:extLst>
          </p:cNvPr>
          <p:cNvSpPr txBox="1"/>
          <p:nvPr/>
        </p:nvSpPr>
        <p:spPr>
          <a:xfrm>
            <a:off x="92365" y="1142696"/>
            <a:ext cx="4916958" cy="2708434"/>
          </a:xfrm>
          <a:prstGeom prst="rect">
            <a:avLst/>
          </a:prstGeom>
          <a:noFill/>
        </p:spPr>
        <p:txBody>
          <a:bodyPr wrap="square">
            <a:spAutoFit/>
          </a:bodyPr>
          <a:lstStyle/>
          <a:p>
            <a:pPr marL="285750" indent="-285750" algn="l" rtl="0">
              <a:spcBef>
                <a:spcPts val="1200"/>
              </a:spcBef>
              <a:spcAft>
                <a:spcPts val="1200"/>
              </a:spcAft>
              <a:buFont typeface="Wingdings" panose="05000000000000000000" pitchFamily="2" charset="2"/>
              <a:buChar char="n"/>
            </a:pPr>
            <a:r>
              <a:rPr lang="zh-CN" altLang="en-US" sz="2000" b="1" i="0" dirty="0">
                <a:solidFill>
                  <a:schemeClr val="accent4">
                    <a:lumMod val="75000"/>
                  </a:schemeClr>
                </a:solidFill>
                <a:effectLst/>
                <a:latin typeface="Studio-Feixen-Sans"/>
                <a:ea typeface="inherit"/>
              </a:rPr>
              <a:t>加载模型和分词器</a:t>
            </a:r>
            <a:endParaRPr lang="en-US" altLang="zh-CN" sz="2000" b="1" i="0" dirty="0">
              <a:solidFill>
                <a:schemeClr val="accent4">
                  <a:lumMod val="75000"/>
                </a:schemeClr>
              </a:solidFill>
              <a:effectLst/>
              <a:latin typeface="Studio-Feixen-Sans"/>
              <a:ea typeface="inherit"/>
            </a:endParaRPr>
          </a:p>
          <a:p>
            <a:pPr>
              <a:spcBef>
                <a:spcPts val="1200"/>
              </a:spcBef>
              <a:spcAft>
                <a:spcPts val="1200"/>
              </a:spcAft>
            </a:pPr>
            <a:r>
              <a:rPr lang="zh-CN" altLang="en-US" b="1" dirty="0">
                <a:solidFill>
                  <a:schemeClr val="accent4">
                    <a:lumMod val="75000"/>
                  </a:schemeClr>
                </a:solidFill>
                <a:latin typeface="Studio-Feixen-Sans"/>
              </a:rPr>
              <a:t>调用 </a:t>
            </a:r>
            <a:r>
              <a:rPr lang="en-US" altLang="zh-CN" b="1" dirty="0" err="1">
                <a:solidFill>
                  <a:srgbClr val="50E6FF"/>
                </a:solidFill>
                <a:latin typeface="Studio-Feixen-Sans"/>
              </a:rPr>
              <a:t>unsloth</a:t>
            </a:r>
            <a:r>
              <a:rPr lang="en-US" altLang="zh-CN" b="1" dirty="0">
                <a:solidFill>
                  <a:srgbClr val="50E6FF"/>
                </a:solidFill>
                <a:latin typeface="Studio-Feixen-Sans"/>
              </a:rPr>
              <a:t> </a:t>
            </a:r>
            <a:r>
              <a:rPr lang="zh-CN" altLang="en-US" b="1" dirty="0">
                <a:solidFill>
                  <a:schemeClr val="accent4">
                    <a:lumMod val="75000"/>
                  </a:schemeClr>
                </a:solidFill>
                <a:latin typeface="Studio-Feixen-Sans"/>
              </a:rPr>
              <a:t>的 </a:t>
            </a:r>
            <a:r>
              <a:rPr lang="en-US" altLang="zh-CN" b="1" dirty="0" err="1">
                <a:solidFill>
                  <a:schemeClr val="accent3">
                    <a:lumMod val="90000"/>
                  </a:schemeClr>
                </a:solidFill>
                <a:latin typeface="Consolas" panose="020B0609020204030204" pitchFamily="49" charset="0"/>
              </a:rPr>
              <a:t>FastLanguageModel</a:t>
            </a:r>
            <a:r>
              <a:rPr lang="en-US" altLang="zh-CN" b="1" dirty="0">
                <a:solidFill>
                  <a:schemeClr val="accent3">
                    <a:lumMod val="90000"/>
                  </a:schemeClr>
                </a:solidFill>
                <a:latin typeface="Consolas" panose="020B0609020204030204" pitchFamily="49" charset="0"/>
              </a:rPr>
              <a:t> </a:t>
            </a:r>
            <a:r>
              <a:rPr lang="zh-CN" altLang="en-US" b="1" dirty="0">
                <a:solidFill>
                  <a:schemeClr val="accent4">
                    <a:lumMod val="75000"/>
                  </a:schemeClr>
                </a:solidFill>
                <a:effectLst/>
                <a:latin typeface="Consolas" panose="020B0609020204030204" pitchFamily="49" charset="0"/>
              </a:rPr>
              <a:t>处理 </a:t>
            </a:r>
            <a:r>
              <a:rPr lang="en-US" altLang="zh-CN" b="1" dirty="0" err="1">
                <a:solidFill>
                  <a:schemeClr val="accent4">
                    <a:lumMod val="75000"/>
                  </a:schemeClr>
                </a:solidFill>
                <a:effectLst/>
                <a:latin typeface="Consolas" panose="020B0609020204030204" pitchFamily="49" charset="0"/>
              </a:rPr>
              <a:t>HuggingFace</a:t>
            </a:r>
            <a:r>
              <a:rPr lang="en-US" altLang="zh-CN" b="1" dirty="0">
                <a:solidFill>
                  <a:schemeClr val="accent4">
                    <a:lumMod val="75000"/>
                  </a:schemeClr>
                </a:solidFill>
                <a:effectLst/>
                <a:latin typeface="Consolas" panose="020B0609020204030204" pitchFamily="49" charset="0"/>
              </a:rPr>
              <a:t> Hub</a:t>
            </a:r>
            <a:r>
              <a:rPr lang="zh-CN" altLang="en-US" b="1" dirty="0">
                <a:solidFill>
                  <a:schemeClr val="accent4">
                    <a:lumMod val="75000"/>
                  </a:schemeClr>
                </a:solidFill>
                <a:effectLst/>
                <a:latin typeface="Consolas" panose="020B0609020204030204" pitchFamily="49" charset="0"/>
              </a:rPr>
              <a:t>上的模型，节省</a:t>
            </a:r>
            <a:r>
              <a:rPr lang="en-US" altLang="zh-CN" b="1" dirty="0">
                <a:solidFill>
                  <a:schemeClr val="accent4">
                    <a:lumMod val="75000"/>
                  </a:schemeClr>
                </a:solidFill>
                <a:effectLst/>
                <a:latin typeface="Consolas" panose="020B0609020204030204" pitchFamily="49" charset="0"/>
              </a:rPr>
              <a:t>30%</a:t>
            </a:r>
            <a:r>
              <a:rPr lang="zh-CN" altLang="en-US" b="1" dirty="0">
                <a:solidFill>
                  <a:schemeClr val="accent4">
                    <a:lumMod val="75000"/>
                  </a:schemeClr>
                </a:solidFill>
                <a:effectLst/>
                <a:latin typeface="Consolas" panose="020B0609020204030204" pitchFamily="49" charset="0"/>
              </a:rPr>
              <a:t>内存，加速近</a:t>
            </a:r>
            <a:r>
              <a:rPr lang="en-US" altLang="zh-CN" b="1" dirty="0">
                <a:solidFill>
                  <a:schemeClr val="accent4">
                    <a:lumMod val="75000"/>
                  </a:schemeClr>
                </a:solidFill>
                <a:effectLst/>
                <a:latin typeface="Consolas" panose="020B0609020204030204" pitchFamily="49" charset="0"/>
              </a:rPr>
              <a:t>2</a:t>
            </a:r>
            <a:r>
              <a:rPr lang="zh-CN" altLang="en-US" b="1" dirty="0">
                <a:solidFill>
                  <a:schemeClr val="accent4">
                    <a:lumMod val="75000"/>
                  </a:schemeClr>
                </a:solidFill>
                <a:effectLst/>
                <a:latin typeface="Consolas" panose="020B0609020204030204" pitchFamily="49" charset="0"/>
              </a:rPr>
              <a:t>倍</a:t>
            </a:r>
          </a:p>
          <a:p>
            <a:pPr>
              <a:spcBef>
                <a:spcPts val="1200"/>
              </a:spcBef>
              <a:spcAft>
                <a:spcPts val="1200"/>
              </a:spcAft>
            </a:pPr>
            <a:endParaRPr lang="en-US" altLang="zh-CN" b="1" dirty="0">
              <a:solidFill>
                <a:schemeClr val="accent4">
                  <a:lumMod val="75000"/>
                </a:schemeClr>
              </a:solidFill>
              <a:latin typeface="Consolas" panose="020B0609020204030204" pitchFamily="49" charset="0"/>
            </a:endParaRPr>
          </a:p>
          <a:p>
            <a:pPr>
              <a:spcBef>
                <a:spcPts val="1200"/>
              </a:spcBef>
              <a:spcAft>
                <a:spcPts val="1200"/>
              </a:spcAft>
            </a:pPr>
            <a:endParaRPr lang="en-US" altLang="zh-CN" b="0" dirty="0">
              <a:solidFill>
                <a:schemeClr val="accent4">
                  <a:lumMod val="75000"/>
                </a:schemeClr>
              </a:solidFill>
              <a:effectLst/>
              <a:latin typeface="Consolas" panose="020B0609020204030204" pitchFamily="49" charset="0"/>
            </a:endParaRPr>
          </a:p>
        </p:txBody>
      </p:sp>
      <p:pic>
        <p:nvPicPr>
          <p:cNvPr id="4" name="图片 3">
            <a:extLst>
              <a:ext uri="{FF2B5EF4-FFF2-40B4-BE49-F238E27FC236}">
                <a16:creationId xmlns:a16="http://schemas.microsoft.com/office/drawing/2014/main" id="{54BE3B87-C94C-8F0A-8807-10D3CD1D7513}"/>
              </a:ext>
            </a:extLst>
          </p:cNvPr>
          <p:cNvPicPr>
            <a:picLocks noChangeAspect="1"/>
          </p:cNvPicPr>
          <p:nvPr/>
        </p:nvPicPr>
        <p:blipFill>
          <a:blip r:embed="rId3"/>
          <a:stretch>
            <a:fillRect/>
          </a:stretch>
        </p:blipFill>
        <p:spPr>
          <a:xfrm>
            <a:off x="4813743" y="1422883"/>
            <a:ext cx="7126867" cy="1666767"/>
          </a:xfrm>
          <a:prstGeom prst="rect">
            <a:avLst/>
          </a:prstGeom>
        </p:spPr>
      </p:pic>
      <p:pic>
        <p:nvPicPr>
          <p:cNvPr id="6" name="图片 5">
            <a:extLst>
              <a:ext uri="{FF2B5EF4-FFF2-40B4-BE49-F238E27FC236}">
                <a16:creationId xmlns:a16="http://schemas.microsoft.com/office/drawing/2014/main" id="{B81718DF-579D-9DFF-43D4-686B99912A07}"/>
              </a:ext>
            </a:extLst>
          </p:cNvPr>
          <p:cNvPicPr>
            <a:picLocks noChangeAspect="1"/>
          </p:cNvPicPr>
          <p:nvPr/>
        </p:nvPicPr>
        <p:blipFill>
          <a:blip r:embed="rId4"/>
          <a:stretch>
            <a:fillRect/>
          </a:stretch>
        </p:blipFill>
        <p:spPr>
          <a:xfrm>
            <a:off x="3947255" y="3429000"/>
            <a:ext cx="7993355" cy="3300545"/>
          </a:xfrm>
          <a:prstGeom prst="rect">
            <a:avLst/>
          </a:prstGeom>
        </p:spPr>
      </p:pic>
      <p:sp>
        <p:nvSpPr>
          <p:cNvPr id="10" name="文本框 9">
            <a:extLst>
              <a:ext uri="{FF2B5EF4-FFF2-40B4-BE49-F238E27FC236}">
                <a16:creationId xmlns:a16="http://schemas.microsoft.com/office/drawing/2014/main" id="{498FBBB6-069A-9E96-8559-ADA697908D58}"/>
              </a:ext>
            </a:extLst>
          </p:cNvPr>
          <p:cNvSpPr txBox="1"/>
          <p:nvPr/>
        </p:nvSpPr>
        <p:spPr>
          <a:xfrm>
            <a:off x="251390" y="4131007"/>
            <a:ext cx="6914794" cy="1003544"/>
          </a:xfrm>
          <a:prstGeom prst="rect">
            <a:avLst/>
          </a:prstGeom>
          <a:noFill/>
        </p:spPr>
        <p:txBody>
          <a:bodyPr wrap="square">
            <a:spAutoFit/>
          </a:bodyPr>
          <a:lstStyle/>
          <a:p>
            <a:pPr>
              <a:lnSpc>
                <a:spcPts val="1425"/>
              </a:lnSpc>
            </a:pPr>
            <a:endParaRPr lang="en-US" altLang="zh-CN" b="1" dirty="0">
              <a:solidFill>
                <a:schemeClr val="accent4">
                  <a:lumMod val="75000"/>
                </a:schemeClr>
              </a:solidFill>
              <a:effectLst/>
              <a:latin typeface="Consolas" panose="020B0609020204030204" pitchFamily="49" charset="0"/>
            </a:endParaRPr>
          </a:p>
          <a:p>
            <a:pPr marL="285750" indent="-285750">
              <a:lnSpc>
                <a:spcPts val="1425"/>
              </a:lnSpc>
              <a:buFont typeface="Wingdings" panose="05000000000000000000" pitchFamily="2" charset="2"/>
              <a:buChar char="n"/>
            </a:pPr>
            <a:r>
              <a:rPr lang="zh-CN" altLang="en-US" sz="2000" b="1" dirty="0">
                <a:solidFill>
                  <a:schemeClr val="accent4">
                    <a:lumMod val="75000"/>
                  </a:schemeClr>
                </a:solidFill>
                <a:latin typeface="Consolas" panose="020B0609020204030204" pitchFamily="49" charset="0"/>
              </a:rPr>
              <a:t>设置模型</a:t>
            </a:r>
            <a:endParaRPr lang="en-US" altLang="zh-CN" sz="2000" b="1" dirty="0">
              <a:solidFill>
                <a:schemeClr val="accent4">
                  <a:lumMod val="75000"/>
                </a:schemeClr>
              </a:solidFill>
              <a:latin typeface="Consolas" panose="020B0609020204030204" pitchFamily="49" charset="0"/>
            </a:endParaRPr>
          </a:p>
          <a:p>
            <a:pPr marL="285750" indent="-285750">
              <a:lnSpc>
                <a:spcPts val="1425"/>
              </a:lnSpc>
              <a:buFont typeface="Wingdings" panose="05000000000000000000" pitchFamily="2" charset="2"/>
              <a:buChar char="n"/>
            </a:pPr>
            <a:endParaRPr lang="en-US" altLang="zh-CN" b="1" dirty="0">
              <a:solidFill>
                <a:schemeClr val="accent4">
                  <a:lumMod val="75000"/>
                </a:schemeClr>
              </a:solidFill>
              <a:latin typeface="Consolas" panose="020B0609020204030204" pitchFamily="49" charset="0"/>
            </a:endParaRPr>
          </a:p>
          <a:p>
            <a:pPr>
              <a:lnSpc>
                <a:spcPts val="1425"/>
              </a:lnSpc>
            </a:pPr>
            <a:endParaRPr lang="en-US" altLang="zh-CN" b="1" dirty="0">
              <a:solidFill>
                <a:schemeClr val="accent4">
                  <a:lumMod val="75000"/>
                </a:schemeClr>
              </a:solidFill>
              <a:latin typeface="Consolas" panose="020B0609020204030204" pitchFamily="49" charset="0"/>
            </a:endParaRPr>
          </a:p>
          <a:p>
            <a:pPr>
              <a:lnSpc>
                <a:spcPts val="1425"/>
              </a:lnSpc>
            </a:pPr>
            <a:r>
              <a:rPr lang="zh-CN" altLang="en-US" b="1" dirty="0">
                <a:solidFill>
                  <a:schemeClr val="accent4">
                    <a:lumMod val="75000"/>
                  </a:schemeClr>
                </a:solidFill>
                <a:effectLst/>
                <a:latin typeface="Consolas" panose="020B0609020204030204" pitchFamily="49" charset="0"/>
              </a:rPr>
              <a:t>使用</a:t>
            </a:r>
            <a:r>
              <a:rPr lang="en-US" altLang="zh-CN" b="1" dirty="0" err="1">
                <a:solidFill>
                  <a:srgbClr val="00B0F0"/>
                </a:solidFill>
                <a:effectLst/>
                <a:latin typeface="Consolas" panose="020B0609020204030204" pitchFamily="49" charset="0"/>
              </a:rPr>
              <a:t>LoRA</a:t>
            </a:r>
            <a:r>
              <a:rPr lang="en-US" altLang="zh-CN" b="1" dirty="0">
                <a:solidFill>
                  <a:srgbClr val="00B0F0"/>
                </a:solidFill>
                <a:effectLst/>
                <a:latin typeface="Consolas" panose="020B0609020204030204" pitchFamily="49" charset="0"/>
              </a:rPr>
              <a:t> </a:t>
            </a:r>
            <a:r>
              <a:rPr lang="zh-CN" altLang="en-US" b="1" dirty="0">
                <a:solidFill>
                  <a:schemeClr val="accent4">
                    <a:lumMod val="75000"/>
                  </a:schemeClr>
                </a:solidFill>
                <a:effectLst/>
                <a:latin typeface="Consolas" panose="020B0609020204030204" pitchFamily="49" charset="0"/>
              </a:rPr>
              <a:t>解决显存不足的问题</a:t>
            </a:r>
          </a:p>
        </p:txBody>
      </p:sp>
    </p:spTree>
    <p:extLst>
      <p:ext uri="{BB962C8B-B14F-4D97-AF65-F5344CB8AC3E}">
        <p14:creationId xmlns:p14="http://schemas.microsoft.com/office/powerpoint/2010/main" val="311521697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43B2F-27DA-A8EB-29F5-133EB43AE66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590CB34-A586-1BEE-CCC5-DDD3870254D6}"/>
              </a:ext>
            </a:extLst>
          </p:cNvPr>
          <p:cNvSpPr>
            <a:spLocks noGrp="1"/>
          </p:cNvSpPr>
          <p:nvPr>
            <p:ph type="title"/>
          </p:nvPr>
        </p:nvSpPr>
        <p:spPr>
          <a:xfrm>
            <a:off x="0" y="94677"/>
            <a:ext cx="11018520" cy="615553"/>
          </a:xfrm>
        </p:spPr>
        <p:txBody>
          <a:bodyPr/>
          <a:lstStyle/>
          <a:p>
            <a:r>
              <a:rPr lang="en-US" altLang="zh-CN" sz="4000" dirty="0">
                <a:solidFill>
                  <a:schemeClr val="accent4">
                    <a:lumMod val="75000"/>
                  </a:schemeClr>
                </a:solidFill>
              </a:rPr>
              <a:t>DeepSeek-R1-Distill-Phi4 </a:t>
            </a:r>
            <a:r>
              <a:rPr lang="zh-CN" altLang="en-US" sz="4000" dirty="0">
                <a:solidFill>
                  <a:schemeClr val="accent4">
                    <a:lumMod val="75000"/>
                  </a:schemeClr>
                </a:solidFill>
              </a:rPr>
              <a:t>蒸馏</a:t>
            </a:r>
          </a:p>
        </p:txBody>
      </p:sp>
      <p:sp>
        <p:nvSpPr>
          <p:cNvPr id="16" name="Rectangle 7">
            <a:extLst>
              <a:ext uri="{FF2B5EF4-FFF2-40B4-BE49-F238E27FC236}">
                <a16:creationId xmlns:a16="http://schemas.microsoft.com/office/drawing/2014/main" id="{AE86F5EA-1940-314D-B26D-BBD8F762356D}"/>
              </a:ext>
            </a:extLst>
          </p:cNvPr>
          <p:cNvSpPr>
            <a:spLocks noChangeArrowheads="1"/>
          </p:cNvSpPr>
          <p:nvPr/>
        </p:nvSpPr>
        <p:spPr bwMode="auto">
          <a:xfrm>
            <a:off x="0" y="-184666"/>
            <a:ext cx="184731" cy="369332"/>
          </a:xfrm>
          <a:prstGeom prst="rect">
            <a:avLst/>
          </a:prstGeom>
          <a:solidFill>
            <a:srgbClr val="F9FC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accent4">
                  <a:lumMod val="75000"/>
                </a:schemeClr>
              </a:solidFill>
              <a:effectLst/>
              <a:latin typeface="Arial" panose="020B0604020202020204" pitchFamily="34" charset="0"/>
            </a:endParaRPr>
          </a:p>
        </p:txBody>
      </p:sp>
      <p:sp>
        <p:nvSpPr>
          <p:cNvPr id="6" name="文本框 5">
            <a:extLst>
              <a:ext uri="{FF2B5EF4-FFF2-40B4-BE49-F238E27FC236}">
                <a16:creationId xmlns:a16="http://schemas.microsoft.com/office/drawing/2014/main" id="{9AD7F112-2387-E530-C708-2560BE91C1A3}"/>
              </a:ext>
            </a:extLst>
          </p:cNvPr>
          <p:cNvSpPr txBox="1"/>
          <p:nvPr/>
        </p:nvSpPr>
        <p:spPr>
          <a:xfrm>
            <a:off x="673409" y="1051176"/>
            <a:ext cx="3563500" cy="2904000"/>
          </a:xfrm>
          <a:prstGeom prst="rect">
            <a:avLst/>
          </a:prstGeom>
          <a:noFill/>
        </p:spPr>
        <p:txBody>
          <a:bodyPr wrap="square">
            <a:spAutoFit/>
          </a:bodyPr>
          <a:lstStyle/>
          <a:p>
            <a:pPr marL="285750" indent="-285750" algn="l" rtl="0">
              <a:lnSpc>
                <a:spcPct val="250000"/>
              </a:lnSpc>
              <a:spcBef>
                <a:spcPts val="600"/>
              </a:spcBef>
              <a:spcAft>
                <a:spcPts val="600"/>
              </a:spcAft>
              <a:buFont typeface="Wingdings" panose="05000000000000000000" pitchFamily="2" charset="2"/>
              <a:buChar char="n"/>
            </a:pPr>
            <a:r>
              <a:rPr lang="zh-CN" altLang="en-US" b="1" i="0" dirty="0">
                <a:solidFill>
                  <a:schemeClr val="accent4">
                    <a:lumMod val="75000"/>
                  </a:schemeClr>
                </a:solidFill>
                <a:effectLst/>
                <a:latin typeface="Studio-Feixen-Sans"/>
              </a:rPr>
              <a:t>提供模型、分词器、数据集和其他重要的训练参数来设置训练和训练器，以优化微调过程。</a:t>
            </a:r>
            <a:endParaRPr lang="en-US" altLang="zh-CN" b="1" dirty="0">
              <a:solidFill>
                <a:schemeClr val="accent4">
                  <a:lumMod val="75000"/>
                </a:schemeClr>
              </a:solidFill>
              <a:latin typeface="Studio-Feixen-Sans"/>
            </a:endParaRPr>
          </a:p>
          <a:p>
            <a:pPr marL="285750" indent="-285750" algn="l" rtl="0">
              <a:lnSpc>
                <a:spcPct val="250000"/>
              </a:lnSpc>
              <a:spcBef>
                <a:spcPts val="600"/>
              </a:spcBef>
              <a:spcAft>
                <a:spcPts val="600"/>
              </a:spcAft>
              <a:buFont typeface="Wingdings" panose="05000000000000000000" pitchFamily="2" charset="2"/>
              <a:buChar char="n"/>
            </a:pPr>
            <a:endParaRPr lang="zh-CN" altLang="en-US" b="1" i="0" dirty="0">
              <a:solidFill>
                <a:schemeClr val="accent4">
                  <a:lumMod val="75000"/>
                </a:schemeClr>
              </a:solidFill>
              <a:effectLst/>
              <a:latin typeface="Studio-Feixen-Sans"/>
            </a:endParaRPr>
          </a:p>
        </p:txBody>
      </p:sp>
      <p:pic>
        <p:nvPicPr>
          <p:cNvPr id="4" name="图片 3">
            <a:extLst>
              <a:ext uri="{FF2B5EF4-FFF2-40B4-BE49-F238E27FC236}">
                <a16:creationId xmlns:a16="http://schemas.microsoft.com/office/drawing/2014/main" id="{7401922F-B29A-FC87-B6F7-DE6F6B8F6188}"/>
              </a:ext>
            </a:extLst>
          </p:cNvPr>
          <p:cNvPicPr>
            <a:picLocks noChangeAspect="1"/>
          </p:cNvPicPr>
          <p:nvPr/>
        </p:nvPicPr>
        <p:blipFill>
          <a:blip r:embed="rId3"/>
          <a:stretch>
            <a:fillRect/>
          </a:stretch>
        </p:blipFill>
        <p:spPr>
          <a:xfrm>
            <a:off x="5027427" y="1141500"/>
            <a:ext cx="5025577" cy="5226601"/>
          </a:xfrm>
          <a:prstGeom prst="rect">
            <a:avLst/>
          </a:prstGeom>
        </p:spPr>
      </p:pic>
    </p:spTree>
    <p:extLst>
      <p:ext uri="{BB962C8B-B14F-4D97-AF65-F5344CB8AC3E}">
        <p14:creationId xmlns:p14="http://schemas.microsoft.com/office/powerpoint/2010/main" val="50740734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9EDB8-C52E-9E74-49CF-2F9DF22A033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75DBD0C-96E0-06AD-5510-FCBA9C98B682}"/>
              </a:ext>
            </a:extLst>
          </p:cNvPr>
          <p:cNvSpPr>
            <a:spLocks noGrp="1"/>
          </p:cNvSpPr>
          <p:nvPr>
            <p:ph type="title"/>
          </p:nvPr>
        </p:nvSpPr>
        <p:spPr>
          <a:xfrm>
            <a:off x="0" y="94677"/>
            <a:ext cx="11018520" cy="615553"/>
          </a:xfrm>
        </p:spPr>
        <p:txBody>
          <a:bodyPr/>
          <a:lstStyle/>
          <a:p>
            <a:r>
              <a:rPr lang="en-US" altLang="zh-CN" sz="4000" dirty="0">
                <a:solidFill>
                  <a:schemeClr val="accent4">
                    <a:lumMod val="75000"/>
                  </a:schemeClr>
                </a:solidFill>
              </a:rPr>
              <a:t>DeepSeek-R1-Distill-Phi4 </a:t>
            </a:r>
            <a:r>
              <a:rPr lang="zh-CN" altLang="en-US" sz="4000" dirty="0">
                <a:solidFill>
                  <a:schemeClr val="accent4">
                    <a:lumMod val="75000"/>
                  </a:schemeClr>
                </a:solidFill>
              </a:rPr>
              <a:t>蒸馏</a:t>
            </a:r>
          </a:p>
        </p:txBody>
      </p:sp>
      <p:sp>
        <p:nvSpPr>
          <p:cNvPr id="16" name="Rectangle 7">
            <a:extLst>
              <a:ext uri="{FF2B5EF4-FFF2-40B4-BE49-F238E27FC236}">
                <a16:creationId xmlns:a16="http://schemas.microsoft.com/office/drawing/2014/main" id="{E4FC4D9F-A3FA-2392-8353-BC2F2697EFEF}"/>
              </a:ext>
            </a:extLst>
          </p:cNvPr>
          <p:cNvSpPr>
            <a:spLocks noChangeArrowheads="1"/>
          </p:cNvSpPr>
          <p:nvPr/>
        </p:nvSpPr>
        <p:spPr bwMode="auto">
          <a:xfrm>
            <a:off x="0" y="-184666"/>
            <a:ext cx="184731" cy="369332"/>
          </a:xfrm>
          <a:prstGeom prst="rect">
            <a:avLst/>
          </a:prstGeom>
          <a:solidFill>
            <a:srgbClr val="F9FC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accent4">
                  <a:lumMod val="75000"/>
                </a:schemeClr>
              </a:solidFill>
              <a:effectLst/>
              <a:latin typeface="Arial" panose="020B0604020202020204" pitchFamily="34" charset="0"/>
            </a:endParaRPr>
          </a:p>
        </p:txBody>
      </p:sp>
      <p:sp>
        <p:nvSpPr>
          <p:cNvPr id="6" name="文本框 5">
            <a:extLst>
              <a:ext uri="{FF2B5EF4-FFF2-40B4-BE49-F238E27FC236}">
                <a16:creationId xmlns:a16="http://schemas.microsoft.com/office/drawing/2014/main" id="{CF670D89-2A3B-5166-6C63-5F2822CDE819}"/>
              </a:ext>
            </a:extLst>
          </p:cNvPr>
          <p:cNvSpPr txBox="1"/>
          <p:nvPr/>
        </p:nvSpPr>
        <p:spPr>
          <a:xfrm>
            <a:off x="0" y="1311945"/>
            <a:ext cx="10591800" cy="461665"/>
          </a:xfrm>
          <a:prstGeom prst="rect">
            <a:avLst/>
          </a:prstGeom>
          <a:noFill/>
        </p:spPr>
        <p:txBody>
          <a:bodyPr wrap="square">
            <a:spAutoFit/>
          </a:bodyPr>
          <a:lstStyle/>
          <a:p>
            <a:pPr marL="285750" indent="-285750" algn="l" rtl="0">
              <a:spcBef>
                <a:spcPts val="600"/>
              </a:spcBef>
              <a:spcAft>
                <a:spcPts val="600"/>
              </a:spcAft>
              <a:buFont typeface="Wingdings" panose="05000000000000000000" pitchFamily="2" charset="2"/>
              <a:buChar char="n"/>
            </a:pPr>
            <a:r>
              <a:rPr lang="zh-CN" altLang="en-US" sz="2400" b="1" dirty="0">
                <a:solidFill>
                  <a:schemeClr val="accent4">
                    <a:lumMod val="75000"/>
                  </a:schemeClr>
                </a:solidFill>
                <a:latin typeface="Studio-Feixen-Sans"/>
              </a:rPr>
              <a:t>训练</a:t>
            </a:r>
            <a:r>
              <a:rPr lang="zh-CN" altLang="en-US" sz="2400" b="1" i="0" dirty="0">
                <a:solidFill>
                  <a:schemeClr val="accent4">
                    <a:lumMod val="75000"/>
                  </a:schemeClr>
                </a:solidFill>
                <a:effectLst/>
                <a:latin typeface="Studio-Feixen-Sans"/>
              </a:rPr>
              <a:t>模型</a:t>
            </a:r>
          </a:p>
        </p:txBody>
      </p:sp>
      <p:pic>
        <p:nvPicPr>
          <p:cNvPr id="4" name="图片 3">
            <a:extLst>
              <a:ext uri="{FF2B5EF4-FFF2-40B4-BE49-F238E27FC236}">
                <a16:creationId xmlns:a16="http://schemas.microsoft.com/office/drawing/2014/main" id="{419CA813-E0D0-0813-9D2C-E2B6EF770E7D}"/>
              </a:ext>
            </a:extLst>
          </p:cNvPr>
          <p:cNvPicPr>
            <a:picLocks noChangeAspect="1"/>
          </p:cNvPicPr>
          <p:nvPr/>
        </p:nvPicPr>
        <p:blipFill>
          <a:blip r:embed="rId3"/>
          <a:stretch>
            <a:fillRect/>
          </a:stretch>
        </p:blipFill>
        <p:spPr>
          <a:xfrm>
            <a:off x="155463" y="2020829"/>
            <a:ext cx="10707594" cy="543001"/>
          </a:xfrm>
          <a:prstGeom prst="rect">
            <a:avLst/>
          </a:prstGeom>
        </p:spPr>
      </p:pic>
      <p:sp>
        <p:nvSpPr>
          <p:cNvPr id="14" name="文本框 13">
            <a:extLst>
              <a:ext uri="{FF2B5EF4-FFF2-40B4-BE49-F238E27FC236}">
                <a16:creationId xmlns:a16="http://schemas.microsoft.com/office/drawing/2014/main" id="{36200A82-62E7-097C-CA2A-53432AFE4B72}"/>
              </a:ext>
            </a:extLst>
          </p:cNvPr>
          <p:cNvSpPr txBox="1"/>
          <p:nvPr/>
        </p:nvSpPr>
        <p:spPr>
          <a:xfrm>
            <a:off x="92365" y="3059668"/>
            <a:ext cx="6915150" cy="461665"/>
          </a:xfrm>
          <a:prstGeom prst="rect">
            <a:avLst/>
          </a:prstGeom>
          <a:noFill/>
        </p:spPr>
        <p:txBody>
          <a:bodyPr wrap="square">
            <a:spAutoFit/>
          </a:bodyPr>
          <a:lstStyle/>
          <a:p>
            <a:pPr marL="285750" indent="-285750">
              <a:buFont typeface="Wingdings" panose="05000000000000000000" pitchFamily="2" charset="2"/>
              <a:buChar char="n"/>
            </a:pPr>
            <a:r>
              <a:rPr lang="zh-CN" altLang="en-US" sz="2400" b="1" dirty="0">
                <a:solidFill>
                  <a:schemeClr val="accent4">
                    <a:lumMod val="75000"/>
                  </a:schemeClr>
                </a:solidFill>
              </a:rPr>
              <a:t>保存模型</a:t>
            </a:r>
          </a:p>
        </p:txBody>
      </p:sp>
      <p:pic>
        <p:nvPicPr>
          <p:cNvPr id="5" name="图片 4">
            <a:extLst>
              <a:ext uri="{FF2B5EF4-FFF2-40B4-BE49-F238E27FC236}">
                <a16:creationId xmlns:a16="http://schemas.microsoft.com/office/drawing/2014/main" id="{A080370D-6DA3-B670-8F35-0409E865B88F}"/>
              </a:ext>
            </a:extLst>
          </p:cNvPr>
          <p:cNvPicPr>
            <a:picLocks noChangeAspect="1"/>
          </p:cNvPicPr>
          <p:nvPr/>
        </p:nvPicPr>
        <p:blipFill>
          <a:blip r:embed="rId4"/>
          <a:stretch>
            <a:fillRect/>
          </a:stretch>
        </p:blipFill>
        <p:spPr>
          <a:xfrm>
            <a:off x="155463" y="3826991"/>
            <a:ext cx="10749445" cy="2267116"/>
          </a:xfrm>
          <a:prstGeom prst="rect">
            <a:avLst/>
          </a:prstGeom>
        </p:spPr>
      </p:pic>
    </p:spTree>
    <p:extLst>
      <p:ext uri="{BB962C8B-B14F-4D97-AF65-F5344CB8AC3E}">
        <p14:creationId xmlns:p14="http://schemas.microsoft.com/office/powerpoint/2010/main" val="39778112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D1351-B1F8-23BB-9D87-2B394CFE6A5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E542A04-5F5F-CBB8-D32D-389609096571}"/>
              </a:ext>
            </a:extLst>
          </p:cNvPr>
          <p:cNvSpPr>
            <a:spLocks noGrp="1"/>
          </p:cNvSpPr>
          <p:nvPr>
            <p:ph type="title"/>
          </p:nvPr>
        </p:nvSpPr>
        <p:spPr>
          <a:xfrm>
            <a:off x="0" y="94677"/>
            <a:ext cx="11018520" cy="615553"/>
          </a:xfrm>
        </p:spPr>
        <p:txBody>
          <a:bodyPr/>
          <a:lstStyle/>
          <a:p>
            <a:r>
              <a:rPr lang="en-US" altLang="zh-CN" sz="4000" dirty="0">
                <a:solidFill>
                  <a:schemeClr val="accent4">
                    <a:lumMod val="75000"/>
                  </a:schemeClr>
                </a:solidFill>
              </a:rPr>
              <a:t>DeepSeek-R1-Distill-Phi4 </a:t>
            </a:r>
            <a:r>
              <a:rPr lang="zh-CN" altLang="en-US" sz="4000" dirty="0">
                <a:solidFill>
                  <a:schemeClr val="accent4">
                    <a:lumMod val="75000"/>
                  </a:schemeClr>
                </a:solidFill>
              </a:rPr>
              <a:t>蒸馏</a:t>
            </a:r>
          </a:p>
        </p:txBody>
      </p:sp>
      <p:sp>
        <p:nvSpPr>
          <p:cNvPr id="16" name="Rectangle 7">
            <a:extLst>
              <a:ext uri="{FF2B5EF4-FFF2-40B4-BE49-F238E27FC236}">
                <a16:creationId xmlns:a16="http://schemas.microsoft.com/office/drawing/2014/main" id="{70C15C35-EB57-86C0-5143-6C93699EED28}"/>
              </a:ext>
            </a:extLst>
          </p:cNvPr>
          <p:cNvSpPr>
            <a:spLocks noChangeArrowheads="1"/>
          </p:cNvSpPr>
          <p:nvPr/>
        </p:nvSpPr>
        <p:spPr bwMode="auto">
          <a:xfrm>
            <a:off x="0" y="-184666"/>
            <a:ext cx="184731" cy="369332"/>
          </a:xfrm>
          <a:prstGeom prst="rect">
            <a:avLst/>
          </a:prstGeom>
          <a:solidFill>
            <a:srgbClr val="F9FC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accent4">
                  <a:lumMod val="75000"/>
                </a:schemeClr>
              </a:solidFill>
              <a:effectLst/>
              <a:latin typeface="Arial" panose="020B0604020202020204" pitchFamily="34" charset="0"/>
            </a:endParaRPr>
          </a:p>
        </p:txBody>
      </p:sp>
      <p:sp>
        <p:nvSpPr>
          <p:cNvPr id="6" name="文本框 5">
            <a:extLst>
              <a:ext uri="{FF2B5EF4-FFF2-40B4-BE49-F238E27FC236}">
                <a16:creationId xmlns:a16="http://schemas.microsoft.com/office/drawing/2014/main" id="{71AF40C2-16B3-EFA8-AE67-2BFA851C3023}"/>
              </a:ext>
            </a:extLst>
          </p:cNvPr>
          <p:cNvSpPr txBox="1"/>
          <p:nvPr/>
        </p:nvSpPr>
        <p:spPr>
          <a:xfrm>
            <a:off x="132717" y="931929"/>
            <a:ext cx="6913880" cy="461665"/>
          </a:xfrm>
          <a:prstGeom prst="rect">
            <a:avLst/>
          </a:prstGeom>
          <a:noFill/>
        </p:spPr>
        <p:txBody>
          <a:bodyPr wrap="square">
            <a:spAutoFit/>
          </a:bodyPr>
          <a:lstStyle/>
          <a:p>
            <a:pPr marL="342900" indent="-342900">
              <a:buFont typeface="Wingdings" panose="05000000000000000000" pitchFamily="2" charset="2"/>
              <a:buChar char="n"/>
            </a:pPr>
            <a:r>
              <a:rPr lang="zh-CN" altLang="en-US" sz="2400" b="1" dirty="0">
                <a:solidFill>
                  <a:schemeClr val="accent4">
                    <a:lumMod val="75000"/>
                  </a:schemeClr>
                </a:solidFill>
              </a:rPr>
              <a:t>微调结果对比</a:t>
            </a:r>
          </a:p>
        </p:txBody>
      </p:sp>
      <p:sp>
        <p:nvSpPr>
          <p:cNvPr id="8" name="文本框 7">
            <a:extLst>
              <a:ext uri="{FF2B5EF4-FFF2-40B4-BE49-F238E27FC236}">
                <a16:creationId xmlns:a16="http://schemas.microsoft.com/office/drawing/2014/main" id="{8D0D0C23-3303-6DBD-CAC0-5D131CECB8F2}"/>
              </a:ext>
            </a:extLst>
          </p:cNvPr>
          <p:cNvSpPr txBox="1"/>
          <p:nvPr/>
        </p:nvSpPr>
        <p:spPr>
          <a:xfrm>
            <a:off x="132719" y="1768119"/>
            <a:ext cx="6914776" cy="400110"/>
          </a:xfrm>
          <a:prstGeom prst="rect">
            <a:avLst/>
          </a:prstGeom>
          <a:noFill/>
        </p:spPr>
        <p:txBody>
          <a:bodyPr wrap="square">
            <a:spAutoFit/>
          </a:bodyPr>
          <a:lstStyle/>
          <a:p>
            <a:pPr marL="342900" indent="-342900">
              <a:buFont typeface="Arial" panose="020B0604020202020204" pitchFamily="34" charset="0"/>
              <a:buChar char="•"/>
            </a:pPr>
            <a:r>
              <a:rPr lang="zh-CN" altLang="en-US" sz="2000" b="1" dirty="0">
                <a:solidFill>
                  <a:schemeClr val="accent4">
                    <a:lumMod val="75000"/>
                  </a:schemeClr>
                </a:solidFill>
              </a:rPr>
              <a:t>微调前</a:t>
            </a:r>
            <a:endParaRPr lang="zh-CN" altLang="en-US" sz="2000" dirty="0">
              <a:solidFill>
                <a:schemeClr val="accent4">
                  <a:lumMod val="75000"/>
                </a:schemeClr>
              </a:solidFill>
            </a:endParaRPr>
          </a:p>
        </p:txBody>
      </p:sp>
      <p:pic>
        <p:nvPicPr>
          <p:cNvPr id="4" name="图片 3">
            <a:extLst>
              <a:ext uri="{FF2B5EF4-FFF2-40B4-BE49-F238E27FC236}">
                <a16:creationId xmlns:a16="http://schemas.microsoft.com/office/drawing/2014/main" id="{275EB6F2-85A4-73B4-B0B3-5D083DE78418}"/>
              </a:ext>
            </a:extLst>
          </p:cNvPr>
          <p:cNvPicPr>
            <a:picLocks noChangeAspect="1"/>
          </p:cNvPicPr>
          <p:nvPr/>
        </p:nvPicPr>
        <p:blipFill>
          <a:blip r:embed="rId3"/>
          <a:stretch>
            <a:fillRect/>
          </a:stretch>
        </p:blipFill>
        <p:spPr>
          <a:xfrm>
            <a:off x="1488028" y="1713295"/>
            <a:ext cx="10442993" cy="473198"/>
          </a:xfrm>
          <a:prstGeom prst="rect">
            <a:avLst/>
          </a:prstGeom>
        </p:spPr>
      </p:pic>
      <p:pic>
        <p:nvPicPr>
          <p:cNvPr id="7" name="图片 6">
            <a:extLst>
              <a:ext uri="{FF2B5EF4-FFF2-40B4-BE49-F238E27FC236}">
                <a16:creationId xmlns:a16="http://schemas.microsoft.com/office/drawing/2014/main" id="{9772C3DD-E15E-1060-2A0C-D705B74EB065}"/>
              </a:ext>
            </a:extLst>
          </p:cNvPr>
          <p:cNvPicPr>
            <a:picLocks noChangeAspect="1"/>
          </p:cNvPicPr>
          <p:nvPr/>
        </p:nvPicPr>
        <p:blipFill>
          <a:blip r:embed="rId4"/>
          <a:stretch>
            <a:fillRect/>
          </a:stretch>
        </p:blipFill>
        <p:spPr>
          <a:xfrm>
            <a:off x="1488028" y="2761012"/>
            <a:ext cx="6594989" cy="3113619"/>
          </a:xfrm>
          <a:prstGeom prst="rect">
            <a:avLst/>
          </a:prstGeom>
        </p:spPr>
      </p:pic>
      <p:pic>
        <p:nvPicPr>
          <p:cNvPr id="13" name="图片 12">
            <a:extLst>
              <a:ext uri="{FF2B5EF4-FFF2-40B4-BE49-F238E27FC236}">
                <a16:creationId xmlns:a16="http://schemas.microsoft.com/office/drawing/2014/main" id="{169F5EBA-951E-2BCB-28EF-457492EE9DB5}"/>
              </a:ext>
            </a:extLst>
          </p:cNvPr>
          <p:cNvPicPr>
            <a:picLocks noChangeAspect="1"/>
          </p:cNvPicPr>
          <p:nvPr/>
        </p:nvPicPr>
        <p:blipFill>
          <a:blip r:embed="rId5"/>
          <a:stretch>
            <a:fillRect/>
          </a:stretch>
        </p:blipFill>
        <p:spPr>
          <a:xfrm>
            <a:off x="8591647" y="2847983"/>
            <a:ext cx="3269975" cy="2939675"/>
          </a:xfrm>
          <a:prstGeom prst="rect">
            <a:avLst/>
          </a:prstGeom>
        </p:spPr>
      </p:pic>
      <p:sp>
        <p:nvSpPr>
          <p:cNvPr id="14" name="文本框 13">
            <a:extLst>
              <a:ext uri="{FF2B5EF4-FFF2-40B4-BE49-F238E27FC236}">
                <a16:creationId xmlns:a16="http://schemas.microsoft.com/office/drawing/2014/main" id="{7417CC4E-0AEB-2C34-2D05-0DF237FA119F}"/>
              </a:ext>
            </a:extLst>
          </p:cNvPr>
          <p:cNvSpPr txBox="1"/>
          <p:nvPr/>
        </p:nvSpPr>
        <p:spPr>
          <a:xfrm>
            <a:off x="184731" y="4000676"/>
            <a:ext cx="6914776" cy="400110"/>
          </a:xfrm>
          <a:prstGeom prst="rect">
            <a:avLst/>
          </a:prstGeom>
          <a:noFill/>
        </p:spPr>
        <p:txBody>
          <a:bodyPr wrap="square">
            <a:spAutoFit/>
          </a:bodyPr>
          <a:lstStyle/>
          <a:p>
            <a:pPr marL="342900" indent="-342900">
              <a:buFont typeface="Arial" panose="020B0604020202020204" pitchFamily="34" charset="0"/>
              <a:buChar char="•"/>
            </a:pPr>
            <a:r>
              <a:rPr lang="zh-CN" altLang="en-US" sz="2000" b="1" dirty="0">
                <a:solidFill>
                  <a:schemeClr val="accent4">
                    <a:lumMod val="75000"/>
                  </a:schemeClr>
                </a:solidFill>
              </a:rPr>
              <a:t>微调后</a:t>
            </a:r>
            <a:endParaRPr lang="zh-CN" altLang="en-US" sz="2000" dirty="0">
              <a:solidFill>
                <a:schemeClr val="accent4">
                  <a:lumMod val="75000"/>
                </a:schemeClr>
              </a:solidFill>
            </a:endParaRPr>
          </a:p>
        </p:txBody>
      </p:sp>
    </p:spTree>
    <p:extLst>
      <p:ext uri="{BB962C8B-B14F-4D97-AF65-F5344CB8AC3E}">
        <p14:creationId xmlns:p14="http://schemas.microsoft.com/office/powerpoint/2010/main" val="355603029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49D3A-B77B-78CD-5B9A-E82849318C8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54477FA-7AD0-6373-F5F3-8D4A8E9AC990}"/>
              </a:ext>
            </a:extLst>
          </p:cNvPr>
          <p:cNvSpPr>
            <a:spLocks noGrp="1"/>
          </p:cNvSpPr>
          <p:nvPr>
            <p:ph type="title"/>
          </p:nvPr>
        </p:nvSpPr>
        <p:spPr>
          <a:xfrm>
            <a:off x="59019" y="2072192"/>
            <a:ext cx="7147484" cy="3693319"/>
          </a:xfrm>
        </p:spPr>
        <p:txBody>
          <a:bodyPr/>
          <a:lstStyle/>
          <a:p>
            <a:pPr algn="ctr"/>
            <a:r>
              <a:rPr lang="en-US" altLang="zh-CN" sz="6000" dirty="0">
                <a:solidFill>
                  <a:schemeClr val="accent4">
                    <a:lumMod val="75000"/>
                  </a:schemeClr>
                </a:solidFill>
              </a:rPr>
              <a:t>Domain SFT on DeepSeek-R1</a:t>
            </a:r>
            <a:br>
              <a:rPr lang="en-US" altLang="zh-CN" sz="6000" dirty="0">
                <a:solidFill>
                  <a:schemeClr val="accent4">
                    <a:lumMod val="75000"/>
                  </a:schemeClr>
                </a:solidFill>
              </a:rPr>
            </a:br>
            <a:br>
              <a:rPr lang="en-US" altLang="zh-CN" sz="6000" dirty="0">
                <a:solidFill>
                  <a:schemeClr val="accent4">
                    <a:lumMod val="75000"/>
                  </a:schemeClr>
                </a:solidFill>
              </a:rPr>
            </a:br>
            <a:endParaRPr lang="zh-CN" altLang="en-US" sz="6000" dirty="0">
              <a:solidFill>
                <a:schemeClr val="accent4">
                  <a:lumMod val="75000"/>
                </a:schemeClr>
              </a:solidFill>
            </a:endParaRPr>
          </a:p>
        </p:txBody>
      </p:sp>
      <p:pic>
        <p:nvPicPr>
          <p:cNvPr id="3" name="图片 2">
            <a:extLst>
              <a:ext uri="{FF2B5EF4-FFF2-40B4-BE49-F238E27FC236}">
                <a16:creationId xmlns:a16="http://schemas.microsoft.com/office/drawing/2014/main" id="{32EBF1DB-273D-2ABB-A695-611FD511FA26}"/>
              </a:ext>
            </a:extLst>
          </p:cNvPr>
          <p:cNvPicPr>
            <a:picLocks noChangeAspect="1"/>
          </p:cNvPicPr>
          <p:nvPr/>
        </p:nvPicPr>
        <p:blipFill>
          <a:blip r:embed="rId3"/>
          <a:stretch>
            <a:fillRect/>
          </a:stretch>
        </p:blipFill>
        <p:spPr>
          <a:xfrm>
            <a:off x="6805613" y="671091"/>
            <a:ext cx="4512701" cy="6048476"/>
          </a:xfrm>
          <a:prstGeom prst="rect">
            <a:avLst/>
          </a:prstGeom>
        </p:spPr>
      </p:pic>
    </p:spTree>
    <p:extLst>
      <p:ext uri="{BB962C8B-B14F-4D97-AF65-F5344CB8AC3E}">
        <p14:creationId xmlns:p14="http://schemas.microsoft.com/office/powerpoint/2010/main" val="153767912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63FBEA-C342-18ED-0C3C-2960CBE8830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A4B032D-616E-BB64-8A62-8DD9B63F617B}"/>
              </a:ext>
            </a:extLst>
          </p:cNvPr>
          <p:cNvSpPr>
            <a:spLocks noGrp="1"/>
          </p:cNvSpPr>
          <p:nvPr>
            <p:ph type="title"/>
          </p:nvPr>
        </p:nvSpPr>
        <p:spPr>
          <a:xfrm>
            <a:off x="99889" y="98099"/>
            <a:ext cx="11018520" cy="615553"/>
          </a:xfrm>
        </p:spPr>
        <p:txBody>
          <a:bodyPr/>
          <a:lstStyle/>
          <a:p>
            <a:r>
              <a:rPr lang="en-US" altLang="zh-CN" sz="4000" dirty="0">
                <a:solidFill>
                  <a:schemeClr val="accent4">
                    <a:lumMod val="75000"/>
                  </a:schemeClr>
                </a:solidFill>
              </a:rPr>
              <a:t>DeepSeek-R1 </a:t>
            </a:r>
            <a:r>
              <a:rPr lang="zh-CN" altLang="en-US" sz="4000" dirty="0">
                <a:solidFill>
                  <a:schemeClr val="accent4">
                    <a:lumMod val="75000"/>
                  </a:schemeClr>
                </a:solidFill>
              </a:rPr>
              <a:t>微调</a:t>
            </a:r>
          </a:p>
        </p:txBody>
      </p:sp>
      <p:sp>
        <p:nvSpPr>
          <p:cNvPr id="16" name="Rectangle 7">
            <a:extLst>
              <a:ext uri="{FF2B5EF4-FFF2-40B4-BE49-F238E27FC236}">
                <a16:creationId xmlns:a16="http://schemas.microsoft.com/office/drawing/2014/main" id="{CA07E590-FD2B-AA1A-8B9E-EDD3482E36D5}"/>
              </a:ext>
            </a:extLst>
          </p:cNvPr>
          <p:cNvSpPr>
            <a:spLocks noChangeArrowheads="1"/>
          </p:cNvSpPr>
          <p:nvPr/>
        </p:nvSpPr>
        <p:spPr bwMode="auto">
          <a:xfrm>
            <a:off x="0" y="-184666"/>
            <a:ext cx="184731" cy="369332"/>
          </a:xfrm>
          <a:prstGeom prst="rect">
            <a:avLst/>
          </a:prstGeom>
          <a:solidFill>
            <a:srgbClr val="F9FC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accent4">
                  <a:lumMod val="75000"/>
                </a:schemeClr>
              </a:solidFill>
              <a:effectLst/>
              <a:latin typeface="Arial" panose="020B0604020202020204" pitchFamily="34" charset="0"/>
            </a:endParaRPr>
          </a:p>
        </p:txBody>
      </p:sp>
      <p:sp>
        <p:nvSpPr>
          <p:cNvPr id="7" name="文本框 6">
            <a:extLst>
              <a:ext uri="{FF2B5EF4-FFF2-40B4-BE49-F238E27FC236}">
                <a16:creationId xmlns:a16="http://schemas.microsoft.com/office/drawing/2014/main" id="{6E39E950-4EB5-4571-7796-6B40058A787E}"/>
              </a:ext>
            </a:extLst>
          </p:cNvPr>
          <p:cNvSpPr txBox="1"/>
          <p:nvPr/>
        </p:nvSpPr>
        <p:spPr>
          <a:xfrm>
            <a:off x="92365" y="867510"/>
            <a:ext cx="9839035" cy="1384995"/>
          </a:xfrm>
          <a:prstGeom prst="rect">
            <a:avLst/>
          </a:prstGeom>
          <a:noFill/>
        </p:spPr>
        <p:txBody>
          <a:bodyPr wrap="square">
            <a:spAutoFit/>
          </a:bodyPr>
          <a:lstStyle/>
          <a:p>
            <a:r>
              <a:rPr lang="zh-CN" altLang="en-US" sz="2400" b="1" dirty="0">
                <a:solidFill>
                  <a:schemeClr val="accent4">
                    <a:lumMod val="75000"/>
                  </a:schemeClr>
                </a:solidFill>
                <a:latin typeface="Studio-Feixen-Sans"/>
              </a:rPr>
              <a:t>对</a:t>
            </a:r>
            <a:r>
              <a:rPr lang="en-US" altLang="zh-CN" sz="2400" b="1" dirty="0">
                <a:solidFill>
                  <a:schemeClr val="accent4">
                    <a:lumMod val="75000"/>
                  </a:schemeClr>
                </a:solidFill>
              </a:rPr>
              <a:t>DeepSeek-R1</a:t>
            </a:r>
            <a:r>
              <a:rPr lang="zh-CN" altLang="en-US" sz="2400" b="1" dirty="0">
                <a:solidFill>
                  <a:schemeClr val="accent4">
                    <a:lumMod val="75000"/>
                  </a:schemeClr>
                </a:solidFill>
              </a:rPr>
              <a:t>的蒸馏模型，基于</a:t>
            </a:r>
            <a:r>
              <a:rPr lang="en-US" altLang="zh-CN" sz="2400" b="1" dirty="0" err="1">
                <a:solidFill>
                  <a:schemeClr val="accent4">
                    <a:lumMod val="75000"/>
                  </a:schemeClr>
                </a:solidFill>
              </a:rPr>
              <a:t>domina</a:t>
            </a:r>
            <a:r>
              <a:rPr lang="zh-CN" altLang="en-US" sz="2400" b="1" dirty="0">
                <a:solidFill>
                  <a:schemeClr val="accent4">
                    <a:lumMod val="75000"/>
                  </a:schemeClr>
                </a:solidFill>
              </a:rPr>
              <a:t>数据进行监督微调。改善在通用模型在</a:t>
            </a:r>
            <a:r>
              <a:rPr lang="en-US" altLang="zh-CN" sz="2400" b="1" dirty="0">
                <a:solidFill>
                  <a:schemeClr val="accent4">
                    <a:lumMod val="75000"/>
                  </a:schemeClr>
                </a:solidFill>
              </a:rPr>
              <a:t>domain data</a:t>
            </a:r>
            <a:r>
              <a:rPr lang="zh-CN" altLang="en-US" sz="2400" b="1" dirty="0">
                <a:solidFill>
                  <a:schemeClr val="accent4">
                    <a:lumMod val="75000"/>
                  </a:schemeClr>
                </a:solidFill>
              </a:rPr>
              <a:t>上的表现能力</a:t>
            </a:r>
            <a:endParaRPr lang="en-US" altLang="zh-CN" sz="2400" b="1" dirty="0">
              <a:solidFill>
                <a:schemeClr val="accent4">
                  <a:lumMod val="75000"/>
                </a:schemeClr>
              </a:solidFill>
            </a:endParaRPr>
          </a:p>
          <a:p>
            <a:endParaRPr lang="en-US" altLang="zh-CN" b="1" i="0" dirty="0">
              <a:solidFill>
                <a:schemeClr val="accent4">
                  <a:lumMod val="75000"/>
                </a:schemeClr>
              </a:solidFill>
              <a:effectLst/>
              <a:latin typeface="Studio-Feixen-Sans"/>
            </a:endParaRPr>
          </a:p>
          <a:p>
            <a:r>
              <a:rPr lang="zh-CN" altLang="en-US" b="1" i="0" dirty="0">
                <a:solidFill>
                  <a:schemeClr val="accent4">
                    <a:lumMod val="75000"/>
                  </a:schemeClr>
                </a:solidFill>
                <a:effectLst/>
                <a:latin typeface="Studio-Feixen-Sans"/>
              </a:rPr>
              <a:t>基于</a:t>
            </a:r>
            <a:r>
              <a:rPr lang="en-US" altLang="zh-CN" b="1" i="0" dirty="0" err="1">
                <a:solidFill>
                  <a:srgbClr val="50E6FF"/>
                </a:solidFill>
                <a:effectLst/>
                <a:latin typeface="Studio-Feixen-Sans"/>
              </a:rPr>
              <a:t>Unsloth</a:t>
            </a:r>
            <a:r>
              <a:rPr lang="en-US" altLang="zh-CN" b="1" i="0" dirty="0">
                <a:solidFill>
                  <a:schemeClr val="accent4">
                    <a:lumMod val="75000"/>
                  </a:schemeClr>
                </a:solidFill>
                <a:effectLst/>
                <a:latin typeface="Studio-Feixen-Sans"/>
              </a:rPr>
              <a:t> </a:t>
            </a:r>
            <a:r>
              <a:rPr lang="zh-CN" altLang="en-US" b="1" i="0" dirty="0">
                <a:solidFill>
                  <a:schemeClr val="accent4">
                    <a:lumMod val="75000"/>
                  </a:schemeClr>
                </a:solidFill>
                <a:effectLst/>
                <a:latin typeface="Studio-Feixen-Sans"/>
              </a:rPr>
              <a:t>开源框架微调，旨在使</a:t>
            </a:r>
            <a:r>
              <a:rPr lang="en-US" altLang="zh-CN" b="1" i="0" dirty="0">
                <a:solidFill>
                  <a:schemeClr val="accent4">
                    <a:lumMod val="75000"/>
                  </a:schemeClr>
                </a:solidFill>
                <a:effectLst/>
                <a:latin typeface="Studio-Feixen-Sans"/>
              </a:rPr>
              <a:t>LLM</a:t>
            </a:r>
            <a:r>
              <a:rPr lang="zh-CN" altLang="en-US" b="1" i="0" dirty="0">
                <a:solidFill>
                  <a:schemeClr val="accent4">
                    <a:lumMod val="75000"/>
                  </a:schemeClr>
                </a:solidFill>
                <a:effectLst/>
                <a:latin typeface="Studio-Feixen-Sans"/>
              </a:rPr>
              <a:t>微调速度提高</a:t>
            </a:r>
            <a:r>
              <a:rPr lang="en-US" altLang="zh-CN" b="1" i="0" dirty="0">
                <a:solidFill>
                  <a:schemeClr val="accent4">
                    <a:lumMod val="75000"/>
                  </a:schemeClr>
                </a:solidFill>
                <a:effectLst/>
                <a:latin typeface="Studio-Feixen-Sans"/>
              </a:rPr>
              <a:t>2</a:t>
            </a:r>
            <a:r>
              <a:rPr lang="zh-CN" altLang="en-US" b="1" i="0" dirty="0">
                <a:solidFill>
                  <a:schemeClr val="accent4">
                    <a:lumMod val="75000"/>
                  </a:schemeClr>
                </a:solidFill>
                <a:effectLst/>
                <a:latin typeface="Studio-Feixen-Sans"/>
              </a:rPr>
              <a:t>倍，内存效率更高。</a:t>
            </a:r>
            <a:endParaRPr lang="zh-CN" altLang="en-US" b="1" dirty="0">
              <a:solidFill>
                <a:schemeClr val="accent4">
                  <a:lumMod val="75000"/>
                </a:schemeClr>
              </a:solidFill>
            </a:endParaRPr>
          </a:p>
        </p:txBody>
      </p:sp>
      <p:pic>
        <p:nvPicPr>
          <p:cNvPr id="15" name="图片 14">
            <a:extLst>
              <a:ext uri="{FF2B5EF4-FFF2-40B4-BE49-F238E27FC236}">
                <a16:creationId xmlns:a16="http://schemas.microsoft.com/office/drawing/2014/main" id="{55535793-2589-FDE5-6CE7-87E9EF78CC9E}"/>
              </a:ext>
            </a:extLst>
          </p:cNvPr>
          <p:cNvPicPr>
            <a:picLocks noChangeAspect="1"/>
          </p:cNvPicPr>
          <p:nvPr/>
        </p:nvPicPr>
        <p:blipFill>
          <a:blip r:embed="rId3"/>
          <a:stretch>
            <a:fillRect/>
          </a:stretch>
        </p:blipFill>
        <p:spPr>
          <a:xfrm>
            <a:off x="184731" y="2560221"/>
            <a:ext cx="10933678" cy="868779"/>
          </a:xfrm>
          <a:prstGeom prst="rect">
            <a:avLst/>
          </a:prstGeom>
        </p:spPr>
      </p:pic>
      <p:pic>
        <p:nvPicPr>
          <p:cNvPr id="19" name="图片 18">
            <a:extLst>
              <a:ext uri="{FF2B5EF4-FFF2-40B4-BE49-F238E27FC236}">
                <a16:creationId xmlns:a16="http://schemas.microsoft.com/office/drawing/2014/main" id="{915773B1-6E11-53E3-AC39-710EF6F8815E}"/>
              </a:ext>
            </a:extLst>
          </p:cNvPr>
          <p:cNvPicPr>
            <a:picLocks noChangeAspect="1"/>
          </p:cNvPicPr>
          <p:nvPr/>
        </p:nvPicPr>
        <p:blipFill>
          <a:blip r:embed="rId4"/>
          <a:stretch>
            <a:fillRect/>
          </a:stretch>
        </p:blipFill>
        <p:spPr>
          <a:xfrm>
            <a:off x="140281" y="5095329"/>
            <a:ext cx="11475030" cy="895161"/>
          </a:xfrm>
          <a:prstGeom prst="rect">
            <a:avLst/>
          </a:prstGeom>
        </p:spPr>
      </p:pic>
      <p:sp>
        <p:nvSpPr>
          <p:cNvPr id="21" name="文本框 20">
            <a:extLst>
              <a:ext uri="{FF2B5EF4-FFF2-40B4-BE49-F238E27FC236}">
                <a16:creationId xmlns:a16="http://schemas.microsoft.com/office/drawing/2014/main" id="{A26570A3-C871-1737-777F-F44F439F9794}"/>
              </a:ext>
            </a:extLst>
          </p:cNvPr>
          <p:cNvSpPr txBox="1"/>
          <p:nvPr/>
        </p:nvSpPr>
        <p:spPr>
          <a:xfrm>
            <a:off x="184731" y="4028317"/>
            <a:ext cx="11769435" cy="879087"/>
          </a:xfrm>
          <a:prstGeom prst="rect">
            <a:avLst/>
          </a:prstGeom>
          <a:noFill/>
        </p:spPr>
        <p:txBody>
          <a:bodyPr wrap="square">
            <a:spAutoFit/>
          </a:bodyPr>
          <a:lstStyle/>
          <a:p>
            <a:pPr>
              <a:lnSpc>
                <a:spcPct val="150000"/>
              </a:lnSpc>
            </a:pPr>
            <a:r>
              <a:rPr lang="zh-CN" altLang="en-US" b="1" dirty="0">
                <a:solidFill>
                  <a:schemeClr val="accent4">
                    <a:lumMod val="75000"/>
                  </a:schemeClr>
                </a:solidFill>
              </a:rPr>
              <a:t>以一个医学推理领域的微调数据</a:t>
            </a:r>
            <a:r>
              <a:rPr lang="en-US" altLang="zh-CN" b="0" dirty="0" err="1">
                <a:solidFill>
                  <a:schemeClr val="accent3">
                    <a:lumMod val="90000"/>
                  </a:schemeClr>
                </a:solidFill>
                <a:effectLst/>
                <a:latin typeface="Consolas" panose="020B0609020204030204" pitchFamily="49" charset="0"/>
              </a:rPr>
              <a:t>FreedomIntelligence</a:t>
            </a:r>
            <a:r>
              <a:rPr lang="en-US" altLang="zh-CN" b="0" dirty="0">
                <a:solidFill>
                  <a:schemeClr val="accent3">
                    <a:lumMod val="90000"/>
                  </a:schemeClr>
                </a:solidFill>
                <a:effectLst/>
                <a:latin typeface="Consolas" panose="020B0609020204030204" pitchFamily="49" charset="0"/>
              </a:rPr>
              <a:t>/medical-o1-reasoning-SFT</a:t>
            </a:r>
            <a:r>
              <a:rPr lang="zh-CN" altLang="en-US" b="1" dirty="0">
                <a:solidFill>
                  <a:schemeClr val="accent4">
                    <a:lumMod val="75000"/>
                  </a:schemeClr>
                </a:solidFill>
              </a:rPr>
              <a:t>为例</a:t>
            </a:r>
            <a:endParaRPr lang="en-US" altLang="zh-CN" b="1" dirty="0">
              <a:solidFill>
                <a:schemeClr val="accent4">
                  <a:lumMod val="75000"/>
                </a:schemeClr>
              </a:solidFill>
            </a:endParaRPr>
          </a:p>
          <a:p>
            <a:pPr>
              <a:lnSpc>
                <a:spcPct val="150000"/>
              </a:lnSpc>
            </a:pPr>
            <a:r>
              <a:rPr lang="zh-CN" altLang="en-US" b="1" i="0" dirty="0">
                <a:solidFill>
                  <a:schemeClr val="accent4">
                    <a:lumMod val="75000"/>
                  </a:schemeClr>
                </a:solidFill>
                <a:effectLst/>
                <a:latin typeface="Studio-Feixen-Sans"/>
                <a:ea typeface="inherit"/>
              </a:rPr>
              <a:t>加载和处理数据集</a:t>
            </a:r>
            <a:endParaRPr lang="zh-CN" altLang="en-US" b="1" i="0" dirty="0">
              <a:solidFill>
                <a:schemeClr val="accent4">
                  <a:lumMod val="75000"/>
                </a:schemeClr>
              </a:solidFill>
              <a:effectLst/>
              <a:latin typeface="Studio-Feixen-Sans"/>
            </a:endParaRPr>
          </a:p>
        </p:txBody>
      </p:sp>
    </p:spTree>
    <p:extLst>
      <p:ext uri="{BB962C8B-B14F-4D97-AF65-F5344CB8AC3E}">
        <p14:creationId xmlns:p14="http://schemas.microsoft.com/office/powerpoint/2010/main" val="259542278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69FA78-F532-A92A-12D9-46C104BD2C5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27DA561-CB13-19A9-4408-DB04C80DAAF8}"/>
              </a:ext>
            </a:extLst>
          </p:cNvPr>
          <p:cNvSpPr>
            <a:spLocks noGrp="1"/>
          </p:cNvSpPr>
          <p:nvPr>
            <p:ph type="title"/>
          </p:nvPr>
        </p:nvSpPr>
        <p:spPr>
          <a:xfrm>
            <a:off x="0" y="94677"/>
            <a:ext cx="11018520" cy="615553"/>
          </a:xfrm>
        </p:spPr>
        <p:txBody>
          <a:bodyPr/>
          <a:lstStyle/>
          <a:p>
            <a:r>
              <a:rPr lang="en-US" altLang="zh-CN" sz="4000" dirty="0">
                <a:solidFill>
                  <a:schemeClr val="accent4">
                    <a:lumMod val="75000"/>
                  </a:schemeClr>
                </a:solidFill>
              </a:rPr>
              <a:t>DeepSeek-R1-distill </a:t>
            </a:r>
            <a:r>
              <a:rPr lang="zh-CN" altLang="en-US" sz="4000" dirty="0">
                <a:solidFill>
                  <a:schemeClr val="accent4">
                    <a:lumMod val="75000"/>
                  </a:schemeClr>
                </a:solidFill>
              </a:rPr>
              <a:t>微调</a:t>
            </a:r>
          </a:p>
        </p:txBody>
      </p:sp>
      <p:sp>
        <p:nvSpPr>
          <p:cNvPr id="16" name="Rectangle 7">
            <a:extLst>
              <a:ext uri="{FF2B5EF4-FFF2-40B4-BE49-F238E27FC236}">
                <a16:creationId xmlns:a16="http://schemas.microsoft.com/office/drawing/2014/main" id="{D17894C4-4999-4295-8B76-1C406715DFAE}"/>
              </a:ext>
            </a:extLst>
          </p:cNvPr>
          <p:cNvSpPr>
            <a:spLocks noChangeArrowheads="1"/>
          </p:cNvSpPr>
          <p:nvPr/>
        </p:nvSpPr>
        <p:spPr bwMode="auto">
          <a:xfrm>
            <a:off x="0" y="-184666"/>
            <a:ext cx="184731" cy="369332"/>
          </a:xfrm>
          <a:prstGeom prst="rect">
            <a:avLst/>
          </a:prstGeom>
          <a:solidFill>
            <a:srgbClr val="F9FC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accent4">
                  <a:lumMod val="75000"/>
                </a:schemeClr>
              </a:solidFill>
              <a:effectLst/>
              <a:latin typeface="Arial" panose="020B0604020202020204" pitchFamily="34" charset="0"/>
            </a:endParaRPr>
          </a:p>
        </p:txBody>
      </p:sp>
      <p:pic>
        <p:nvPicPr>
          <p:cNvPr id="12" name="图片 11">
            <a:extLst>
              <a:ext uri="{FF2B5EF4-FFF2-40B4-BE49-F238E27FC236}">
                <a16:creationId xmlns:a16="http://schemas.microsoft.com/office/drawing/2014/main" id="{509CC646-2E27-CE9A-2EF0-2F891995DA29}"/>
              </a:ext>
            </a:extLst>
          </p:cNvPr>
          <p:cNvPicPr>
            <a:picLocks noChangeAspect="1"/>
          </p:cNvPicPr>
          <p:nvPr/>
        </p:nvPicPr>
        <p:blipFill>
          <a:blip r:embed="rId3"/>
          <a:stretch>
            <a:fillRect/>
          </a:stretch>
        </p:blipFill>
        <p:spPr>
          <a:xfrm>
            <a:off x="92365" y="2299428"/>
            <a:ext cx="11592531" cy="3790222"/>
          </a:xfrm>
          <a:prstGeom prst="rect">
            <a:avLst/>
          </a:prstGeom>
        </p:spPr>
      </p:pic>
      <p:sp>
        <p:nvSpPr>
          <p:cNvPr id="18" name="文本框 17">
            <a:extLst>
              <a:ext uri="{FF2B5EF4-FFF2-40B4-BE49-F238E27FC236}">
                <a16:creationId xmlns:a16="http://schemas.microsoft.com/office/drawing/2014/main" id="{69C15EB7-FD15-2028-24C2-824A1EDCB261}"/>
              </a:ext>
            </a:extLst>
          </p:cNvPr>
          <p:cNvSpPr txBox="1"/>
          <p:nvPr/>
        </p:nvSpPr>
        <p:spPr>
          <a:xfrm>
            <a:off x="92364" y="1142696"/>
            <a:ext cx="11592531" cy="1538883"/>
          </a:xfrm>
          <a:prstGeom prst="rect">
            <a:avLst/>
          </a:prstGeom>
          <a:noFill/>
        </p:spPr>
        <p:txBody>
          <a:bodyPr wrap="square">
            <a:spAutoFit/>
          </a:bodyPr>
          <a:lstStyle/>
          <a:p>
            <a:pPr algn="l" rtl="0">
              <a:spcBef>
                <a:spcPts val="1200"/>
              </a:spcBef>
              <a:spcAft>
                <a:spcPts val="1200"/>
              </a:spcAft>
            </a:pPr>
            <a:r>
              <a:rPr lang="zh-CN" altLang="en-US" b="1" i="0" dirty="0">
                <a:solidFill>
                  <a:srgbClr val="05192D"/>
                </a:solidFill>
                <a:effectLst/>
                <a:latin typeface="Studio-Feixen-Sans"/>
                <a:ea typeface="inherit"/>
              </a:rPr>
              <a:t>加载模型和分词器</a:t>
            </a:r>
            <a:endParaRPr lang="en-US" altLang="zh-CN" b="1" i="0" dirty="0">
              <a:solidFill>
                <a:srgbClr val="05192D"/>
              </a:solidFill>
              <a:effectLst/>
              <a:latin typeface="Studio-Feixen-Sans"/>
              <a:ea typeface="inherit"/>
            </a:endParaRPr>
          </a:p>
          <a:p>
            <a:pPr>
              <a:spcBef>
                <a:spcPts val="1200"/>
              </a:spcBef>
              <a:spcAft>
                <a:spcPts val="1200"/>
              </a:spcAft>
            </a:pPr>
            <a:r>
              <a:rPr lang="zh-CN" altLang="en-US" b="1" i="0" dirty="0">
                <a:solidFill>
                  <a:srgbClr val="05192D"/>
                </a:solidFill>
                <a:effectLst/>
                <a:latin typeface="Studio-Feixen-Sans"/>
              </a:rPr>
              <a:t>基于</a:t>
            </a:r>
            <a:r>
              <a:rPr lang="en-US" altLang="zh-CN" b="1" dirty="0">
                <a:solidFill>
                  <a:srgbClr val="D83B01"/>
                </a:solidFill>
                <a:effectLst/>
                <a:latin typeface="Consolas" panose="020B0609020204030204" pitchFamily="49" charset="0"/>
              </a:rPr>
              <a:t>DeepSeek-R1-Distill-Qwen-7B</a:t>
            </a:r>
            <a:r>
              <a:rPr lang="zh-CN" altLang="en-US" b="1" dirty="0">
                <a:solidFill>
                  <a:srgbClr val="D83B01"/>
                </a:solidFill>
                <a:latin typeface="Studio-Feixen-Sans"/>
              </a:rPr>
              <a:t> </a:t>
            </a:r>
            <a:r>
              <a:rPr lang="zh-CN" altLang="en-US" b="1" dirty="0">
                <a:solidFill>
                  <a:srgbClr val="05192D"/>
                </a:solidFill>
                <a:latin typeface="Studio-Feixen-Sans"/>
              </a:rPr>
              <a:t>进行</a:t>
            </a:r>
            <a:r>
              <a:rPr lang="en-US" altLang="zh-CN" b="1" dirty="0">
                <a:solidFill>
                  <a:srgbClr val="05192D"/>
                </a:solidFill>
                <a:latin typeface="Studio-Feixen-Sans"/>
              </a:rPr>
              <a:t>SFT, </a:t>
            </a:r>
            <a:r>
              <a:rPr lang="zh-CN" altLang="en-US" b="1" dirty="0">
                <a:solidFill>
                  <a:srgbClr val="05192D"/>
                </a:solidFill>
                <a:latin typeface="Studio-Feixen-Sans"/>
              </a:rPr>
              <a:t>调用</a:t>
            </a:r>
            <a:r>
              <a:rPr lang="en-US" altLang="zh-CN" b="1" dirty="0" err="1">
                <a:solidFill>
                  <a:srgbClr val="50E6FF"/>
                </a:solidFill>
                <a:latin typeface="Studio-Feixen-Sans"/>
              </a:rPr>
              <a:t>unsloth</a:t>
            </a:r>
            <a:r>
              <a:rPr lang="zh-CN" altLang="en-US" b="1" dirty="0">
                <a:solidFill>
                  <a:srgbClr val="05192D"/>
                </a:solidFill>
                <a:latin typeface="Studio-Feixen-Sans"/>
              </a:rPr>
              <a:t>的</a:t>
            </a:r>
            <a:r>
              <a:rPr lang="en-US" altLang="zh-CN" b="1" dirty="0" err="1">
                <a:solidFill>
                  <a:schemeClr val="accent3">
                    <a:lumMod val="75000"/>
                  </a:schemeClr>
                </a:solidFill>
                <a:latin typeface="Consolas" panose="020B0609020204030204" pitchFamily="49" charset="0"/>
              </a:rPr>
              <a:t>FastLanguageModel</a:t>
            </a:r>
            <a:endParaRPr lang="en-US" altLang="zh-CN" b="1" dirty="0">
              <a:solidFill>
                <a:schemeClr val="accent3">
                  <a:lumMod val="75000"/>
                </a:schemeClr>
              </a:solidFill>
              <a:latin typeface="Consolas" panose="020B0609020204030204" pitchFamily="49" charset="0"/>
            </a:endParaRPr>
          </a:p>
          <a:p>
            <a:pPr>
              <a:spcBef>
                <a:spcPts val="1200"/>
              </a:spcBef>
              <a:spcAft>
                <a:spcPts val="1200"/>
              </a:spcAft>
            </a:pPr>
            <a:endParaRPr lang="en-US" altLang="zh-CN"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327862970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729F4-8D71-594C-DBCF-AE1D02D4335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8453779-995C-1330-F127-FA91626D2EE4}"/>
              </a:ext>
            </a:extLst>
          </p:cNvPr>
          <p:cNvSpPr>
            <a:spLocks noGrp="1"/>
          </p:cNvSpPr>
          <p:nvPr>
            <p:ph type="title"/>
          </p:nvPr>
        </p:nvSpPr>
        <p:spPr>
          <a:xfrm>
            <a:off x="0" y="94677"/>
            <a:ext cx="11018520" cy="615553"/>
          </a:xfrm>
        </p:spPr>
        <p:txBody>
          <a:bodyPr/>
          <a:lstStyle/>
          <a:p>
            <a:r>
              <a:rPr lang="en-US" altLang="zh-CN" sz="4000" dirty="0">
                <a:solidFill>
                  <a:schemeClr val="accent4">
                    <a:lumMod val="75000"/>
                  </a:schemeClr>
                </a:solidFill>
              </a:rPr>
              <a:t>DeepSeek-R1-distill </a:t>
            </a:r>
            <a:r>
              <a:rPr lang="zh-CN" altLang="en-US" sz="4000" dirty="0">
                <a:solidFill>
                  <a:schemeClr val="accent4">
                    <a:lumMod val="75000"/>
                  </a:schemeClr>
                </a:solidFill>
              </a:rPr>
              <a:t>微调</a:t>
            </a:r>
          </a:p>
        </p:txBody>
      </p:sp>
      <p:sp>
        <p:nvSpPr>
          <p:cNvPr id="16" name="Rectangle 7">
            <a:extLst>
              <a:ext uri="{FF2B5EF4-FFF2-40B4-BE49-F238E27FC236}">
                <a16:creationId xmlns:a16="http://schemas.microsoft.com/office/drawing/2014/main" id="{C82E9B54-45B3-B83D-F616-C2081B8A6C14}"/>
              </a:ext>
            </a:extLst>
          </p:cNvPr>
          <p:cNvSpPr>
            <a:spLocks noChangeArrowheads="1"/>
          </p:cNvSpPr>
          <p:nvPr/>
        </p:nvSpPr>
        <p:spPr bwMode="auto">
          <a:xfrm>
            <a:off x="0" y="-184666"/>
            <a:ext cx="184731" cy="369332"/>
          </a:xfrm>
          <a:prstGeom prst="rect">
            <a:avLst/>
          </a:prstGeom>
          <a:solidFill>
            <a:srgbClr val="F9FC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accent4">
                  <a:lumMod val="75000"/>
                </a:schemeClr>
              </a:solidFill>
              <a:effectLst/>
              <a:latin typeface="Arial" panose="020B0604020202020204" pitchFamily="34" charset="0"/>
            </a:endParaRPr>
          </a:p>
        </p:txBody>
      </p:sp>
      <p:sp>
        <p:nvSpPr>
          <p:cNvPr id="6" name="文本框 5">
            <a:extLst>
              <a:ext uri="{FF2B5EF4-FFF2-40B4-BE49-F238E27FC236}">
                <a16:creationId xmlns:a16="http://schemas.microsoft.com/office/drawing/2014/main" id="{ABCB5418-DB94-0BA0-CC4D-EEBF0E605810}"/>
              </a:ext>
            </a:extLst>
          </p:cNvPr>
          <p:cNvSpPr txBox="1"/>
          <p:nvPr/>
        </p:nvSpPr>
        <p:spPr>
          <a:xfrm>
            <a:off x="184731" y="989573"/>
            <a:ext cx="6915150" cy="369332"/>
          </a:xfrm>
          <a:prstGeom prst="rect">
            <a:avLst/>
          </a:prstGeom>
          <a:noFill/>
        </p:spPr>
        <p:txBody>
          <a:bodyPr wrap="square">
            <a:spAutoFit/>
          </a:bodyPr>
          <a:lstStyle/>
          <a:p>
            <a:pPr algn="l" rtl="0">
              <a:spcBef>
                <a:spcPts val="600"/>
              </a:spcBef>
              <a:spcAft>
                <a:spcPts val="600"/>
              </a:spcAft>
            </a:pPr>
            <a:r>
              <a:rPr lang="zh-CN" altLang="en-US" b="1" i="0" dirty="0">
                <a:solidFill>
                  <a:srgbClr val="05192D"/>
                </a:solidFill>
                <a:effectLst/>
                <a:latin typeface="Studio-Feixen-Sans"/>
                <a:ea typeface="inherit"/>
              </a:rPr>
              <a:t>设置模型</a:t>
            </a:r>
            <a:endParaRPr lang="zh-CN" altLang="en-US" b="1" i="0" dirty="0">
              <a:solidFill>
                <a:srgbClr val="05192D"/>
              </a:solidFill>
              <a:effectLst/>
              <a:latin typeface="Studio-Feixen-Sans"/>
            </a:endParaRPr>
          </a:p>
        </p:txBody>
      </p:sp>
      <p:pic>
        <p:nvPicPr>
          <p:cNvPr id="9" name="图片 8">
            <a:extLst>
              <a:ext uri="{FF2B5EF4-FFF2-40B4-BE49-F238E27FC236}">
                <a16:creationId xmlns:a16="http://schemas.microsoft.com/office/drawing/2014/main" id="{1A5909AA-C919-1ACD-196E-DEC1D5BC9869}"/>
              </a:ext>
            </a:extLst>
          </p:cNvPr>
          <p:cNvPicPr>
            <a:picLocks noChangeAspect="1"/>
          </p:cNvPicPr>
          <p:nvPr/>
        </p:nvPicPr>
        <p:blipFill>
          <a:blip r:embed="rId3"/>
          <a:stretch>
            <a:fillRect/>
          </a:stretch>
        </p:blipFill>
        <p:spPr>
          <a:xfrm>
            <a:off x="184731" y="1592260"/>
            <a:ext cx="11121753" cy="4681540"/>
          </a:xfrm>
          <a:prstGeom prst="rect">
            <a:avLst/>
          </a:prstGeom>
        </p:spPr>
      </p:pic>
    </p:spTree>
    <p:extLst>
      <p:ext uri="{BB962C8B-B14F-4D97-AF65-F5344CB8AC3E}">
        <p14:creationId xmlns:p14="http://schemas.microsoft.com/office/powerpoint/2010/main" val="331721408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5CF83-47C3-9023-BDE4-6B02650A750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3E50F78-B51A-0A91-E5FE-7BB4076CA09D}"/>
              </a:ext>
            </a:extLst>
          </p:cNvPr>
          <p:cNvSpPr>
            <a:spLocks noGrp="1"/>
          </p:cNvSpPr>
          <p:nvPr>
            <p:ph type="title"/>
          </p:nvPr>
        </p:nvSpPr>
        <p:spPr>
          <a:xfrm>
            <a:off x="0" y="94677"/>
            <a:ext cx="11018520" cy="615553"/>
          </a:xfrm>
        </p:spPr>
        <p:txBody>
          <a:bodyPr/>
          <a:lstStyle/>
          <a:p>
            <a:r>
              <a:rPr lang="en-US" altLang="zh-CN" sz="4000" dirty="0">
                <a:solidFill>
                  <a:schemeClr val="accent4">
                    <a:lumMod val="75000"/>
                  </a:schemeClr>
                </a:solidFill>
              </a:rPr>
              <a:t>DeepSeek-R1-distill </a:t>
            </a:r>
            <a:r>
              <a:rPr lang="zh-CN" altLang="en-US" sz="4000" dirty="0">
                <a:solidFill>
                  <a:schemeClr val="accent4">
                    <a:lumMod val="75000"/>
                  </a:schemeClr>
                </a:solidFill>
              </a:rPr>
              <a:t>微调</a:t>
            </a:r>
          </a:p>
        </p:txBody>
      </p:sp>
      <p:sp>
        <p:nvSpPr>
          <p:cNvPr id="16" name="Rectangle 7">
            <a:extLst>
              <a:ext uri="{FF2B5EF4-FFF2-40B4-BE49-F238E27FC236}">
                <a16:creationId xmlns:a16="http://schemas.microsoft.com/office/drawing/2014/main" id="{BD6E2735-BE0F-5E66-5684-3598A4D5859E}"/>
              </a:ext>
            </a:extLst>
          </p:cNvPr>
          <p:cNvSpPr>
            <a:spLocks noChangeArrowheads="1"/>
          </p:cNvSpPr>
          <p:nvPr/>
        </p:nvSpPr>
        <p:spPr bwMode="auto">
          <a:xfrm>
            <a:off x="0" y="-184666"/>
            <a:ext cx="184731" cy="369332"/>
          </a:xfrm>
          <a:prstGeom prst="rect">
            <a:avLst/>
          </a:prstGeom>
          <a:solidFill>
            <a:srgbClr val="F9FC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accent4">
                  <a:lumMod val="75000"/>
                </a:schemeClr>
              </a:solidFill>
              <a:effectLst/>
              <a:latin typeface="Arial" panose="020B0604020202020204" pitchFamily="34" charset="0"/>
            </a:endParaRPr>
          </a:p>
        </p:txBody>
      </p:sp>
      <p:sp>
        <p:nvSpPr>
          <p:cNvPr id="6" name="文本框 5">
            <a:extLst>
              <a:ext uri="{FF2B5EF4-FFF2-40B4-BE49-F238E27FC236}">
                <a16:creationId xmlns:a16="http://schemas.microsoft.com/office/drawing/2014/main" id="{992D9E93-56FA-0E70-8045-FAA2F31654F9}"/>
              </a:ext>
            </a:extLst>
          </p:cNvPr>
          <p:cNvSpPr txBox="1"/>
          <p:nvPr/>
        </p:nvSpPr>
        <p:spPr>
          <a:xfrm>
            <a:off x="270165" y="804907"/>
            <a:ext cx="10591800" cy="369332"/>
          </a:xfrm>
          <a:prstGeom prst="rect">
            <a:avLst/>
          </a:prstGeom>
          <a:noFill/>
        </p:spPr>
        <p:txBody>
          <a:bodyPr wrap="square">
            <a:spAutoFit/>
          </a:bodyPr>
          <a:lstStyle/>
          <a:p>
            <a:pPr algn="l" rtl="0">
              <a:spcBef>
                <a:spcPts val="600"/>
              </a:spcBef>
              <a:spcAft>
                <a:spcPts val="600"/>
              </a:spcAft>
            </a:pPr>
            <a:r>
              <a:rPr lang="zh-CN" altLang="en-US" b="1" i="0" dirty="0">
                <a:solidFill>
                  <a:srgbClr val="05192D"/>
                </a:solidFill>
                <a:effectLst/>
                <a:latin typeface="Studio-Feixen-Sans"/>
              </a:rPr>
              <a:t>提供模型、分词器、数据集和其他重要的训练参数来设置训练参数和训练器，以优化微调过程。</a:t>
            </a:r>
          </a:p>
        </p:txBody>
      </p:sp>
      <p:pic>
        <p:nvPicPr>
          <p:cNvPr id="7" name="图片 6">
            <a:extLst>
              <a:ext uri="{FF2B5EF4-FFF2-40B4-BE49-F238E27FC236}">
                <a16:creationId xmlns:a16="http://schemas.microsoft.com/office/drawing/2014/main" id="{877AC6F2-1082-4957-D658-CDD802C04B10}"/>
              </a:ext>
            </a:extLst>
          </p:cNvPr>
          <p:cNvPicPr>
            <a:picLocks noChangeAspect="1"/>
          </p:cNvPicPr>
          <p:nvPr/>
        </p:nvPicPr>
        <p:blipFill>
          <a:blip r:embed="rId3"/>
          <a:stretch>
            <a:fillRect/>
          </a:stretch>
        </p:blipFill>
        <p:spPr>
          <a:xfrm>
            <a:off x="1365250" y="1195411"/>
            <a:ext cx="8588771" cy="5472088"/>
          </a:xfrm>
          <a:prstGeom prst="rect">
            <a:avLst/>
          </a:prstGeom>
        </p:spPr>
      </p:pic>
    </p:spTree>
    <p:extLst>
      <p:ext uri="{BB962C8B-B14F-4D97-AF65-F5344CB8AC3E}">
        <p14:creationId xmlns:p14="http://schemas.microsoft.com/office/powerpoint/2010/main" val="95380165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CBF5F-294D-6A54-F241-82C655741E0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BC8223A-184C-ED1F-550F-DEC76C74361B}"/>
              </a:ext>
            </a:extLst>
          </p:cNvPr>
          <p:cNvSpPr>
            <a:spLocks noGrp="1"/>
          </p:cNvSpPr>
          <p:nvPr>
            <p:ph type="title"/>
          </p:nvPr>
        </p:nvSpPr>
        <p:spPr>
          <a:xfrm>
            <a:off x="0" y="94677"/>
            <a:ext cx="11018520" cy="615553"/>
          </a:xfrm>
        </p:spPr>
        <p:txBody>
          <a:bodyPr/>
          <a:lstStyle/>
          <a:p>
            <a:r>
              <a:rPr lang="en-US" altLang="zh-CN" sz="4000" dirty="0">
                <a:solidFill>
                  <a:schemeClr val="accent4">
                    <a:lumMod val="75000"/>
                  </a:schemeClr>
                </a:solidFill>
              </a:rPr>
              <a:t>DeepSeek-R1-distill </a:t>
            </a:r>
            <a:r>
              <a:rPr lang="zh-CN" altLang="en-US" sz="4000" dirty="0">
                <a:solidFill>
                  <a:schemeClr val="accent4">
                    <a:lumMod val="75000"/>
                  </a:schemeClr>
                </a:solidFill>
              </a:rPr>
              <a:t>微调</a:t>
            </a:r>
          </a:p>
        </p:txBody>
      </p:sp>
      <p:sp>
        <p:nvSpPr>
          <p:cNvPr id="16" name="Rectangle 7">
            <a:extLst>
              <a:ext uri="{FF2B5EF4-FFF2-40B4-BE49-F238E27FC236}">
                <a16:creationId xmlns:a16="http://schemas.microsoft.com/office/drawing/2014/main" id="{8993C62D-40F2-69CD-552F-9D678FDF8FD4}"/>
              </a:ext>
            </a:extLst>
          </p:cNvPr>
          <p:cNvSpPr>
            <a:spLocks noChangeArrowheads="1"/>
          </p:cNvSpPr>
          <p:nvPr/>
        </p:nvSpPr>
        <p:spPr bwMode="auto">
          <a:xfrm>
            <a:off x="0" y="-184666"/>
            <a:ext cx="184731" cy="369332"/>
          </a:xfrm>
          <a:prstGeom prst="rect">
            <a:avLst/>
          </a:prstGeom>
          <a:solidFill>
            <a:srgbClr val="F9FC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accent4">
                  <a:lumMod val="75000"/>
                </a:schemeClr>
              </a:solidFill>
              <a:effectLst/>
              <a:latin typeface="Arial" panose="020B0604020202020204" pitchFamily="34" charset="0"/>
            </a:endParaRPr>
          </a:p>
        </p:txBody>
      </p:sp>
      <p:sp>
        <p:nvSpPr>
          <p:cNvPr id="6" name="文本框 5">
            <a:extLst>
              <a:ext uri="{FF2B5EF4-FFF2-40B4-BE49-F238E27FC236}">
                <a16:creationId xmlns:a16="http://schemas.microsoft.com/office/drawing/2014/main" id="{2147A462-28A2-BD62-BED9-12AC108A5249}"/>
              </a:ext>
            </a:extLst>
          </p:cNvPr>
          <p:cNvSpPr txBox="1"/>
          <p:nvPr/>
        </p:nvSpPr>
        <p:spPr>
          <a:xfrm>
            <a:off x="0" y="1311945"/>
            <a:ext cx="10591800" cy="369332"/>
          </a:xfrm>
          <a:prstGeom prst="rect">
            <a:avLst/>
          </a:prstGeom>
          <a:noFill/>
        </p:spPr>
        <p:txBody>
          <a:bodyPr wrap="square">
            <a:spAutoFit/>
          </a:bodyPr>
          <a:lstStyle/>
          <a:p>
            <a:pPr algn="l" rtl="0">
              <a:spcBef>
                <a:spcPts val="600"/>
              </a:spcBef>
              <a:spcAft>
                <a:spcPts val="600"/>
              </a:spcAft>
            </a:pPr>
            <a:r>
              <a:rPr lang="zh-CN" altLang="en-US" b="1" dirty="0">
                <a:solidFill>
                  <a:srgbClr val="05192D"/>
                </a:solidFill>
                <a:latin typeface="Studio-Feixen-Sans"/>
              </a:rPr>
              <a:t>训练</a:t>
            </a:r>
            <a:r>
              <a:rPr lang="zh-CN" altLang="en-US" b="1" i="0" dirty="0">
                <a:solidFill>
                  <a:srgbClr val="05192D"/>
                </a:solidFill>
                <a:effectLst/>
                <a:latin typeface="Studio-Feixen-Sans"/>
              </a:rPr>
              <a:t>模型</a:t>
            </a:r>
          </a:p>
        </p:txBody>
      </p:sp>
      <p:pic>
        <p:nvPicPr>
          <p:cNvPr id="4" name="图片 3">
            <a:extLst>
              <a:ext uri="{FF2B5EF4-FFF2-40B4-BE49-F238E27FC236}">
                <a16:creationId xmlns:a16="http://schemas.microsoft.com/office/drawing/2014/main" id="{F7F3B12B-7FF4-59A2-8B04-13C2F5D061CA}"/>
              </a:ext>
            </a:extLst>
          </p:cNvPr>
          <p:cNvPicPr>
            <a:picLocks noChangeAspect="1"/>
          </p:cNvPicPr>
          <p:nvPr/>
        </p:nvPicPr>
        <p:blipFill>
          <a:blip r:embed="rId3"/>
          <a:stretch>
            <a:fillRect/>
          </a:stretch>
        </p:blipFill>
        <p:spPr>
          <a:xfrm>
            <a:off x="92365" y="2078307"/>
            <a:ext cx="10707594" cy="543001"/>
          </a:xfrm>
          <a:prstGeom prst="rect">
            <a:avLst/>
          </a:prstGeom>
        </p:spPr>
      </p:pic>
      <p:pic>
        <p:nvPicPr>
          <p:cNvPr id="8" name="图片 7">
            <a:extLst>
              <a:ext uri="{FF2B5EF4-FFF2-40B4-BE49-F238E27FC236}">
                <a16:creationId xmlns:a16="http://schemas.microsoft.com/office/drawing/2014/main" id="{3A262E35-B2E7-E7B6-D068-8E07EAFF673D}"/>
              </a:ext>
            </a:extLst>
          </p:cNvPr>
          <p:cNvPicPr>
            <a:picLocks noChangeAspect="1"/>
          </p:cNvPicPr>
          <p:nvPr/>
        </p:nvPicPr>
        <p:blipFill>
          <a:blip r:embed="rId4"/>
          <a:stretch>
            <a:fillRect/>
          </a:stretch>
        </p:blipFill>
        <p:spPr>
          <a:xfrm>
            <a:off x="184731" y="3989385"/>
            <a:ext cx="11212490" cy="1505160"/>
          </a:xfrm>
          <a:prstGeom prst="rect">
            <a:avLst/>
          </a:prstGeom>
        </p:spPr>
      </p:pic>
      <p:sp>
        <p:nvSpPr>
          <p:cNvPr id="14" name="文本框 13">
            <a:extLst>
              <a:ext uri="{FF2B5EF4-FFF2-40B4-BE49-F238E27FC236}">
                <a16:creationId xmlns:a16="http://schemas.microsoft.com/office/drawing/2014/main" id="{3B3A667D-F35A-629D-08B3-A87BD9745A80}"/>
              </a:ext>
            </a:extLst>
          </p:cNvPr>
          <p:cNvSpPr txBox="1"/>
          <p:nvPr/>
        </p:nvSpPr>
        <p:spPr>
          <a:xfrm>
            <a:off x="92365" y="3223023"/>
            <a:ext cx="6915150" cy="369332"/>
          </a:xfrm>
          <a:prstGeom prst="rect">
            <a:avLst/>
          </a:prstGeom>
          <a:noFill/>
        </p:spPr>
        <p:txBody>
          <a:bodyPr wrap="square">
            <a:spAutoFit/>
          </a:bodyPr>
          <a:lstStyle/>
          <a:p>
            <a:r>
              <a:rPr lang="zh-CN" altLang="en-US" b="1" dirty="0"/>
              <a:t>保存模型</a:t>
            </a:r>
          </a:p>
        </p:txBody>
      </p:sp>
    </p:spTree>
    <p:extLst>
      <p:ext uri="{BB962C8B-B14F-4D97-AF65-F5344CB8AC3E}">
        <p14:creationId xmlns:p14="http://schemas.microsoft.com/office/powerpoint/2010/main" val="347814447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9C72BCB-9E05-C142-591F-0E12D07A0D27}"/>
              </a:ext>
            </a:extLst>
          </p:cNvPr>
          <p:cNvSpPr>
            <a:spLocks noGrp="1"/>
          </p:cNvSpPr>
          <p:nvPr>
            <p:ph type="title"/>
          </p:nvPr>
        </p:nvSpPr>
        <p:spPr/>
        <p:txBody>
          <a:bodyPr/>
          <a:lstStyle/>
          <a:p>
            <a:r>
              <a:rPr lang="en-US" altLang="zh-CN"/>
              <a:t>DeepSeek </a:t>
            </a:r>
            <a:r>
              <a:rPr lang="zh-CN" altLang="en-US"/>
              <a:t>是什么？</a:t>
            </a:r>
          </a:p>
        </p:txBody>
      </p:sp>
      <p:sp>
        <p:nvSpPr>
          <p:cNvPr id="5" name="文本占位符 4">
            <a:extLst>
              <a:ext uri="{FF2B5EF4-FFF2-40B4-BE49-F238E27FC236}">
                <a16:creationId xmlns:a16="http://schemas.microsoft.com/office/drawing/2014/main" id="{05CD1E5F-B930-5C68-8CAE-064C1A78EE0C}"/>
              </a:ext>
            </a:extLst>
          </p:cNvPr>
          <p:cNvSpPr>
            <a:spLocks noGrp="1"/>
          </p:cNvSpPr>
          <p:nvPr>
            <p:ph type="body" sz="quarter" idx="10"/>
          </p:nvPr>
        </p:nvSpPr>
        <p:spPr>
          <a:xfrm>
            <a:off x="586390" y="1184505"/>
            <a:ext cx="11338024" cy="4744825"/>
          </a:xfrm>
        </p:spPr>
        <p:txBody>
          <a:bodyPr/>
          <a:lstStyle/>
          <a:p>
            <a:pPr marL="457200" indent="-457200">
              <a:lnSpc>
                <a:spcPct val="120000"/>
              </a:lnSpc>
              <a:buFont typeface="Arial" panose="020B0604020202020204" pitchFamily="34" charset="0"/>
              <a:buChar char="•"/>
            </a:pPr>
            <a:r>
              <a:rPr lang="en-US" altLang="zh-CN" b="0" i="0" dirty="0" err="1">
                <a:solidFill>
                  <a:srgbClr val="333333"/>
                </a:solidFill>
                <a:effectLst/>
                <a:latin typeface="PingFang SC"/>
              </a:rPr>
              <a:t>DeepSeek</a:t>
            </a:r>
            <a:r>
              <a:rPr lang="en-US" altLang="zh-CN" b="0" i="0" dirty="0">
                <a:solidFill>
                  <a:srgbClr val="333333"/>
                </a:solidFill>
                <a:effectLst/>
                <a:latin typeface="PingFang SC"/>
              </a:rPr>
              <a:t> </a:t>
            </a:r>
            <a:r>
              <a:rPr lang="zh-CN" altLang="en-US" b="0" i="0" dirty="0">
                <a:solidFill>
                  <a:srgbClr val="333333"/>
                </a:solidFill>
                <a:effectLst/>
                <a:latin typeface="PingFang SC"/>
              </a:rPr>
              <a:t>是由杭州深度求索</a:t>
            </a:r>
            <a:r>
              <a:rPr lang="en-US" altLang="zh-CN" b="0" i="0" dirty="0">
                <a:solidFill>
                  <a:srgbClr val="333333"/>
                </a:solidFill>
                <a:effectLst/>
                <a:latin typeface="PingFang SC"/>
              </a:rPr>
              <a:t>(</a:t>
            </a:r>
            <a:r>
              <a:rPr lang="en-US" altLang="zh-CN" b="0" i="0" dirty="0" err="1">
                <a:solidFill>
                  <a:srgbClr val="333333"/>
                </a:solidFill>
                <a:effectLst/>
                <a:latin typeface="PingFang SC"/>
              </a:rPr>
              <a:t>DeepSeek</a:t>
            </a:r>
            <a:r>
              <a:rPr lang="en-US" altLang="zh-CN" b="0" i="0" dirty="0">
                <a:solidFill>
                  <a:srgbClr val="333333"/>
                </a:solidFill>
                <a:effectLst/>
                <a:latin typeface="PingFang SC"/>
              </a:rPr>
              <a:t>)</a:t>
            </a:r>
            <a:r>
              <a:rPr lang="zh-CN" altLang="en-US" b="0" i="0" dirty="0">
                <a:solidFill>
                  <a:srgbClr val="333333"/>
                </a:solidFill>
                <a:effectLst/>
                <a:latin typeface="PingFang SC"/>
              </a:rPr>
              <a:t>人工智能基础技术研究技术有限公司开发的国产大模型品牌；</a:t>
            </a:r>
            <a:endParaRPr lang="en-US" altLang="zh-CN" b="0" i="0" dirty="0">
              <a:solidFill>
                <a:srgbClr val="333333"/>
              </a:solidFill>
              <a:effectLst/>
              <a:latin typeface="PingFang SC"/>
            </a:endParaRPr>
          </a:p>
          <a:p>
            <a:pPr marL="457200" indent="-457200">
              <a:lnSpc>
                <a:spcPct val="120000"/>
              </a:lnSpc>
              <a:buFont typeface="Arial" panose="020B0604020202020204" pitchFamily="34" charset="0"/>
              <a:buChar char="•"/>
            </a:pPr>
            <a:r>
              <a:rPr lang="en-US" altLang="zh-CN" dirty="0" err="1"/>
              <a:t>DeepSeek</a:t>
            </a:r>
            <a:r>
              <a:rPr lang="en-US" altLang="zh-CN" dirty="0"/>
              <a:t> </a:t>
            </a:r>
            <a:r>
              <a:rPr lang="zh-CN" altLang="en-US" dirty="0"/>
              <a:t>发展历史</a:t>
            </a:r>
            <a:endParaRPr lang="en-US" altLang="zh-CN" dirty="0"/>
          </a:p>
          <a:p>
            <a:pPr marL="685800" lvl="1" indent="-457200">
              <a:lnSpc>
                <a:spcPct val="120000"/>
              </a:lnSpc>
              <a:buFont typeface="Arial" panose="020B0604020202020204" pitchFamily="34" charset="0"/>
              <a:buChar char="•"/>
            </a:pPr>
            <a:r>
              <a:rPr lang="en-US" altLang="zh-CN" dirty="0" err="1"/>
              <a:t>DeepSeek</a:t>
            </a:r>
            <a:r>
              <a:rPr lang="en-US" altLang="zh-CN" dirty="0"/>
              <a:t> </a:t>
            </a:r>
            <a:r>
              <a:rPr lang="zh-CN" altLang="en-US" dirty="0"/>
              <a:t>最初由幻方量化孵化成立，是幻方量化在人工智能领域的核心布局。幻方量化作为国内头部量化私募基金，全资控股</a:t>
            </a:r>
            <a:r>
              <a:rPr lang="en-US" altLang="zh-CN" dirty="0" err="1"/>
              <a:t>DeepSeek</a:t>
            </a:r>
            <a:r>
              <a:rPr lang="zh-CN" altLang="en-US" dirty="0"/>
              <a:t>，并将其定位为通用人工智能（</a:t>
            </a:r>
            <a:r>
              <a:rPr lang="en-US" altLang="zh-CN" dirty="0"/>
              <a:t>AGI</a:t>
            </a:r>
            <a:r>
              <a:rPr lang="zh-CN" altLang="en-US" dirty="0"/>
              <a:t>）和大模型研发的技术引擎。</a:t>
            </a:r>
            <a:endParaRPr lang="en-US" altLang="zh-CN" dirty="0"/>
          </a:p>
          <a:p>
            <a:pPr marL="685800" lvl="1" indent="-457200">
              <a:lnSpc>
                <a:spcPct val="120000"/>
              </a:lnSpc>
              <a:buFont typeface="Arial" panose="020B0604020202020204" pitchFamily="34" charset="0"/>
              <a:buChar char="•"/>
            </a:pPr>
            <a:r>
              <a:rPr lang="zh-CN" altLang="en-US" dirty="0"/>
              <a:t>幻方量化为</a:t>
            </a:r>
            <a:r>
              <a:rPr lang="en-US" altLang="zh-CN" dirty="0" err="1"/>
              <a:t>DeepSeek</a:t>
            </a:r>
            <a:r>
              <a:rPr lang="zh-CN" altLang="en-US" dirty="0"/>
              <a:t>提供了算力、资金和数据支持。例如，幻方量化投资数千万美元建设了由英伟达</a:t>
            </a:r>
            <a:r>
              <a:rPr lang="en-US" altLang="zh-CN" dirty="0"/>
              <a:t>A100</a:t>
            </a:r>
            <a:r>
              <a:rPr lang="zh-CN" altLang="en-US" dirty="0"/>
              <a:t>芯片组成的超级计算集群，这些资源为</a:t>
            </a:r>
            <a:r>
              <a:rPr lang="en-US" altLang="zh-CN" dirty="0" err="1"/>
              <a:t>DeepSeek</a:t>
            </a:r>
            <a:r>
              <a:rPr lang="zh-CN" altLang="en-US" dirty="0"/>
              <a:t>的模型训练提供了强大支持。</a:t>
            </a:r>
            <a:endParaRPr lang="en-US" altLang="zh-CN" dirty="0"/>
          </a:p>
          <a:p>
            <a:pPr marL="685800" lvl="1" indent="-457200">
              <a:lnSpc>
                <a:spcPct val="120000"/>
              </a:lnSpc>
              <a:buFont typeface="Arial" panose="020B0604020202020204" pitchFamily="34" charset="0"/>
              <a:buChar char="•"/>
            </a:pPr>
            <a:r>
              <a:rPr lang="en-US" altLang="zh-CN" dirty="0" err="1"/>
              <a:t>DeepSeek</a:t>
            </a:r>
            <a:r>
              <a:rPr lang="en-US" altLang="zh-CN" dirty="0"/>
              <a:t> </a:t>
            </a:r>
            <a:r>
              <a:rPr lang="zh-CN" altLang="en-US" dirty="0"/>
              <a:t>的技术直接服务于幻方量化的量化投资业务，例如通过大模型分析市场数据、优化交易策略以及降低技术成本。</a:t>
            </a:r>
            <a:r>
              <a:rPr lang="en-US" altLang="zh-CN" dirty="0" err="1"/>
              <a:t>DeepSeek</a:t>
            </a:r>
            <a:r>
              <a:rPr lang="zh-CN" altLang="en-US" dirty="0"/>
              <a:t>发布的模型（如</a:t>
            </a:r>
            <a:r>
              <a:rPr lang="en-US" altLang="zh-CN" dirty="0"/>
              <a:t>DeepSeek-V2</a:t>
            </a:r>
            <a:r>
              <a:rPr lang="zh-CN" altLang="en-US" dirty="0"/>
              <a:t>、</a:t>
            </a:r>
            <a:r>
              <a:rPr lang="en-US" altLang="zh-CN" dirty="0"/>
              <a:t>V3</a:t>
            </a:r>
            <a:r>
              <a:rPr lang="zh-CN" altLang="en-US" dirty="0"/>
              <a:t>、</a:t>
            </a:r>
            <a:r>
              <a:rPr lang="en-US" altLang="zh-CN" dirty="0"/>
              <a:t>R1</a:t>
            </a:r>
            <a:r>
              <a:rPr lang="zh-CN" altLang="en-US" dirty="0"/>
              <a:t>）已被幻方量化用于实际投资。</a:t>
            </a:r>
          </a:p>
        </p:txBody>
      </p:sp>
    </p:spTree>
    <p:extLst>
      <p:ext uri="{BB962C8B-B14F-4D97-AF65-F5344CB8AC3E}">
        <p14:creationId xmlns:p14="http://schemas.microsoft.com/office/powerpoint/2010/main" val="103786196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7FA7C-75A7-18EC-9EFA-DAEF307FDA1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78F0AC4-C40D-B18C-768F-068D5B8FBB77}"/>
              </a:ext>
            </a:extLst>
          </p:cNvPr>
          <p:cNvSpPr>
            <a:spLocks noGrp="1"/>
          </p:cNvSpPr>
          <p:nvPr>
            <p:ph type="title"/>
          </p:nvPr>
        </p:nvSpPr>
        <p:spPr>
          <a:xfrm>
            <a:off x="0" y="94677"/>
            <a:ext cx="11018520" cy="615553"/>
          </a:xfrm>
        </p:spPr>
        <p:txBody>
          <a:bodyPr/>
          <a:lstStyle/>
          <a:p>
            <a:r>
              <a:rPr lang="en-US" altLang="zh-CN" sz="4000" dirty="0">
                <a:solidFill>
                  <a:schemeClr val="accent4">
                    <a:lumMod val="75000"/>
                  </a:schemeClr>
                </a:solidFill>
              </a:rPr>
              <a:t>DeepSeek-R1-distill </a:t>
            </a:r>
            <a:r>
              <a:rPr lang="zh-CN" altLang="en-US" sz="4000" dirty="0">
                <a:solidFill>
                  <a:schemeClr val="accent4">
                    <a:lumMod val="75000"/>
                  </a:schemeClr>
                </a:solidFill>
              </a:rPr>
              <a:t>微调</a:t>
            </a:r>
          </a:p>
        </p:txBody>
      </p:sp>
      <p:sp>
        <p:nvSpPr>
          <p:cNvPr id="16" name="Rectangle 7">
            <a:extLst>
              <a:ext uri="{FF2B5EF4-FFF2-40B4-BE49-F238E27FC236}">
                <a16:creationId xmlns:a16="http://schemas.microsoft.com/office/drawing/2014/main" id="{30983977-0E91-61DE-A160-A24646DF812A}"/>
              </a:ext>
            </a:extLst>
          </p:cNvPr>
          <p:cNvSpPr>
            <a:spLocks noChangeArrowheads="1"/>
          </p:cNvSpPr>
          <p:nvPr/>
        </p:nvSpPr>
        <p:spPr bwMode="auto">
          <a:xfrm>
            <a:off x="0" y="-184666"/>
            <a:ext cx="184731" cy="369332"/>
          </a:xfrm>
          <a:prstGeom prst="rect">
            <a:avLst/>
          </a:prstGeom>
          <a:solidFill>
            <a:srgbClr val="F9FC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accent4">
                  <a:lumMod val="75000"/>
                </a:schemeClr>
              </a:solidFill>
              <a:effectLst/>
              <a:latin typeface="Arial" panose="020B0604020202020204" pitchFamily="34" charset="0"/>
            </a:endParaRPr>
          </a:p>
        </p:txBody>
      </p:sp>
      <p:pic>
        <p:nvPicPr>
          <p:cNvPr id="5" name="图片 4">
            <a:extLst>
              <a:ext uri="{FF2B5EF4-FFF2-40B4-BE49-F238E27FC236}">
                <a16:creationId xmlns:a16="http://schemas.microsoft.com/office/drawing/2014/main" id="{ECAD7EE9-5E76-93E4-902B-1BF432019302}"/>
              </a:ext>
            </a:extLst>
          </p:cNvPr>
          <p:cNvPicPr>
            <a:picLocks noChangeAspect="1"/>
          </p:cNvPicPr>
          <p:nvPr/>
        </p:nvPicPr>
        <p:blipFill>
          <a:blip r:embed="rId3"/>
          <a:stretch>
            <a:fillRect/>
          </a:stretch>
        </p:blipFill>
        <p:spPr>
          <a:xfrm>
            <a:off x="1199906" y="1419300"/>
            <a:ext cx="9011920" cy="4716621"/>
          </a:xfrm>
          <a:prstGeom prst="rect">
            <a:avLst/>
          </a:prstGeom>
        </p:spPr>
      </p:pic>
      <p:sp>
        <p:nvSpPr>
          <p:cNvPr id="3" name="文本框 2">
            <a:extLst>
              <a:ext uri="{FF2B5EF4-FFF2-40B4-BE49-F238E27FC236}">
                <a16:creationId xmlns:a16="http://schemas.microsoft.com/office/drawing/2014/main" id="{16B3A875-04BE-D46A-2D4A-1A67A0D9A8D9}"/>
              </a:ext>
            </a:extLst>
          </p:cNvPr>
          <p:cNvSpPr txBox="1"/>
          <p:nvPr/>
        </p:nvSpPr>
        <p:spPr>
          <a:xfrm>
            <a:off x="346075" y="961235"/>
            <a:ext cx="6915150" cy="646331"/>
          </a:xfrm>
          <a:prstGeom prst="rect">
            <a:avLst/>
          </a:prstGeom>
          <a:noFill/>
        </p:spPr>
        <p:txBody>
          <a:bodyPr wrap="square">
            <a:spAutoFit/>
          </a:bodyPr>
          <a:lstStyle/>
          <a:p>
            <a:pPr marL="285750" indent="-285750">
              <a:buFont typeface="Wingdings" panose="05000000000000000000" pitchFamily="2" charset="2"/>
              <a:buChar char="n"/>
            </a:pPr>
            <a:r>
              <a:rPr lang="zh-CN" altLang="en-US" b="1" dirty="0">
                <a:solidFill>
                  <a:schemeClr val="accent4">
                    <a:lumMod val="75000"/>
                  </a:schemeClr>
                </a:solidFill>
              </a:rPr>
              <a:t>训练过程</a:t>
            </a:r>
            <a:endParaRPr lang="en-US" altLang="zh-CN" b="1" dirty="0">
              <a:solidFill>
                <a:schemeClr val="accent4">
                  <a:lumMod val="75000"/>
                </a:schemeClr>
              </a:solidFill>
            </a:endParaRPr>
          </a:p>
          <a:p>
            <a:endParaRPr lang="zh-CN" altLang="en-US" b="1" dirty="0">
              <a:solidFill>
                <a:schemeClr val="accent4">
                  <a:lumMod val="75000"/>
                </a:schemeClr>
              </a:solidFill>
            </a:endParaRPr>
          </a:p>
        </p:txBody>
      </p:sp>
    </p:spTree>
    <p:extLst>
      <p:ext uri="{BB962C8B-B14F-4D97-AF65-F5344CB8AC3E}">
        <p14:creationId xmlns:p14="http://schemas.microsoft.com/office/powerpoint/2010/main" val="151528971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53A927-349F-4FFF-1615-54DAB179F34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71AC73F-D266-D11C-1005-D712A4D73973}"/>
              </a:ext>
            </a:extLst>
          </p:cNvPr>
          <p:cNvSpPr>
            <a:spLocks noGrp="1"/>
          </p:cNvSpPr>
          <p:nvPr>
            <p:ph type="title"/>
          </p:nvPr>
        </p:nvSpPr>
        <p:spPr>
          <a:xfrm>
            <a:off x="0" y="94677"/>
            <a:ext cx="11018520" cy="615553"/>
          </a:xfrm>
        </p:spPr>
        <p:txBody>
          <a:bodyPr/>
          <a:lstStyle/>
          <a:p>
            <a:r>
              <a:rPr lang="en-US" altLang="zh-CN" sz="4000" dirty="0">
                <a:solidFill>
                  <a:schemeClr val="accent4">
                    <a:lumMod val="75000"/>
                  </a:schemeClr>
                </a:solidFill>
              </a:rPr>
              <a:t>DeepSeek-R1-distill </a:t>
            </a:r>
            <a:r>
              <a:rPr lang="zh-CN" altLang="en-US" sz="4000" dirty="0">
                <a:solidFill>
                  <a:schemeClr val="accent4">
                    <a:lumMod val="75000"/>
                  </a:schemeClr>
                </a:solidFill>
              </a:rPr>
              <a:t>微调</a:t>
            </a:r>
          </a:p>
        </p:txBody>
      </p:sp>
      <p:sp>
        <p:nvSpPr>
          <p:cNvPr id="16" name="Rectangle 7">
            <a:extLst>
              <a:ext uri="{FF2B5EF4-FFF2-40B4-BE49-F238E27FC236}">
                <a16:creationId xmlns:a16="http://schemas.microsoft.com/office/drawing/2014/main" id="{F52EC2F5-5F8A-D30F-7B1F-33EC8EC45508}"/>
              </a:ext>
            </a:extLst>
          </p:cNvPr>
          <p:cNvSpPr>
            <a:spLocks noChangeArrowheads="1"/>
          </p:cNvSpPr>
          <p:nvPr/>
        </p:nvSpPr>
        <p:spPr bwMode="auto">
          <a:xfrm>
            <a:off x="0" y="-184666"/>
            <a:ext cx="184731" cy="369332"/>
          </a:xfrm>
          <a:prstGeom prst="rect">
            <a:avLst/>
          </a:prstGeom>
          <a:solidFill>
            <a:srgbClr val="F9FC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accent4">
                  <a:lumMod val="75000"/>
                </a:schemeClr>
              </a:solidFill>
              <a:effectLst/>
              <a:latin typeface="Arial" panose="020B0604020202020204" pitchFamily="34" charset="0"/>
            </a:endParaRPr>
          </a:p>
        </p:txBody>
      </p:sp>
      <p:sp>
        <p:nvSpPr>
          <p:cNvPr id="7" name="文本框 6">
            <a:extLst>
              <a:ext uri="{FF2B5EF4-FFF2-40B4-BE49-F238E27FC236}">
                <a16:creationId xmlns:a16="http://schemas.microsoft.com/office/drawing/2014/main" id="{F3C638A2-260A-494C-FED6-DB357CED5F86}"/>
              </a:ext>
            </a:extLst>
          </p:cNvPr>
          <p:cNvSpPr txBox="1"/>
          <p:nvPr/>
        </p:nvSpPr>
        <p:spPr>
          <a:xfrm>
            <a:off x="498475" y="989573"/>
            <a:ext cx="6915150" cy="923330"/>
          </a:xfrm>
          <a:prstGeom prst="rect">
            <a:avLst/>
          </a:prstGeom>
          <a:noFill/>
        </p:spPr>
        <p:txBody>
          <a:bodyPr wrap="square">
            <a:spAutoFit/>
          </a:bodyPr>
          <a:lstStyle/>
          <a:p>
            <a:r>
              <a:rPr lang="zh-CN" altLang="en-US" b="1" dirty="0"/>
              <a:t>推理测试</a:t>
            </a:r>
            <a:endParaRPr lang="en-US" altLang="zh-CN" b="1" dirty="0"/>
          </a:p>
          <a:p>
            <a:endParaRPr lang="en-US" altLang="zh-CN" b="1" dirty="0"/>
          </a:p>
          <a:p>
            <a:endParaRPr lang="zh-CN" altLang="en-US" b="1" dirty="0"/>
          </a:p>
        </p:txBody>
      </p:sp>
      <p:pic>
        <p:nvPicPr>
          <p:cNvPr id="4" name="图片 3">
            <a:extLst>
              <a:ext uri="{FF2B5EF4-FFF2-40B4-BE49-F238E27FC236}">
                <a16:creationId xmlns:a16="http://schemas.microsoft.com/office/drawing/2014/main" id="{7D7DEA85-E536-6816-0C30-44DC5148A2EB}"/>
              </a:ext>
            </a:extLst>
          </p:cNvPr>
          <p:cNvPicPr>
            <a:picLocks noChangeAspect="1"/>
          </p:cNvPicPr>
          <p:nvPr/>
        </p:nvPicPr>
        <p:blipFill>
          <a:blip r:embed="rId3"/>
          <a:stretch>
            <a:fillRect/>
          </a:stretch>
        </p:blipFill>
        <p:spPr>
          <a:xfrm>
            <a:off x="636612" y="1582074"/>
            <a:ext cx="11202963" cy="4163006"/>
          </a:xfrm>
          <a:prstGeom prst="rect">
            <a:avLst/>
          </a:prstGeom>
        </p:spPr>
      </p:pic>
    </p:spTree>
    <p:extLst>
      <p:ext uri="{BB962C8B-B14F-4D97-AF65-F5344CB8AC3E}">
        <p14:creationId xmlns:p14="http://schemas.microsoft.com/office/powerpoint/2010/main" val="49076667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5D37B-F9D8-18F3-7644-73B01E7F072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FF28092-5C30-6FE3-6D5E-270E08EB5232}"/>
              </a:ext>
            </a:extLst>
          </p:cNvPr>
          <p:cNvSpPr>
            <a:spLocks noGrp="1"/>
          </p:cNvSpPr>
          <p:nvPr>
            <p:ph type="title"/>
          </p:nvPr>
        </p:nvSpPr>
        <p:spPr>
          <a:xfrm>
            <a:off x="0" y="94677"/>
            <a:ext cx="11018520" cy="615553"/>
          </a:xfrm>
        </p:spPr>
        <p:txBody>
          <a:bodyPr/>
          <a:lstStyle/>
          <a:p>
            <a:r>
              <a:rPr lang="en-US" altLang="zh-CN" sz="4000" dirty="0">
                <a:solidFill>
                  <a:schemeClr val="accent4">
                    <a:lumMod val="75000"/>
                  </a:schemeClr>
                </a:solidFill>
              </a:rPr>
              <a:t>DeepSeek-R1-distill </a:t>
            </a:r>
            <a:r>
              <a:rPr lang="zh-CN" altLang="en-US" sz="4000" dirty="0">
                <a:solidFill>
                  <a:schemeClr val="accent4">
                    <a:lumMod val="75000"/>
                  </a:schemeClr>
                </a:solidFill>
              </a:rPr>
              <a:t>微调</a:t>
            </a:r>
          </a:p>
        </p:txBody>
      </p:sp>
      <p:sp>
        <p:nvSpPr>
          <p:cNvPr id="16" name="Rectangle 7">
            <a:extLst>
              <a:ext uri="{FF2B5EF4-FFF2-40B4-BE49-F238E27FC236}">
                <a16:creationId xmlns:a16="http://schemas.microsoft.com/office/drawing/2014/main" id="{0815465A-A70F-683E-5F5D-39DB0FE24D8E}"/>
              </a:ext>
            </a:extLst>
          </p:cNvPr>
          <p:cNvSpPr>
            <a:spLocks noChangeArrowheads="1"/>
          </p:cNvSpPr>
          <p:nvPr/>
        </p:nvSpPr>
        <p:spPr bwMode="auto">
          <a:xfrm>
            <a:off x="0" y="-184666"/>
            <a:ext cx="473206" cy="369332"/>
          </a:xfrm>
          <a:prstGeom prst="rect">
            <a:avLst/>
          </a:prstGeom>
          <a:solidFill>
            <a:srgbClr val="F9FC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n"/>
              <a:tabLst/>
            </a:pPr>
            <a:endParaRPr kumimoji="0" lang="zh-CN" altLang="zh-CN" sz="1800" b="0" i="0" u="none" strike="noStrike" cap="none" normalizeH="0" baseline="0" dirty="0">
              <a:ln>
                <a:noFill/>
              </a:ln>
              <a:solidFill>
                <a:schemeClr val="accent4">
                  <a:lumMod val="75000"/>
                </a:schemeClr>
              </a:solidFill>
              <a:effectLst/>
              <a:latin typeface="Arial" panose="020B0604020202020204" pitchFamily="34" charset="0"/>
            </a:endParaRPr>
          </a:p>
        </p:txBody>
      </p:sp>
      <p:sp>
        <p:nvSpPr>
          <p:cNvPr id="6" name="文本框 5">
            <a:extLst>
              <a:ext uri="{FF2B5EF4-FFF2-40B4-BE49-F238E27FC236}">
                <a16:creationId xmlns:a16="http://schemas.microsoft.com/office/drawing/2014/main" id="{F4B7FCCE-018E-2330-F0EB-5DA0912E3F19}"/>
              </a:ext>
            </a:extLst>
          </p:cNvPr>
          <p:cNvSpPr txBox="1"/>
          <p:nvPr/>
        </p:nvSpPr>
        <p:spPr>
          <a:xfrm>
            <a:off x="184731" y="989573"/>
            <a:ext cx="6913880" cy="369332"/>
          </a:xfrm>
          <a:prstGeom prst="rect">
            <a:avLst/>
          </a:prstGeom>
          <a:noFill/>
        </p:spPr>
        <p:txBody>
          <a:bodyPr wrap="square">
            <a:spAutoFit/>
          </a:bodyPr>
          <a:lstStyle/>
          <a:p>
            <a:pPr marL="285750" indent="-285750">
              <a:buFont typeface="Wingdings" panose="05000000000000000000" pitchFamily="2" charset="2"/>
              <a:buChar char="n"/>
            </a:pPr>
            <a:r>
              <a:rPr lang="zh-CN" altLang="en-US" b="1" dirty="0">
                <a:solidFill>
                  <a:schemeClr val="accent4">
                    <a:lumMod val="75000"/>
                  </a:schemeClr>
                </a:solidFill>
              </a:rPr>
              <a:t>微调结果对比</a:t>
            </a:r>
          </a:p>
        </p:txBody>
      </p:sp>
      <p:sp>
        <p:nvSpPr>
          <p:cNvPr id="8" name="文本框 7">
            <a:extLst>
              <a:ext uri="{FF2B5EF4-FFF2-40B4-BE49-F238E27FC236}">
                <a16:creationId xmlns:a16="http://schemas.microsoft.com/office/drawing/2014/main" id="{30973E0E-D39C-30EA-9E34-79D7CC34E125}"/>
              </a:ext>
            </a:extLst>
          </p:cNvPr>
          <p:cNvSpPr txBox="1"/>
          <p:nvPr/>
        </p:nvSpPr>
        <p:spPr>
          <a:xfrm>
            <a:off x="443230" y="3353410"/>
            <a:ext cx="6914776" cy="369332"/>
          </a:xfrm>
          <a:prstGeom prst="rect">
            <a:avLst/>
          </a:prstGeom>
          <a:noFill/>
        </p:spPr>
        <p:txBody>
          <a:bodyPr wrap="square">
            <a:spAutoFit/>
          </a:bodyPr>
          <a:lstStyle/>
          <a:p>
            <a:pPr marL="285750" indent="-285750">
              <a:buFont typeface="Wingdings" panose="05000000000000000000" pitchFamily="2" charset="2"/>
              <a:buChar char="n"/>
            </a:pPr>
            <a:r>
              <a:rPr lang="zh-CN" altLang="en-US" b="1" dirty="0">
                <a:solidFill>
                  <a:schemeClr val="accent4">
                    <a:lumMod val="75000"/>
                  </a:schemeClr>
                </a:solidFill>
              </a:rPr>
              <a:t>微调前</a:t>
            </a:r>
            <a:endParaRPr lang="zh-CN" altLang="en-US" dirty="0">
              <a:solidFill>
                <a:schemeClr val="accent4">
                  <a:lumMod val="75000"/>
                </a:schemeClr>
              </a:solidFill>
            </a:endParaRPr>
          </a:p>
        </p:txBody>
      </p:sp>
      <p:pic>
        <p:nvPicPr>
          <p:cNvPr id="10" name="图片 9">
            <a:extLst>
              <a:ext uri="{FF2B5EF4-FFF2-40B4-BE49-F238E27FC236}">
                <a16:creationId xmlns:a16="http://schemas.microsoft.com/office/drawing/2014/main" id="{19765B5A-0FCD-FB22-6DD3-B9081AC40C0B}"/>
              </a:ext>
            </a:extLst>
          </p:cNvPr>
          <p:cNvPicPr>
            <a:picLocks noChangeAspect="1"/>
          </p:cNvPicPr>
          <p:nvPr/>
        </p:nvPicPr>
        <p:blipFill>
          <a:blip r:embed="rId3"/>
          <a:stretch>
            <a:fillRect/>
          </a:stretch>
        </p:blipFill>
        <p:spPr>
          <a:xfrm>
            <a:off x="2169459" y="1221366"/>
            <a:ext cx="8949290" cy="5002753"/>
          </a:xfrm>
          <a:prstGeom prst="rect">
            <a:avLst/>
          </a:prstGeom>
        </p:spPr>
      </p:pic>
    </p:spTree>
    <p:extLst>
      <p:ext uri="{BB962C8B-B14F-4D97-AF65-F5344CB8AC3E}">
        <p14:creationId xmlns:p14="http://schemas.microsoft.com/office/powerpoint/2010/main" val="220334533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16770C-DCB4-02E1-D504-935995EF0F1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DA69E9A-A0F3-8343-AB9E-DA25EDE2B3F1}"/>
              </a:ext>
            </a:extLst>
          </p:cNvPr>
          <p:cNvSpPr>
            <a:spLocks noGrp="1"/>
          </p:cNvSpPr>
          <p:nvPr>
            <p:ph type="title"/>
          </p:nvPr>
        </p:nvSpPr>
        <p:spPr>
          <a:xfrm>
            <a:off x="0" y="94677"/>
            <a:ext cx="11018520" cy="615553"/>
          </a:xfrm>
        </p:spPr>
        <p:txBody>
          <a:bodyPr/>
          <a:lstStyle/>
          <a:p>
            <a:r>
              <a:rPr lang="en-US" altLang="zh-CN" sz="4000" dirty="0">
                <a:solidFill>
                  <a:schemeClr val="accent4">
                    <a:lumMod val="75000"/>
                  </a:schemeClr>
                </a:solidFill>
              </a:rPr>
              <a:t>DeepSeek-R1-distill </a:t>
            </a:r>
            <a:r>
              <a:rPr lang="zh-CN" altLang="en-US" sz="4000" dirty="0">
                <a:solidFill>
                  <a:schemeClr val="accent4">
                    <a:lumMod val="75000"/>
                  </a:schemeClr>
                </a:solidFill>
              </a:rPr>
              <a:t>微调</a:t>
            </a:r>
          </a:p>
        </p:txBody>
      </p:sp>
      <p:sp>
        <p:nvSpPr>
          <p:cNvPr id="16" name="Rectangle 7">
            <a:extLst>
              <a:ext uri="{FF2B5EF4-FFF2-40B4-BE49-F238E27FC236}">
                <a16:creationId xmlns:a16="http://schemas.microsoft.com/office/drawing/2014/main" id="{D9E33A77-DAD3-0ED1-49E5-D37F7D6028CB}"/>
              </a:ext>
            </a:extLst>
          </p:cNvPr>
          <p:cNvSpPr>
            <a:spLocks noChangeArrowheads="1"/>
          </p:cNvSpPr>
          <p:nvPr/>
        </p:nvSpPr>
        <p:spPr bwMode="auto">
          <a:xfrm>
            <a:off x="0" y="-184666"/>
            <a:ext cx="184731" cy="369332"/>
          </a:xfrm>
          <a:prstGeom prst="rect">
            <a:avLst/>
          </a:prstGeom>
          <a:solidFill>
            <a:srgbClr val="F9FC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accent4">
                  <a:lumMod val="75000"/>
                </a:schemeClr>
              </a:solidFill>
              <a:effectLst/>
              <a:latin typeface="Arial" panose="020B0604020202020204" pitchFamily="34" charset="0"/>
            </a:endParaRPr>
          </a:p>
        </p:txBody>
      </p:sp>
      <p:sp>
        <p:nvSpPr>
          <p:cNvPr id="6" name="文本框 5">
            <a:extLst>
              <a:ext uri="{FF2B5EF4-FFF2-40B4-BE49-F238E27FC236}">
                <a16:creationId xmlns:a16="http://schemas.microsoft.com/office/drawing/2014/main" id="{FAC8F9D7-6441-AEC3-777E-E3AA15DCA828}"/>
              </a:ext>
            </a:extLst>
          </p:cNvPr>
          <p:cNvSpPr txBox="1"/>
          <p:nvPr/>
        </p:nvSpPr>
        <p:spPr>
          <a:xfrm>
            <a:off x="273630" y="1043445"/>
            <a:ext cx="11080170" cy="1077218"/>
          </a:xfrm>
          <a:prstGeom prst="rect">
            <a:avLst/>
          </a:prstGeom>
          <a:noFill/>
        </p:spPr>
        <p:txBody>
          <a:bodyPr wrap="square">
            <a:spAutoFit/>
          </a:bodyPr>
          <a:lstStyle/>
          <a:p>
            <a:pPr marL="342900" indent="-342900">
              <a:buFont typeface="Wingdings" panose="05000000000000000000" pitchFamily="2" charset="2"/>
              <a:buChar char="n"/>
            </a:pPr>
            <a:r>
              <a:rPr lang="zh-CN" altLang="en-US" sz="2400" b="1" dirty="0">
                <a:solidFill>
                  <a:schemeClr val="accent4">
                    <a:lumMod val="75000"/>
                  </a:schemeClr>
                </a:solidFill>
              </a:rPr>
              <a:t>微调结果对比</a:t>
            </a:r>
            <a:endParaRPr lang="en-US" altLang="zh-CN" sz="2400" b="1" dirty="0">
              <a:solidFill>
                <a:schemeClr val="accent4">
                  <a:lumMod val="75000"/>
                </a:schemeClr>
              </a:solidFill>
            </a:endParaRPr>
          </a:p>
          <a:p>
            <a:endParaRPr lang="en-US" altLang="zh-CN" sz="2000" b="1" dirty="0">
              <a:solidFill>
                <a:schemeClr val="accent4">
                  <a:lumMod val="75000"/>
                </a:schemeClr>
              </a:solidFill>
            </a:endParaRPr>
          </a:p>
          <a:p>
            <a:r>
              <a:rPr lang="zh-CN" altLang="en-US" sz="2000" b="1" i="0" dirty="0">
                <a:solidFill>
                  <a:schemeClr val="accent4">
                    <a:lumMod val="75000"/>
                  </a:schemeClr>
                </a:solidFill>
                <a:effectLst/>
                <a:latin typeface="Studio-Feixen-Sans"/>
              </a:rPr>
              <a:t>微调效果好得多，也更准确。思路链很直接，答案很简单，而且在一个段落中。微调成功了。</a:t>
            </a:r>
            <a:endParaRPr lang="zh-CN" altLang="en-US" sz="2000" b="1" dirty="0">
              <a:solidFill>
                <a:schemeClr val="accent4">
                  <a:lumMod val="75000"/>
                </a:schemeClr>
              </a:solidFill>
            </a:endParaRPr>
          </a:p>
        </p:txBody>
      </p:sp>
      <p:sp>
        <p:nvSpPr>
          <p:cNvPr id="8" name="文本框 7">
            <a:extLst>
              <a:ext uri="{FF2B5EF4-FFF2-40B4-BE49-F238E27FC236}">
                <a16:creationId xmlns:a16="http://schemas.microsoft.com/office/drawing/2014/main" id="{9F547F45-48A3-E8B9-D242-6EDE394B4521}"/>
              </a:ext>
            </a:extLst>
          </p:cNvPr>
          <p:cNvSpPr txBox="1"/>
          <p:nvPr/>
        </p:nvSpPr>
        <p:spPr>
          <a:xfrm>
            <a:off x="455930" y="3429000"/>
            <a:ext cx="6914776" cy="400110"/>
          </a:xfrm>
          <a:prstGeom prst="rect">
            <a:avLst/>
          </a:prstGeom>
          <a:noFill/>
        </p:spPr>
        <p:txBody>
          <a:bodyPr wrap="square">
            <a:spAutoFit/>
          </a:bodyPr>
          <a:lstStyle/>
          <a:p>
            <a:r>
              <a:rPr lang="zh-CN" altLang="en-US" sz="2000" b="1" dirty="0">
                <a:solidFill>
                  <a:schemeClr val="accent4">
                    <a:lumMod val="75000"/>
                  </a:schemeClr>
                </a:solidFill>
              </a:rPr>
              <a:t>微调后</a:t>
            </a:r>
            <a:endParaRPr lang="zh-CN" altLang="en-US" sz="2000" dirty="0">
              <a:solidFill>
                <a:schemeClr val="accent4">
                  <a:lumMod val="75000"/>
                </a:schemeClr>
              </a:solidFill>
            </a:endParaRPr>
          </a:p>
        </p:txBody>
      </p:sp>
      <p:pic>
        <p:nvPicPr>
          <p:cNvPr id="4" name="图片 3">
            <a:extLst>
              <a:ext uri="{FF2B5EF4-FFF2-40B4-BE49-F238E27FC236}">
                <a16:creationId xmlns:a16="http://schemas.microsoft.com/office/drawing/2014/main" id="{65023EF4-90B0-4986-11C2-20131A19C8FC}"/>
              </a:ext>
            </a:extLst>
          </p:cNvPr>
          <p:cNvPicPr>
            <a:picLocks noChangeAspect="1"/>
          </p:cNvPicPr>
          <p:nvPr/>
        </p:nvPicPr>
        <p:blipFill>
          <a:blip r:embed="rId3"/>
          <a:stretch>
            <a:fillRect/>
          </a:stretch>
        </p:blipFill>
        <p:spPr>
          <a:xfrm>
            <a:off x="1608557" y="2817034"/>
            <a:ext cx="9897959" cy="2742994"/>
          </a:xfrm>
          <a:prstGeom prst="rect">
            <a:avLst/>
          </a:prstGeom>
        </p:spPr>
      </p:pic>
    </p:spTree>
    <p:extLst>
      <p:ext uri="{BB962C8B-B14F-4D97-AF65-F5344CB8AC3E}">
        <p14:creationId xmlns:p14="http://schemas.microsoft.com/office/powerpoint/2010/main" val="152003542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CE962-CCC7-D048-403C-D16C79746E6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972CD3E-5270-9752-19CF-42954B49872A}"/>
              </a:ext>
            </a:extLst>
          </p:cNvPr>
          <p:cNvSpPr>
            <a:spLocks noGrp="1"/>
          </p:cNvSpPr>
          <p:nvPr>
            <p:ph type="title"/>
          </p:nvPr>
        </p:nvSpPr>
        <p:spPr>
          <a:xfrm>
            <a:off x="0" y="94677"/>
            <a:ext cx="11018520" cy="615553"/>
          </a:xfrm>
        </p:spPr>
        <p:txBody>
          <a:bodyPr/>
          <a:lstStyle/>
          <a:p>
            <a:r>
              <a:rPr lang="en-US" altLang="zh-CN" sz="4000" dirty="0">
                <a:solidFill>
                  <a:schemeClr val="accent4">
                    <a:lumMod val="75000"/>
                  </a:schemeClr>
                </a:solidFill>
              </a:rPr>
              <a:t>DeepSeek-R1-distill </a:t>
            </a:r>
            <a:r>
              <a:rPr lang="zh-CN" altLang="en-US" sz="4000" dirty="0">
                <a:solidFill>
                  <a:schemeClr val="accent4">
                    <a:lumMod val="75000"/>
                  </a:schemeClr>
                </a:solidFill>
              </a:rPr>
              <a:t>微调</a:t>
            </a:r>
          </a:p>
        </p:txBody>
      </p:sp>
      <p:sp>
        <p:nvSpPr>
          <p:cNvPr id="16" name="Rectangle 7">
            <a:extLst>
              <a:ext uri="{FF2B5EF4-FFF2-40B4-BE49-F238E27FC236}">
                <a16:creationId xmlns:a16="http://schemas.microsoft.com/office/drawing/2014/main" id="{F422B165-2699-6AFD-32DA-E29B007A57BA}"/>
              </a:ext>
            </a:extLst>
          </p:cNvPr>
          <p:cNvSpPr>
            <a:spLocks noChangeArrowheads="1"/>
          </p:cNvSpPr>
          <p:nvPr/>
        </p:nvSpPr>
        <p:spPr bwMode="auto">
          <a:xfrm>
            <a:off x="0" y="-184666"/>
            <a:ext cx="473206" cy="369332"/>
          </a:xfrm>
          <a:prstGeom prst="rect">
            <a:avLst/>
          </a:prstGeom>
          <a:solidFill>
            <a:srgbClr val="F9FC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n"/>
              <a:tabLst/>
            </a:pPr>
            <a:endParaRPr kumimoji="0" lang="zh-CN" altLang="zh-CN" sz="1800" b="0" i="0" u="none" strike="noStrike" cap="none" normalizeH="0" baseline="0" dirty="0">
              <a:ln>
                <a:noFill/>
              </a:ln>
              <a:solidFill>
                <a:schemeClr val="accent4">
                  <a:lumMod val="75000"/>
                </a:schemeClr>
              </a:solidFill>
              <a:effectLst/>
              <a:latin typeface="Arial" panose="020B0604020202020204" pitchFamily="34" charset="0"/>
            </a:endParaRPr>
          </a:p>
        </p:txBody>
      </p:sp>
      <p:sp>
        <p:nvSpPr>
          <p:cNvPr id="6" name="文本框 5">
            <a:extLst>
              <a:ext uri="{FF2B5EF4-FFF2-40B4-BE49-F238E27FC236}">
                <a16:creationId xmlns:a16="http://schemas.microsoft.com/office/drawing/2014/main" id="{58A3CC77-CE64-8173-28DC-DC5568317C7C}"/>
              </a:ext>
            </a:extLst>
          </p:cNvPr>
          <p:cNvSpPr txBox="1"/>
          <p:nvPr/>
        </p:nvSpPr>
        <p:spPr>
          <a:xfrm>
            <a:off x="184731" y="989573"/>
            <a:ext cx="6913880" cy="369332"/>
          </a:xfrm>
          <a:prstGeom prst="rect">
            <a:avLst/>
          </a:prstGeom>
          <a:noFill/>
        </p:spPr>
        <p:txBody>
          <a:bodyPr wrap="square">
            <a:spAutoFit/>
          </a:bodyPr>
          <a:lstStyle/>
          <a:p>
            <a:pPr marL="285750" indent="-285750">
              <a:buFont typeface="Wingdings" panose="05000000000000000000" pitchFamily="2" charset="2"/>
              <a:buChar char="n"/>
            </a:pPr>
            <a:r>
              <a:rPr lang="zh-CN" altLang="en-US" b="1" dirty="0">
                <a:solidFill>
                  <a:schemeClr val="accent4">
                    <a:lumMod val="75000"/>
                  </a:schemeClr>
                </a:solidFill>
              </a:rPr>
              <a:t>微调结果对比</a:t>
            </a:r>
          </a:p>
        </p:txBody>
      </p:sp>
      <p:sp>
        <p:nvSpPr>
          <p:cNvPr id="8" name="文本框 7">
            <a:extLst>
              <a:ext uri="{FF2B5EF4-FFF2-40B4-BE49-F238E27FC236}">
                <a16:creationId xmlns:a16="http://schemas.microsoft.com/office/drawing/2014/main" id="{90957D97-D6E4-A5D6-C670-233542FF5763}"/>
              </a:ext>
            </a:extLst>
          </p:cNvPr>
          <p:cNvSpPr txBox="1"/>
          <p:nvPr/>
        </p:nvSpPr>
        <p:spPr>
          <a:xfrm>
            <a:off x="443230" y="3353410"/>
            <a:ext cx="6914776" cy="369332"/>
          </a:xfrm>
          <a:prstGeom prst="rect">
            <a:avLst/>
          </a:prstGeom>
          <a:noFill/>
        </p:spPr>
        <p:txBody>
          <a:bodyPr wrap="square">
            <a:spAutoFit/>
          </a:bodyPr>
          <a:lstStyle/>
          <a:p>
            <a:pPr marL="285750" indent="-285750">
              <a:buFont typeface="Wingdings" panose="05000000000000000000" pitchFamily="2" charset="2"/>
              <a:buChar char="n"/>
            </a:pPr>
            <a:r>
              <a:rPr lang="zh-CN" altLang="en-US" b="1" dirty="0">
                <a:solidFill>
                  <a:schemeClr val="accent4">
                    <a:lumMod val="75000"/>
                  </a:schemeClr>
                </a:solidFill>
              </a:rPr>
              <a:t>微调前</a:t>
            </a:r>
            <a:endParaRPr lang="zh-CN" altLang="en-US" dirty="0">
              <a:solidFill>
                <a:schemeClr val="accent4">
                  <a:lumMod val="75000"/>
                </a:schemeClr>
              </a:solidFill>
            </a:endParaRPr>
          </a:p>
        </p:txBody>
      </p:sp>
      <p:pic>
        <p:nvPicPr>
          <p:cNvPr id="11" name="图片 10">
            <a:extLst>
              <a:ext uri="{FF2B5EF4-FFF2-40B4-BE49-F238E27FC236}">
                <a16:creationId xmlns:a16="http://schemas.microsoft.com/office/drawing/2014/main" id="{F521771A-AAB8-36D2-9B89-1E86FC25E192}"/>
              </a:ext>
            </a:extLst>
          </p:cNvPr>
          <p:cNvPicPr>
            <a:picLocks noChangeAspect="1"/>
          </p:cNvPicPr>
          <p:nvPr/>
        </p:nvPicPr>
        <p:blipFill>
          <a:blip r:embed="rId3"/>
          <a:stretch>
            <a:fillRect/>
          </a:stretch>
        </p:blipFill>
        <p:spPr>
          <a:xfrm>
            <a:off x="3385038" y="710230"/>
            <a:ext cx="6429141" cy="5859835"/>
          </a:xfrm>
          <a:prstGeom prst="rect">
            <a:avLst/>
          </a:prstGeom>
        </p:spPr>
      </p:pic>
    </p:spTree>
    <p:extLst>
      <p:ext uri="{BB962C8B-B14F-4D97-AF65-F5344CB8AC3E}">
        <p14:creationId xmlns:p14="http://schemas.microsoft.com/office/powerpoint/2010/main" val="248087103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CA269-6581-57A0-6887-7B28504C055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4442DFD-5D41-D4F6-2EAD-D0473CC69A15}"/>
              </a:ext>
            </a:extLst>
          </p:cNvPr>
          <p:cNvSpPr>
            <a:spLocks noGrp="1"/>
          </p:cNvSpPr>
          <p:nvPr>
            <p:ph type="title"/>
          </p:nvPr>
        </p:nvSpPr>
        <p:spPr>
          <a:xfrm>
            <a:off x="0" y="94677"/>
            <a:ext cx="11018520" cy="615553"/>
          </a:xfrm>
        </p:spPr>
        <p:txBody>
          <a:bodyPr/>
          <a:lstStyle/>
          <a:p>
            <a:r>
              <a:rPr lang="en-US" altLang="zh-CN" sz="4000" dirty="0">
                <a:solidFill>
                  <a:schemeClr val="accent4">
                    <a:lumMod val="75000"/>
                  </a:schemeClr>
                </a:solidFill>
              </a:rPr>
              <a:t>DeepSeek-R1-distill </a:t>
            </a:r>
            <a:r>
              <a:rPr lang="zh-CN" altLang="en-US" sz="4000" dirty="0">
                <a:solidFill>
                  <a:schemeClr val="accent4">
                    <a:lumMod val="75000"/>
                  </a:schemeClr>
                </a:solidFill>
              </a:rPr>
              <a:t>微调</a:t>
            </a:r>
          </a:p>
        </p:txBody>
      </p:sp>
      <p:sp>
        <p:nvSpPr>
          <p:cNvPr id="16" name="Rectangle 7">
            <a:extLst>
              <a:ext uri="{FF2B5EF4-FFF2-40B4-BE49-F238E27FC236}">
                <a16:creationId xmlns:a16="http://schemas.microsoft.com/office/drawing/2014/main" id="{79094039-33FB-13E3-A86A-6A8B882064BD}"/>
              </a:ext>
            </a:extLst>
          </p:cNvPr>
          <p:cNvSpPr>
            <a:spLocks noChangeArrowheads="1"/>
          </p:cNvSpPr>
          <p:nvPr/>
        </p:nvSpPr>
        <p:spPr bwMode="auto">
          <a:xfrm>
            <a:off x="0" y="-184666"/>
            <a:ext cx="184731" cy="369332"/>
          </a:xfrm>
          <a:prstGeom prst="rect">
            <a:avLst/>
          </a:prstGeom>
          <a:solidFill>
            <a:srgbClr val="F9FC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accent4">
                  <a:lumMod val="75000"/>
                </a:schemeClr>
              </a:solidFill>
              <a:effectLst/>
              <a:latin typeface="Arial" panose="020B0604020202020204" pitchFamily="34" charset="0"/>
            </a:endParaRPr>
          </a:p>
        </p:txBody>
      </p:sp>
      <p:sp>
        <p:nvSpPr>
          <p:cNvPr id="6" name="文本框 5">
            <a:extLst>
              <a:ext uri="{FF2B5EF4-FFF2-40B4-BE49-F238E27FC236}">
                <a16:creationId xmlns:a16="http://schemas.microsoft.com/office/drawing/2014/main" id="{0AFC391F-DBAD-D1D0-46D0-AEE5A56D2512}"/>
              </a:ext>
            </a:extLst>
          </p:cNvPr>
          <p:cNvSpPr txBox="1"/>
          <p:nvPr/>
        </p:nvSpPr>
        <p:spPr>
          <a:xfrm>
            <a:off x="273630" y="1043445"/>
            <a:ext cx="11080170" cy="1077218"/>
          </a:xfrm>
          <a:prstGeom prst="rect">
            <a:avLst/>
          </a:prstGeom>
          <a:noFill/>
        </p:spPr>
        <p:txBody>
          <a:bodyPr wrap="square">
            <a:spAutoFit/>
          </a:bodyPr>
          <a:lstStyle/>
          <a:p>
            <a:pPr marL="342900" indent="-342900">
              <a:buFont typeface="Wingdings" panose="05000000000000000000" pitchFamily="2" charset="2"/>
              <a:buChar char="n"/>
            </a:pPr>
            <a:r>
              <a:rPr lang="zh-CN" altLang="en-US" sz="2400" b="1" dirty="0">
                <a:solidFill>
                  <a:schemeClr val="accent4">
                    <a:lumMod val="75000"/>
                  </a:schemeClr>
                </a:solidFill>
              </a:rPr>
              <a:t>微调结果对比</a:t>
            </a:r>
            <a:endParaRPr lang="en-US" altLang="zh-CN" sz="2400" b="1" dirty="0">
              <a:solidFill>
                <a:schemeClr val="accent4">
                  <a:lumMod val="75000"/>
                </a:schemeClr>
              </a:solidFill>
            </a:endParaRPr>
          </a:p>
          <a:p>
            <a:endParaRPr lang="en-US" altLang="zh-CN" sz="2000" b="1" dirty="0">
              <a:solidFill>
                <a:schemeClr val="accent4">
                  <a:lumMod val="75000"/>
                </a:schemeClr>
              </a:solidFill>
            </a:endParaRPr>
          </a:p>
          <a:p>
            <a:r>
              <a:rPr lang="zh-CN" altLang="en-US" sz="2000" b="1" i="0" dirty="0">
                <a:solidFill>
                  <a:schemeClr val="accent4">
                    <a:lumMod val="75000"/>
                  </a:schemeClr>
                </a:solidFill>
                <a:effectLst/>
                <a:latin typeface="Studio-Feixen-Sans"/>
              </a:rPr>
              <a:t>微调效果好得多，也更准确。思路链很直接，答案很简单，而且在一个段落中。微调成功了。</a:t>
            </a:r>
            <a:endParaRPr lang="zh-CN" altLang="en-US" sz="2000" b="1" dirty="0">
              <a:solidFill>
                <a:schemeClr val="accent4">
                  <a:lumMod val="75000"/>
                </a:schemeClr>
              </a:solidFill>
            </a:endParaRPr>
          </a:p>
        </p:txBody>
      </p:sp>
      <p:sp>
        <p:nvSpPr>
          <p:cNvPr id="8" name="文本框 7">
            <a:extLst>
              <a:ext uri="{FF2B5EF4-FFF2-40B4-BE49-F238E27FC236}">
                <a16:creationId xmlns:a16="http://schemas.microsoft.com/office/drawing/2014/main" id="{B0775ED8-A0F7-00D8-C9C2-3C08A964F5F5}"/>
              </a:ext>
            </a:extLst>
          </p:cNvPr>
          <p:cNvSpPr txBox="1"/>
          <p:nvPr/>
        </p:nvSpPr>
        <p:spPr>
          <a:xfrm>
            <a:off x="455930" y="3429000"/>
            <a:ext cx="6914776" cy="400110"/>
          </a:xfrm>
          <a:prstGeom prst="rect">
            <a:avLst/>
          </a:prstGeom>
          <a:noFill/>
        </p:spPr>
        <p:txBody>
          <a:bodyPr wrap="square">
            <a:spAutoFit/>
          </a:bodyPr>
          <a:lstStyle/>
          <a:p>
            <a:r>
              <a:rPr lang="zh-CN" altLang="en-US" sz="2000" b="1" dirty="0">
                <a:solidFill>
                  <a:schemeClr val="accent4">
                    <a:lumMod val="75000"/>
                  </a:schemeClr>
                </a:solidFill>
              </a:rPr>
              <a:t>微调后</a:t>
            </a:r>
            <a:endParaRPr lang="zh-CN" altLang="en-US" sz="2000" dirty="0">
              <a:solidFill>
                <a:schemeClr val="accent4">
                  <a:lumMod val="75000"/>
                </a:schemeClr>
              </a:solidFill>
            </a:endParaRPr>
          </a:p>
        </p:txBody>
      </p:sp>
      <p:pic>
        <p:nvPicPr>
          <p:cNvPr id="9" name="图片 8">
            <a:extLst>
              <a:ext uri="{FF2B5EF4-FFF2-40B4-BE49-F238E27FC236}">
                <a16:creationId xmlns:a16="http://schemas.microsoft.com/office/drawing/2014/main" id="{3D87238B-FF46-9110-47C7-02ABE3D99225}"/>
              </a:ext>
            </a:extLst>
          </p:cNvPr>
          <p:cNvPicPr>
            <a:picLocks noChangeAspect="1"/>
          </p:cNvPicPr>
          <p:nvPr/>
        </p:nvPicPr>
        <p:blipFill>
          <a:blip r:embed="rId3"/>
          <a:stretch>
            <a:fillRect/>
          </a:stretch>
        </p:blipFill>
        <p:spPr>
          <a:xfrm>
            <a:off x="2268414" y="2314443"/>
            <a:ext cx="8297747" cy="3932476"/>
          </a:xfrm>
          <a:prstGeom prst="rect">
            <a:avLst/>
          </a:prstGeom>
        </p:spPr>
      </p:pic>
    </p:spTree>
    <p:extLst>
      <p:ext uri="{BB962C8B-B14F-4D97-AF65-F5344CB8AC3E}">
        <p14:creationId xmlns:p14="http://schemas.microsoft.com/office/powerpoint/2010/main" val="32759277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14CB8-DC45-6ABA-0199-4F4708CDDC6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909AEE9-B040-A755-EBEA-73300BDD6B21}"/>
              </a:ext>
            </a:extLst>
          </p:cNvPr>
          <p:cNvSpPr>
            <a:spLocks noGrp="1"/>
          </p:cNvSpPr>
          <p:nvPr>
            <p:ph type="title"/>
          </p:nvPr>
        </p:nvSpPr>
        <p:spPr>
          <a:xfrm>
            <a:off x="181868" y="1704732"/>
            <a:ext cx="7140836" cy="3693319"/>
          </a:xfrm>
        </p:spPr>
        <p:txBody>
          <a:bodyPr/>
          <a:lstStyle/>
          <a:p>
            <a:pPr algn="ctr"/>
            <a:r>
              <a:rPr lang="en-US" altLang="zh-CN" sz="5400" dirty="0">
                <a:solidFill>
                  <a:schemeClr val="accent4">
                    <a:lumMod val="75000"/>
                  </a:schemeClr>
                </a:solidFill>
              </a:rPr>
              <a:t>DeepSeek-R1-Zero GRPO</a:t>
            </a:r>
            <a:br>
              <a:rPr lang="en-US" altLang="zh-CN" sz="6600" dirty="0">
                <a:solidFill>
                  <a:schemeClr val="accent4">
                    <a:lumMod val="75000"/>
                  </a:schemeClr>
                </a:solidFill>
              </a:rPr>
            </a:br>
            <a:r>
              <a:rPr lang="en-US" altLang="zh-CN" sz="6600" dirty="0">
                <a:solidFill>
                  <a:schemeClr val="accent4">
                    <a:lumMod val="75000"/>
                  </a:schemeClr>
                </a:solidFill>
              </a:rPr>
              <a:t>  </a:t>
            </a:r>
            <a:r>
              <a:rPr lang="en-US" altLang="zh-CN" sz="4800" dirty="0">
                <a:solidFill>
                  <a:schemeClr val="accent4">
                    <a:lumMod val="75000"/>
                  </a:schemeClr>
                </a:solidFill>
              </a:rPr>
              <a:t>-</a:t>
            </a:r>
            <a:r>
              <a:rPr lang="zh-CN" altLang="en-US" sz="3200" dirty="0">
                <a:solidFill>
                  <a:schemeClr val="accent4">
                    <a:lumMod val="75000"/>
                  </a:schemeClr>
                </a:solidFill>
              </a:rPr>
              <a:t>基于</a:t>
            </a:r>
            <a:r>
              <a:rPr lang="en-US" altLang="zh-CN" sz="3200" dirty="0">
                <a:solidFill>
                  <a:schemeClr val="accent4">
                    <a:lumMod val="75000"/>
                  </a:schemeClr>
                </a:solidFill>
              </a:rPr>
              <a:t>R1</a:t>
            </a:r>
            <a:r>
              <a:rPr lang="zh-CN" altLang="en-US" sz="3200" dirty="0">
                <a:solidFill>
                  <a:schemeClr val="accent4">
                    <a:lumMod val="75000"/>
                  </a:schemeClr>
                </a:solidFill>
              </a:rPr>
              <a:t>范式提升</a:t>
            </a:r>
            <a:r>
              <a:rPr lang="en-US" altLang="zh-CN" sz="3200" dirty="0">
                <a:solidFill>
                  <a:schemeClr val="accent4">
                    <a:lumMod val="75000"/>
                  </a:schemeClr>
                </a:solidFill>
              </a:rPr>
              <a:t>Phi4</a:t>
            </a:r>
            <a:r>
              <a:rPr lang="zh-CN" altLang="en-US" sz="3200" dirty="0">
                <a:solidFill>
                  <a:schemeClr val="accent4">
                    <a:lumMod val="75000"/>
                  </a:schemeClr>
                </a:solidFill>
              </a:rPr>
              <a:t>的逻辑推理能力</a:t>
            </a:r>
            <a:br>
              <a:rPr lang="en-US" altLang="zh-CN" sz="4800" dirty="0">
                <a:solidFill>
                  <a:schemeClr val="accent4">
                    <a:lumMod val="75000"/>
                  </a:schemeClr>
                </a:solidFill>
              </a:rPr>
            </a:br>
            <a:endParaRPr lang="zh-CN" altLang="en-US" sz="6600" dirty="0">
              <a:solidFill>
                <a:schemeClr val="accent4">
                  <a:lumMod val="75000"/>
                </a:schemeClr>
              </a:solidFill>
            </a:endParaRPr>
          </a:p>
        </p:txBody>
      </p:sp>
      <p:pic>
        <p:nvPicPr>
          <p:cNvPr id="5" name="图片 4">
            <a:extLst>
              <a:ext uri="{FF2B5EF4-FFF2-40B4-BE49-F238E27FC236}">
                <a16:creationId xmlns:a16="http://schemas.microsoft.com/office/drawing/2014/main" id="{C1BAB3E8-6F74-99FC-71E3-9CEC9F52E02C}"/>
              </a:ext>
            </a:extLst>
          </p:cNvPr>
          <p:cNvPicPr>
            <a:picLocks noChangeAspect="1"/>
          </p:cNvPicPr>
          <p:nvPr/>
        </p:nvPicPr>
        <p:blipFill>
          <a:blip r:embed="rId3"/>
          <a:stretch>
            <a:fillRect/>
          </a:stretch>
        </p:blipFill>
        <p:spPr>
          <a:xfrm>
            <a:off x="7708186" y="632943"/>
            <a:ext cx="4399118" cy="5135845"/>
          </a:xfrm>
          <a:prstGeom prst="rect">
            <a:avLst/>
          </a:prstGeom>
        </p:spPr>
      </p:pic>
    </p:spTree>
    <p:extLst>
      <p:ext uri="{BB962C8B-B14F-4D97-AF65-F5344CB8AC3E}">
        <p14:creationId xmlns:p14="http://schemas.microsoft.com/office/powerpoint/2010/main" val="3345547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310">
            <a:extLst>
              <a:ext uri="{FF2B5EF4-FFF2-40B4-BE49-F238E27FC236}">
                <a16:creationId xmlns:a16="http://schemas.microsoft.com/office/drawing/2014/main" id="{537A30C1-5683-2359-9FF9-702DDA6A29B6}"/>
              </a:ext>
            </a:extLst>
          </p:cNvPr>
          <p:cNvSpPr txBox="1">
            <a:spLocks/>
          </p:cNvSpPr>
          <p:nvPr/>
        </p:nvSpPr>
        <p:spPr>
          <a:xfrm>
            <a:off x="283068" y="247356"/>
            <a:ext cx="11017250" cy="4429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900" b="1" dirty="0">
                <a:solidFill>
                  <a:schemeClr val="accent4">
                    <a:lumMod val="75000"/>
                  </a:schemeClr>
                </a:solidFill>
                <a:ea typeface="Pretendard SemiBold" panose="02000503000000020004" pitchFamily="2" charset="-127"/>
              </a:rPr>
              <a:t>基于</a:t>
            </a:r>
            <a:r>
              <a:rPr lang="en-US" altLang="zh-CN" sz="2900" b="1" dirty="0">
                <a:solidFill>
                  <a:schemeClr val="accent4">
                    <a:lumMod val="75000"/>
                  </a:schemeClr>
                </a:solidFill>
                <a:ea typeface="Pretendard SemiBold" panose="02000503000000020004" pitchFamily="2" charset="-127"/>
              </a:rPr>
              <a:t>R1</a:t>
            </a:r>
            <a:r>
              <a:rPr lang="zh-CN" altLang="en-US" sz="2900" b="1" dirty="0">
                <a:solidFill>
                  <a:schemeClr val="accent4">
                    <a:lumMod val="75000"/>
                  </a:schemeClr>
                </a:solidFill>
                <a:ea typeface="Pretendard SemiBold" panose="02000503000000020004" pitchFamily="2" charset="-127"/>
              </a:rPr>
              <a:t>范式提升</a:t>
            </a:r>
            <a:r>
              <a:rPr lang="en-US" altLang="zh-CN" sz="2900" b="1" dirty="0">
                <a:solidFill>
                  <a:schemeClr val="accent4">
                    <a:lumMod val="75000"/>
                  </a:schemeClr>
                </a:solidFill>
                <a:ea typeface="Pretendard SemiBold" panose="02000503000000020004" pitchFamily="2" charset="-127"/>
              </a:rPr>
              <a:t>Phi4</a:t>
            </a:r>
            <a:r>
              <a:rPr lang="zh-CN" altLang="en-US" sz="2900" b="1" dirty="0">
                <a:solidFill>
                  <a:schemeClr val="accent4">
                    <a:lumMod val="75000"/>
                  </a:schemeClr>
                </a:solidFill>
                <a:ea typeface="Pretendard SemiBold" panose="02000503000000020004" pitchFamily="2" charset="-127"/>
              </a:rPr>
              <a:t>的逻辑推理能力</a:t>
            </a:r>
            <a:r>
              <a:rPr lang="en-US" altLang="zh-CN" sz="2900" b="1" dirty="0">
                <a:solidFill>
                  <a:schemeClr val="accent4">
                    <a:lumMod val="75000"/>
                  </a:schemeClr>
                </a:solidFill>
                <a:ea typeface="Pretendard SemiBold" panose="02000503000000020004" pitchFamily="2" charset="-127"/>
              </a:rPr>
              <a:t>– GRPO</a:t>
            </a:r>
            <a:endParaRPr lang="ko-KR" altLang="en-US" sz="2900" b="1" dirty="0">
              <a:solidFill>
                <a:schemeClr val="accent4">
                  <a:lumMod val="75000"/>
                </a:schemeClr>
              </a:solidFill>
              <a:ea typeface="Pretendard SemiBold" panose="02000503000000020004" pitchFamily="2" charset="-127"/>
            </a:endParaRPr>
          </a:p>
        </p:txBody>
      </p:sp>
      <p:sp>
        <p:nvSpPr>
          <p:cNvPr id="5" name="文本框 4">
            <a:extLst>
              <a:ext uri="{FF2B5EF4-FFF2-40B4-BE49-F238E27FC236}">
                <a16:creationId xmlns:a16="http://schemas.microsoft.com/office/drawing/2014/main" id="{13538DB3-5AB2-A23C-5E97-869C34469B7A}"/>
              </a:ext>
            </a:extLst>
          </p:cNvPr>
          <p:cNvSpPr txBox="1"/>
          <p:nvPr/>
        </p:nvSpPr>
        <p:spPr>
          <a:xfrm>
            <a:off x="394347" y="921340"/>
            <a:ext cx="8472832" cy="646331"/>
          </a:xfrm>
          <a:prstGeom prst="rect">
            <a:avLst/>
          </a:prstGeom>
          <a:noFill/>
        </p:spPr>
        <p:txBody>
          <a:bodyPr wrap="none" rtlCol="0">
            <a:spAutoFit/>
          </a:bodyPr>
          <a:lstStyle/>
          <a:p>
            <a:pPr marL="285750" indent="-285750">
              <a:buFont typeface="Wingdings" panose="05000000000000000000" pitchFamily="2" charset="2"/>
              <a:buChar char="n"/>
            </a:pPr>
            <a:r>
              <a:rPr lang="en-US" altLang="zh-CN" b="1" dirty="0" err="1">
                <a:solidFill>
                  <a:srgbClr val="50E6FF"/>
                </a:solidFill>
              </a:rPr>
              <a:t>Unsloth</a:t>
            </a:r>
            <a:r>
              <a:rPr lang="zh-CN" altLang="en-US" b="1" dirty="0">
                <a:solidFill>
                  <a:schemeClr val="accent4">
                    <a:lumMod val="75000"/>
                  </a:schemeClr>
                </a:solidFill>
              </a:rPr>
              <a:t>会对</a:t>
            </a:r>
            <a:r>
              <a:rPr lang="en-US" altLang="zh-CN" b="1" dirty="0" err="1">
                <a:solidFill>
                  <a:schemeClr val="accent4">
                    <a:lumMod val="75000"/>
                  </a:schemeClr>
                </a:solidFill>
              </a:rPr>
              <a:t>Huggingface</a:t>
            </a:r>
            <a:r>
              <a:rPr lang="zh-CN" altLang="en-US" b="1" dirty="0">
                <a:solidFill>
                  <a:schemeClr val="accent4">
                    <a:lumMod val="75000"/>
                  </a:schemeClr>
                </a:solidFill>
              </a:rPr>
              <a:t>的</a:t>
            </a:r>
            <a:r>
              <a:rPr lang="en-US" altLang="zh-CN" b="1" dirty="0" err="1">
                <a:solidFill>
                  <a:schemeClr val="accent3">
                    <a:lumMod val="75000"/>
                  </a:schemeClr>
                </a:solidFill>
              </a:rPr>
              <a:t>GRPOTrainer</a:t>
            </a:r>
            <a:r>
              <a:rPr lang="zh-CN" altLang="en-US" b="1" dirty="0">
                <a:solidFill>
                  <a:schemeClr val="accent4">
                    <a:lumMod val="75000"/>
                  </a:schemeClr>
                </a:solidFill>
              </a:rPr>
              <a:t>进行修改，以注入自己的加速代码。</a:t>
            </a:r>
            <a:endParaRPr lang="en-US" altLang="zh-CN" b="1" dirty="0">
              <a:solidFill>
                <a:schemeClr val="accent4">
                  <a:lumMod val="75000"/>
                </a:schemeClr>
              </a:solidFill>
            </a:endParaRPr>
          </a:p>
          <a:p>
            <a:r>
              <a:rPr lang="zh-CN" altLang="en-US" b="1" dirty="0">
                <a:solidFill>
                  <a:schemeClr val="accent4">
                    <a:lumMod val="75000"/>
                  </a:schemeClr>
                </a:solidFill>
                <a:effectLst/>
                <a:latin typeface="Consolas" panose="020B0609020204030204" pitchFamily="49" charset="0"/>
              </a:rPr>
              <a:t>目前只支持单机版的加速。分布式版尚未支持。</a:t>
            </a:r>
            <a:endParaRPr lang="zh-CN" altLang="en-US" b="1" dirty="0">
              <a:solidFill>
                <a:schemeClr val="accent4">
                  <a:lumMod val="75000"/>
                </a:schemeClr>
              </a:solidFill>
            </a:endParaRPr>
          </a:p>
        </p:txBody>
      </p:sp>
      <p:sp>
        <p:nvSpPr>
          <p:cNvPr id="8" name="文本框 7">
            <a:extLst>
              <a:ext uri="{FF2B5EF4-FFF2-40B4-BE49-F238E27FC236}">
                <a16:creationId xmlns:a16="http://schemas.microsoft.com/office/drawing/2014/main" id="{FADDF843-346C-84D2-90E4-47A1EA2CB16F}"/>
              </a:ext>
            </a:extLst>
          </p:cNvPr>
          <p:cNvSpPr txBox="1"/>
          <p:nvPr/>
        </p:nvSpPr>
        <p:spPr>
          <a:xfrm>
            <a:off x="418819" y="3165005"/>
            <a:ext cx="6279697" cy="1200329"/>
          </a:xfrm>
          <a:prstGeom prst="rect">
            <a:avLst/>
          </a:prstGeom>
          <a:noFill/>
        </p:spPr>
        <p:txBody>
          <a:bodyPr wrap="square" rtlCol="0">
            <a:spAutoFit/>
          </a:bodyPr>
          <a:lstStyle/>
          <a:p>
            <a:pPr marL="285750" indent="-285750">
              <a:buFont typeface="Wingdings" panose="05000000000000000000" pitchFamily="2" charset="2"/>
              <a:buChar char="n"/>
            </a:pPr>
            <a:r>
              <a:rPr lang="zh-CN" altLang="en-US" b="1" dirty="0">
                <a:solidFill>
                  <a:schemeClr val="accent4">
                    <a:lumMod val="75000"/>
                  </a:schemeClr>
                </a:solidFill>
              </a:rPr>
              <a:t>加载模型和执行</a:t>
            </a:r>
            <a:r>
              <a:rPr lang="en-US" altLang="zh-CN" b="1" dirty="0">
                <a:solidFill>
                  <a:schemeClr val="accent4">
                    <a:lumMod val="75000"/>
                  </a:schemeClr>
                </a:solidFill>
              </a:rPr>
              <a:t>Lora</a:t>
            </a:r>
          </a:p>
          <a:p>
            <a:pPr marL="285750" indent="-285750">
              <a:buFont typeface="Wingdings" panose="05000000000000000000" pitchFamily="2" charset="2"/>
              <a:buChar char="n"/>
            </a:pPr>
            <a:endParaRPr lang="en-US" altLang="zh-CN" b="1" dirty="0">
              <a:solidFill>
                <a:schemeClr val="accent4">
                  <a:lumMod val="75000"/>
                </a:schemeClr>
              </a:solidFill>
            </a:endParaRPr>
          </a:p>
          <a:p>
            <a:r>
              <a:rPr lang="zh-CN" altLang="en-US" b="1" dirty="0">
                <a:solidFill>
                  <a:schemeClr val="accent4">
                    <a:lumMod val="75000"/>
                  </a:schemeClr>
                </a:solidFill>
              </a:rPr>
              <a:t>使用</a:t>
            </a:r>
            <a:r>
              <a:rPr lang="en-US" altLang="zh-CN" b="1" dirty="0" err="1">
                <a:solidFill>
                  <a:schemeClr val="accent4">
                    <a:lumMod val="75000"/>
                  </a:schemeClr>
                </a:solidFill>
              </a:rPr>
              <a:t>FastLanguageModel</a:t>
            </a:r>
            <a:r>
              <a:rPr lang="zh-CN" altLang="en-US" b="1" dirty="0">
                <a:solidFill>
                  <a:schemeClr val="accent4">
                    <a:lumMod val="75000"/>
                  </a:schemeClr>
                </a:solidFill>
              </a:rPr>
              <a:t>，其它都和使用</a:t>
            </a:r>
            <a:r>
              <a:rPr lang="en-US" altLang="zh-CN" b="1" dirty="0" err="1">
                <a:solidFill>
                  <a:schemeClr val="accent4">
                    <a:lumMod val="75000"/>
                  </a:schemeClr>
                </a:solidFill>
              </a:rPr>
              <a:t>HuggingFace</a:t>
            </a:r>
            <a:r>
              <a:rPr lang="zh-CN" altLang="en-US" b="1" dirty="0">
                <a:solidFill>
                  <a:schemeClr val="accent4">
                    <a:lumMod val="75000"/>
                  </a:schemeClr>
                </a:solidFill>
              </a:rPr>
              <a:t>的</a:t>
            </a:r>
            <a:r>
              <a:rPr lang="en-US" altLang="zh-CN" b="1" dirty="0">
                <a:solidFill>
                  <a:schemeClr val="accent4">
                    <a:lumMod val="75000"/>
                  </a:schemeClr>
                </a:solidFill>
              </a:rPr>
              <a:t>transformers</a:t>
            </a:r>
            <a:r>
              <a:rPr lang="zh-CN" altLang="en-US" b="1" dirty="0">
                <a:solidFill>
                  <a:schemeClr val="accent4">
                    <a:lumMod val="75000"/>
                  </a:schemeClr>
                </a:solidFill>
              </a:rPr>
              <a:t>一样。</a:t>
            </a:r>
          </a:p>
        </p:txBody>
      </p:sp>
      <p:sp>
        <p:nvSpPr>
          <p:cNvPr id="11" name="文本框 10">
            <a:extLst>
              <a:ext uri="{FF2B5EF4-FFF2-40B4-BE49-F238E27FC236}">
                <a16:creationId xmlns:a16="http://schemas.microsoft.com/office/drawing/2014/main" id="{F965A075-DF6B-B8E7-6CB3-74A947E2F828}"/>
              </a:ext>
            </a:extLst>
          </p:cNvPr>
          <p:cNvSpPr txBox="1"/>
          <p:nvPr/>
        </p:nvSpPr>
        <p:spPr>
          <a:xfrm>
            <a:off x="6457981" y="6068172"/>
            <a:ext cx="5326458" cy="369332"/>
          </a:xfrm>
          <a:prstGeom prst="rect">
            <a:avLst/>
          </a:prstGeom>
          <a:noFill/>
        </p:spPr>
        <p:txBody>
          <a:bodyPr wrap="none" rtlCol="0">
            <a:spAutoFit/>
          </a:bodyPr>
          <a:lstStyle/>
          <a:p>
            <a:pPr marL="285750" indent="-285750">
              <a:buFont typeface="Wingdings" panose="05000000000000000000" pitchFamily="2" charset="2"/>
              <a:buChar char="n"/>
            </a:pPr>
            <a:r>
              <a:rPr lang="zh-CN" altLang="en-US" b="1" dirty="0">
                <a:solidFill>
                  <a:schemeClr val="accent4">
                    <a:lumMod val="75000"/>
                  </a:schemeClr>
                </a:solidFill>
              </a:rPr>
              <a:t>优化器的实现选用省内存的</a:t>
            </a:r>
            <a:r>
              <a:rPr lang="en-US" altLang="zh-CN" b="1" dirty="0">
                <a:solidFill>
                  <a:schemeClr val="accent4">
                    <a:lumMod val="75000"/>
                  </a:schemeClr>
                </a:solidFill>
              </a:rPr>
              <a:t>paged_adamw_8bit</a:t>
            </a:r>
            <a:endParaRPr lang="zh-CN" altLang="en-US" b="1" dirty="0">
              <a:solidFill>
                <a:schemeClr val="accent4">
                  <a:lumMod val="75000"/>
                </a:schemeClr>
              </a:solidFill>
            </a:endParaRPr>
          </a:p>
        </p:txBody>
      </p:sp>
      <p:pic>
        <p:nvPicPr>
          <p:cNvPr id="9" name="图片 8">
            <a:extLst>
              <a:ext uri="{FF2B5EF4-FFF2-40B4-BE49-F238E27FC236}">
                <a16:creationId xmlns:a16="http://schemas.microsoft.com/office/drawing/2014/main" id="{5CC0F206-CE50-D9D5-5990-8047A39B41C3}"/>
              </a:ext>
            </a:extLst>
          </p:cNvPr>
          <p:cNvPicPr>
            <a:picLocks noChangeAspect="1"/>
          </p:cNvPicPr>
          <p:nvPr/>
        </p:nvPicPr>
        <p:blipFill>
          <a:blip r:embed="rId3"/>
          <a:stretch>
            <a:fillRect/>
          </a:stretch>
        </p:blipFill>
        <p:spPr>
          <a:xfrm>
            <a:off x="394347" y="1921447"/>
            <a:ext cx="6328642" cy="836606"/>
          </a:xfrm>
          <a:prstGeom prst="rect">
            <a:avLst/>
          </a:prstGeom>
        </p:spPr>
      </p:pic>
      <p:pic>
        <p:nvPicPr>
          <p:cNvPr id="14" name="图片 13">
            <a:extLst>
              <a:ext uri="{FF2B5EF4-FFF2-40B4-BE49-F238E27FC236}">
                <a16:creationId xmlns:a16="http://schemas.microsoft.com/office/drawing/2014/main" id="{6B503EFA-891E-4A80-7E61-82772A0D3794}"/>
              </a:ext>
            </a:extLst>
          </p:cNvPr>
          <p:cNvPicPr>
            <a:picLocks noChangeAspect="1"/>
          </p:cNvPicPr>
          <p:nvPr/>
        </p:nvPicPr>
        <p:blipFill>
          <a:blip r:embed="rId4"/>
          <a:stretch>
            <a:fillRect/>
          </a:stretch>
        </p:blipFill>
        <p:spPr>
          <a:xfrm>
            <a:off x="7856620" y="1704923"/>
            <a:ext cx="3546059" cy="4191335"/>
          </a:xfrm>
          <a:prstGeom prst="rect">
            <a:avLst/>
          </a:prstGeom>
        </p:spPr>
      </p:pic>
      <p:pic>
        <p:nvPicPr>
          <p:cNvPr id="3" name="图片 2">
            <a:extLst>
              <a:ext uri="{FF2B5EF4-FFF2-40B4-BE49-F238E27FC236}">
                <a16:creationId xmlns:a16="http://schemas.microsoft.com/office/drawing/2014/main" id="{2E53A1F0-0FC5-50C6-3539-02DF43E0DF1B}"/>
              </a:ext>
            </a:extLst>
          </p:cNvPr>
          <p:cNvPicPr>
            <a:picLocks noChangeAspect="1"/>
          </p:cNvPicPr>
          <p:nvPr/>
        </p:nvPicPr>
        <p:blipFill>
          <a:blip r:embed="rId5"/>
          <a:stretch>
            <a:fillRect/>
          </a:stretch>
        </p:blipFill>
        <p:spPr>
          <a:xfrm>
            <a:off x="418819" y="4365334"/>
            <a:ext cx="4587298" cy="2292762"/>
          </a:xfrm>
          <a:prstGeom prst="rect">
            <a:avLst/>
          </a:prstGeom>
        </p:spPr>
      </p:pic>
    </p:spTree>
    <p:extLst>
      <p:ext uri="{BB962C8B-B14F-4D97-AF65-F5344CB8AC3E}">
        <p14:creationId xmlns:p14="http://schemas.microsoft.com/office/powerpoint/2010/main" val="6370733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58F5C-5F29-5309-E1BC-925C4925C82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4E32FC8-5DE0-1A23-96B1-9B5156DC3423}"/>
              </a:ext>
            </a:extLst>
          </p:cNvPr>
          <p:cNvSpPr>
            <a:spLocks noGrp="1"/>
          </p:cNvSpPr>
          <p:nvPr>
            <p:ph type="title"/>
          </p:nvPr>
        </p:nvSpPr>
        <p:spPr>
          <a:xfrm>
            <a:off x="184731" y="113150"/>
            <a:ext cx="11018520" cy="615553"/>
          </a:xfrm>
        </p:spPr>
        <p:txBody>
          <a:bodyPr/>
          <a:lstStyle/>
          <a:p>
            <a:r>
              <a:rPr lang="en-US" altLang="zh-CN" sz="4000" b="1"/>
              <a:t>DeepSeek-R1-Zero</a:t>
            </a:r>
            <a:endParaRPr lang="zh-CN" altLang="en-US" sz="4000" b="1"/>
          </a:p>
        </p:txBody>
      </p:sp>
      <p:sp>
        <p:nvSpPr>
          <p:cNvPr id="6" name="文本框 5">
            <a:extLst>
              <a:ext uri="{FF2B5EF4-FFF2-40B4-BE49-F238E27FC236}">
                <a16:creationId xmlns:a16="http://schemas.microsoft.com/office/drawing/2014/main" id="{5CD616B8-5C48-BC00-5AC3-9FFDD8A47451}"/>
              </a:ext>
            </a:extLst>
          </p:cNvPr>
          <p:cNvSpPr txBox="1"/>
          <p:nvPr/>
        </p:nvSpPr>
        <p:spPr>
          <a:xfrm>
            <a:off x="258265" y="2002135"/>
            <a:ext cx="2650523" cy="965201"/>
          </a:xfrm>
          <a:prstGeom prst="rect">
            <a:avLst/>
          </a:prstGeom>
          <a:noFill/>
        </p:spPr>
        <p:txBody>
          <a:bodyPr wrap="square">
            <a:spAutoFit/>
          </a:bodyPr>
          <a:lstStyle/>
          <a:p>
            <a:pPr>
              <a:lnSpc>
                <a:spcPct val="150000"/>
              </a:lnSpc>
            </a:pPr>
            <a:r>
              <a:rPr lang="zh-CN" altLang="en-US" sz="2000" b="1" dirty="0">
                <a:effectLst/>
                <a:latin typeface="Consolas" panose="020B0609020204030204" pitchFamily="49" charset="0"/>
              </a:rPr>
              <a:t> 创建</a:t>
            </a:r>
            <a:r>
              <a:rPr lang="en-US" altLang="zh-CN" sz="2000" b="1" dirty="0" err="1">
                <a:effectLst/>
                <a:latin typeface="Consolas" panose="020B0609020204030204" pitchFamily="49" charset="0"/>
              </a:rPr>
              <a:t>GRPOTrainer</a:t>
            </a:r>
            <a:r>
              <a:rPr lang="zh-CN" altLang="en-US" sz="2000" b="1" dirty="0">
                <a:effectLst/>
                <a:latin typeface="Consolas" panose="020B0609020204030204" pitchFamily="49" charset="0"/>
              </a:rPr>
              <a:t>对象用于训练模型</a:t>
            </a:r>
          </a:p>
        </p:txBody>
      </p:sp>
      <p:sp>
        <p:nvSpPr>
          <p:cNvPr id="10" name="文本框 9">
            <a:extLst>
              <a:ext uri="{FF2B5EF4-FFF2-40B4-BE49-F238E27FC236}">
                <a16:creationId xmlns:a16="http://schemas.microsoft.com/office/drawing/2014/main" id="{2F8ADA68-F958-FDAB-494F-EF9CF68D115D}"/>
              </a:ext>
            </a:extLst>
          </p:cNvPr>
          <p:cNvSpPr txBox="1"/>
          <p:nvPr/>
        </p:nvSpPr>
        <p:spPr>
          <a:xfrm>
            <a:off x="356456" y="5582400"/>
            <a:ext cx="2748822" cy="503536"/>
          </a:xfrm>
          <a:prstGeom prst="rect">
            <a:avLst/>
          </a:prstGeom>
          <a:noFill/>
        </p:spPr>
        <p:txBody>
          <a:bodyPr wrap="square">
            <a:spAutoFit/>
          </a:bodyPr>
          <a:lstStyle/>
          <a:p>
            <a:pPr>
              <a:lnSpc>
                <a:spcPct val="150000"/>
              </a:lnSpc>
            </a:pPr>
            <a:r>
              <a:rPr lang="zh-CN" altLang="en-US" sz="2000" b="1" dirty="0">
                <a:effectLst/>
                <a:latin typeface="Consolas" panose="020B0609020204030204" pitchFamily="49" charset="0"/>
              </a:rPr>
              <a:t>训练模型</a:t>
            </a:r>
          </a:p>
        </p:txBody>
      </p:sp>
      <p:pic>
        <p:nvPicPr>
          <p:cNvPr id="7" name="图片 6">
            <a:extLst>
              <a:ext uri="{FF2B5EF4-FFF2-40B4-BE49-F238E27FC236}">
                <a16:creationId xmlns:a16="http://schemas.microsoft.com/office/drawing/2014/main" id="{AD05BF8F-E581-424B-5BEB-5CA4A5D1A432}"/>
              </a:ext>
            </a:extLst>
          </p:cNvPr>
          <p:cNvPicPr>
            <a:picLocks noChangeAspect="1"/>
          </p:cNvPicPr>
          <p:nvPr/>
        </p:nvPicPr>
        <p:blipFill>
          <a:blip r:embed="rId3"/>
          <a:stretch>
            <a:fillRect/>
          </a:stretch>
        </p:blipFill>
        <p:spPr>
          <a:xfrm>
            <a:off x="2908788" y="1363925"/>
            <a:ext cx="8669483" cy="3711302"/>
          </a:xfrm>
          <a:prstGeom prst="rect">
            <a:avLst/>
          </a:prstGeom>
        </p:spPr>
      </p:pic>
      <p:pic>
        <p:nvPicPr>
          <p:cNvPr id="11" name="图片 10">
            <a:extLst>
              <a:ext uri="{FF2B5EF4-FFF2-40B4-BE49-F238E27FC236}">
                <a16:creationId xmlns:a16="http://schemas.microsoft.com/office/drawing/2014/main" id="{242B14BD-9743-5113-622A-B8B85F75F32D}"/>
              </a:ext>
            </a:extLst>
          </p:cNvPr>
          <p:cNvPicPr>
            <a:picLocks noChangeAspect="1"/>
          </p:cNvPicPr>
          <p:nvPr/>
        </p:nvPicPr>
        <p:blipFill>
          <a:blip r:embed="rId4"/>
          <a:stretch>
            <a:fillRect/>
          </a:stretch>
        </p:blipFill>
        <p:spPr>
          <a:xfrm>
            <a:off x="3007087" y="5613918"/>
            <a:ext cx="8713025" cy="571081"/>
          </a:xfrm>
          <a:prstGeom prst="rect">
            <a:avLst/>
          </a:prstGeom>
        </p:spPr>
      </p:pic>
    </p:spTree>
    <p:extLst>
      <p:ext uri="{BB962C8B-B14F-4D97-AF65-F5344CB8AC3E}">
        <p14:creationId xmlns:p14="http://schemas.microsoft.com/office/powerpoint/2010/main" val="412347774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58F5C-5F29-5309-E1BC-925C4925C82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4E32FC8-5DE0-1A23-96B1-9B5156DC3423}"/>
              </a:ext>
            </a:extLst>
          </p:cNvPr>
          <p:cNvSpPr>
            <a:spLocks noGrp="1"/>
          </p:cNvSpPr>
          <p:nvPr>
            <p:ph type="title"/>
          </p:nvPr>
        </p:nvSpPr>
        <p:spPr>
          <a:xfrm>
            <a:off x="0" y="94677"/>
            <a:ext cx="11018520" cy="615553"/>
          </a:xfrm>
        </p:spPr>
        <p:txBody>
          <a:bodyPr/>
          <a:lstStyle/>
          <a:p>
            <a:r>
              <a:rPr lang="en-US" altLang="zh-CN" sz="4000" dirty="0">
                <a:solidFill>
                  <a:schemeClr val="accent4">
                    <a:lumMod val="75000"/>
                  </a:schemeClr>
                </a:solidFill>
              </a:rPr>
              <a:t>DeepSeek-R1-Zero</a:t>
            </a:r>
            <a:endParaRPr lang="zh-CN" altLang="en-US" sz="4000" dirty="0">
              <a:solidFill>
                <a:schemeClr val="accent4">
                  <a:lumMod val="75000"/>
                </a:schemeClr>
              </a:solidFill>
            </a:endParaRPr>
          </a:p>
        </p:txBody>
      </p:sp>
      <p:sp>
        <p:nvSpPr>
          <p:cNvPr id="16" name="Rectangle 7">
            <a:extLst>
              <a:ext uri="{FF2B5EF4-FFF2-40B4-BE49-F238E27FC236}">
                <a16:creationId xmlns:a16="http://schemas.microsoft.com/office/drawing/2014/main" id="{B3AB7911-B611-D63F-E94D-EA8134F9F659}"/>
              </a:ext>
            </a:extLst>
          </p:cNvPr>
          <p:cNvSpPr>
            <a:spLocks noChangeArrowheads="1"/>
          </p:cNvSpPr>
          <p:nvPr/>
        </p:nvSpPr>
        <p:spPr bwMode="auto">
          <a:xfrm>
            <a:off x="0" y="-184666"/>
            <a:ext cx="473206" cy="369332"/>
          </a:xfrm>
          <a:prstGeom prst="rect">
            <a:avLst/>
          </a:prstGeom>
          <a:solidFill>
            <a:srgbClr val="F9FC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n"/>
              <a:tabLst/>
            </a:pPr>
            <a:endParaRPr kumimoji="0" lang="zh-CN" altLang="zh-CN" sz="1800" b="0" i="0" u="none" strike="noStrike" cap="none" normalizeH="0" baseline="0" dirty="0">
              <a:ln>
                <a:noFill/>
              </a:ln>
              <a:solidFill>
                <a:schemeClr val="accent4">
                  <a:lumMod val="75000"/>
                </a:schemeClr>
              </a:solidFill>
              <a:effectLst/>
              <a:latin typeface="Arial" panose="020B0604020202020204" pitchFamily="34" charset="0"/>
            </a:endParaRPr>
          </a:p>
        </p:txBody>
      </p:sp>
      <p:sp>
        <p:nvSpPr>
          <p:cNvPr id="6" name="文本框 5">
            <a:extLst>
              <a:ext uri="{FF2B5EF4-FFF2-40B4-BE49-F238E27FC236}">
                <a16:creationId xmlns:a16="http://schemas.microsoft.com/office/drawing/2014/main" id="{5CD616B8-5C48-BC00-5AC3-9FFDD8A47451}"/>
              </a:ext>
            </a:extLst>
          </p:cNvPr>
          <p:cNvSpPr txBox="1"/>
          <p:nvPr/>
        </p:nvSpPr>
        <p:spPr>
          <a:xfrm>
            <a:off x="184731" y="989573"/>
            <a:ext cx="6913880" cy="400110"/>
          </a:xfrm>
          <a:prstGeom prst="rect">
            <a:avLst/>
          </a:prstGeom>
          <a:noFill/>
        </p:spPr>
        <p:txBody>
          <a:bodyPr wrap="square">
            <a:spAutoFit/>
          </a:bodyPr>
          <a:lstStyle/>
          <a:p>
            <a:pPr marL="285750" indent="-285750">
              <a:buFont typeface="Wingdings" panose="05000000000000000000" pitchFamily="2" charset="2"/>
              <a:buChar char="n"/>
            </a:pPr>
            <a:r>
              <a:rPr lang="zh-CN" altLang="en-US" sz="2000" b="1" dirty="0">
                <a:solidFill>
                  <a:schemeClr val="accent4">
                    <a:lumMod val="75000"/>
                  </a:schemeClr>
                </a:solidFill>
              </a:rPr>
              <a:t>微调结果对比</a:t>
            </a:r>
          </a:p>
        </p:txBody>
      </p:sp>
      <p:sp>
        <p:nvSpPr>
          <p:cNvPr id="10" name="文本框 9">
            <a:extLst>
              <a:ext uri="{FF2B5EF4-FFF2-40B4-BE49-F238E27FC236}">
                <a16:creationId xmlns:a16="http://schemas.microsoft.com/office/drawing/2014/main" id="{2F8ADA68-F958-FDAB-494F-EF9CF68D115D}"/>
              </a:ext>
            </a:extLst>
          </p:cNvPr>
          <p:cNvSpPr txBox="1"/>
          <p:nvPr/>
        </p:nvSpPr>
        <p:spPr>
          <a:xfrm>
            <a:off x="325771" y="3345619"/>
            <a:ext cx="6913880" cy="400110"/>
          </a:xfrm>
          <a:prstGeom prst="rect">
            <a:avLst/>
          </a:prstGeom>
          <a:noFill/>
        </p:spPr>
        <p:txBody>
          <a:bodyPr wrap="square">
            <a:spAutoFit/>
          </a:bodyPr>
          <a:lstStyle/>
          <a:p>
            <a:pPr marL="285750" indent="-285750">
              <a:buFont typeface="Wingdings" panose="05000000000000000000" pitchFamily="2" charset="2"/>
              <a:buChar char="n"/>
            </a:pPr>
            <a:r>
              <a:rPr lang="zh-CN" altLang="en-US" sz="2000" b="1" dirty="0">
                <a:solidFill>
                  <a:schemeClr val="accent4">
                    <a:lumMod val="75000"/>
                  </a:schemeClr>
                </a:solidFill>
              </a:rPr>
              <a:t>微调前</a:t>
            </a:r>
          </a:p>
        </p:txBody>
      </p:sp>
      <p:pic>
        <p:nvPicPr>
          <p:cNvPr id="4" name="图片 3">
            <a:extLst>
              <a:ext uri="{FF2B5EF4-FFF2-40B4-BE49-F238E27FC236}">
                <a16:creationId xmlns:a16="http://schemas.microsoft.com/office/drawing/2014/main" id="{EB025E20-A824-E8EF-1D28-0F73A0D16D8D}"/>
              </a:ext>
            </a:extLst>
          </p:cNvPr>
          <p:cNvPicPr>
            <a:picLocks noChangeAspect="1"/>
          </p:cNvPicPr>
          <p:nvPr/>
        </p:nvPicPr>
        <p:blipFill>
          <a:blip r:embed="rId3"/>
          <a:stretch>
            <a:fillRect/>
          </a:stretch>
        </p:blipFill>
        <p:spPr>
          <a:xfrm>
            <a:off x="2852035" y="1104370"/>
            <a:ext cx="6487930" cy="5478243"/>
          </a:xfrm>
          <a:prstGeom prst="rect">
            <a:avLst/>
          </a:prstGeom>
        </p:spPr>
      </p:pic>
    </p:spTree>
    <p:extLst>
      <p:ext uri="{BB962C8B-B14F-4D97-AF65-F5344CB8AC3E}">
        <p14:creationId xmlns:p14="http://schemas.microsoft.com/office/powerpoint/2010/main" val="309623957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B893D-0290-4F2C-B780-558DAB746A69}"/>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E30BE76A-A016-BDF0-EDCF-9E3B334E55BA}"/>
              </a:ext>
            </a:extLst>
          </p:cNvPr>
          <p:cNvSpPr>
            <a:spLocks noGrp="1"/>
          </p:cNvSpPr>
          <p:nvPr>
            <p:ph type="title"/>
          </p:nvPr>
        </p:nvSpPr>
        <p:spPr/>
        <p:txBody>
          <a:bodyPr/>
          <a:lstStyle/>
          <a:p>
            <a:r>
              <a:rPr lang="en-US" altLang="zh-CN"/>
              <a:t>DeepSeek </a:t>
            </a:r>
            <a:r>
              <a:rPr lang="zh-CN" altLang="en-US"/>
              <a:t>旗下模型</a:t>
            </a:r>
          </a:p>
        </p:txBody>
      </p:sp>
      <p:sp>
        <p:nvSpPr>
          <p:cNvPr id="5" name="文本占位符 4">
            <a:extLst>
              <a:ext uri="{FF2B5EF4-FFF2-40B4-BE49-F238E27FC236}">
                <a16:creationId xmlns:a16="http://schemas.microsoft.com/office/drawing/2014/main" id="{C70BBFA6-2241-74CE-8D3C-9048580036C1}"/>
              </a:ext>
            </a:extLst>
          </p:cNvPr>
          <p:cNvSpPr>
            <a:spLocks noGrp="1"/>
          </p:cNvSpPr>
          <p:nvPr>
            <p:ph type="body" sz="quarter" idx="10"/>
          </p:nvPr>
        </p:nvSpPr>
        <p:spPr>
          <a:xfrm>
            <a:off x="586390" y="1184505"/>
            <a:ext cx="11338024" cy="997645"/>
          </a:xfrm>
        </p:spPr>
        <p:txBody>
          <a:bodyPr/>
          <a:lstStyle/>
          <a:p>
            <a:pPr marL="457200" indent="-457200">
              <a:lnSpc>
                <a:spcPct val="120000"/>
              </a:lnSpc>
              <a:buFont typeface="Arial" panose="020B0604020202020204" pitchFamily="34" charset="0"/>
              <a:buChar char="•"/>
            </a:pPr>
            <a:r>
              <a:rPr lang="en-US" altLang="zh-CN" b="0" i="0" dirty="0" err="1">
                <a:effectLst/>
                <a:latin typeface="Inter"/>
              </a:rPr>
              <a:t>DeepSeek</a:t>
            </a:r>
            <a:r>
              <a:rPr lang="en-US" altLang="zh-CN" b="0" i="0" dirty="0">
                <a:effectLst/>
                <a:latin typeface="Inter"/>
              </a:rPr>
              <a:t> </a:t>
            </a:r>
            <a:r>
              <a:rPr lang="zh-CN" altLang="en-US" b="0" i="0" dirty="0">
                <a:effectLst/>
                <a:latin typeface="Inter"/>
              </a:rPr>
              <a:t>旗下主要有 </a:t>
            </a:r>
            <a:r>
              <a:rPr lang="en-US" altLang="zh-CN" b="0" i="0" dirty="0">
                <a:effectLst/>
                <a:latin typeface="Inter"/>
              </a:rPr>
              <a:t>DeepSeek-V3</a:t>
            </a:r>
            <a:r>
              <a:rPr lang="zh-CN" altLang="en-US" b="0" i="0" dirty="0">
                <a:effectLst/>
                <a:latin typeface="Inter"/>
              </a:rPr>
              <a:t>、</a:t>
            </a:r>
            <a:r>
              <a:rPr lang="en-US" altLang="zh-CN" b="0" i="0" dirty="0">
                <a:effectLst/>
                <a:latin typeface="Inter"/>
              </a:rPr>
              <a:t>DeepSeek-R1 </a:t>
            </a:r>
            <a:r>
              <a:rPr lang="zh-CN" altLang="en-US" b="0" i="0" dirty="0">
                <a:effectLst/>
                <a:latin typeface="Inter"/>
              </a:rPr>
              <a:t>和 </a:t>
            </a:r>
            <a:r>
              <a:rPr lang="en-US" altLang="zh-CN" b="0" i="0" dirty="0">
                <a:effectLst/>
                <a:latin typeface="Inter"/>
              </a:rPr>
              <a:t>Janus-Pro </a:t>
            </a:r>
            <a:r>
              <a:rPr lang="zh-CN" altLang="en-US" b="0" i="0" dirty="0">
                <a:effectLst/>
                <a:latin typeface="Inter"/>
              </a:rPr>
              <a:t>系列等 </a:t>
            </a:r>
            <a:r>
              <a:rPr lang="en-US" altLang="zh-CN" b="0" i="0" dirty="0">
                <a:effectLst/>
                <a:latin typeface="Inter"/>
              </a:rPr>
              <a:t>AI </a:t>
            </a:r>
            <a:r>
              <a:rPr lang="zh-CN" altLang="en-US" b="0" i="0" dirty="0">
                <a:effectLst/>
                <a:latin typeface="Inter"/>
              </a:rPr>
              <a:t>模型</a:t>
            </a:r>
            <a:r>
              <a:rPr lang="zh-CN" altLang="en-US" dirty="0">
                <a:solidFill>
                  <a:srgbClr val="333333"/>
                </a:solidFill>
                <a:latin typeface="PingFang SC"/>
              </a:rPr>
              <a:t>。与 </a:t>
            </a:r>
            <a:r>
              <a:rPr lang="en-US" altLang="zh-CN" dirty="0">
                <a:solidFill>
                  <a:srgbClr val="333333"/>
                </a:solidFill>
                <a:latin typeface="PingFang SC"/>
              </a:rPr>
              <a:t>OpenAI </a:t>
            </a:r>
            <a:r>
              <a:rPr lang="zh-CN" altLang="en-US" dirty="0">
                <a:solidFill>
                  <a:srgbClr val="333333"/>
                </a:solidFill>
                <a:latin typeface="PingFang SC"/>
              </a:rPr>
              <a:t>和国产</a:t>
            </a:r>
            <a:r>
              <a:rPr lang="en-US" altLang="zh-CN" dirty="0">
                <a:solidFill>
                  <a:srgbClr val="333333"/>
                </a:solidFill>
                <a:latin typeface="PingFang SC"/>
              </a:rPr>
              <a:t>AI</a:t>
            </a:r>
            <a:r>
              <a:rPr lang="zh-CN" altLang="en-US" dirty="0">
                <a:solidFill>
                  <a:srgbClr val="333333"/>
                </a:solidFill>
                <a:latin typeface="PingFang SC"/>
              </a:rPr>
              <a:t>的对标模型如下：</a:t>
            </a:r>
            <a:endParaRPr lang="en-US" altLang="zh-CN" b="0" i="0" dirty="0">
              <a:solidFill>
                <a:srgbClr val="333333"/>
              </a:solidFill>
              <a:effectLst/>
              <a:latin typeface="PingFang SC"/>
            </a:endParaRPr>
          </a:p>
        </p:txBody>
      </p:sp>
      <p:graphicFrame>
        <p:nvGraphicFramePr>
          <p:cNvPr id="2" name="表格 1">
            <a:extLst>
              <a:ext uri="{FF2B5EF4-FFF2-40B4-BE49-F238E27FC236}">
                <a16:creationId xmlns:a16="http://schemas.microsoft.com/office/drawing/2014/main" id="{F232AFA8-C8E8-5C3E-5E13-79596293BEA6}"/>
              </a:ext>
            </a:extLst>
          </p:cNvPr>
          <p:cNvGraphicFramePr>
            <a:graphicFrameLocks noGrp="1"/>
          </p:cNvGraphicFramePr>
          <p:nvPr/>
        </p:nvGraphicFramePr>
        <p:xfrm>
          <a:off x="1030021" y="2355457"/>
          <a:ext cx="10576762" cy="4045343"/>
        </p:xfrm>
        <a:graphic>
          <a:graphicData uri="http://schemas.openxmlformats.org/drawingml/2006/table">
            <a:tbl>
              <a:tblPr firstRow="1" bandRow="1">
                <a:tableStyleId>{3B4B98B0-60AC-42C2-AFA5-B58CD77FA1E5}</a:tableStyleId>
              </a:tblPr>
              <a:tblGrid>
                <a:gridCol w="1782627">
                  <a:extLst>
                    <a:ext uri="{9D8B030D-6E8A-4147-A177-3AD203B41FA5}">
                      <a16:colId xmlns:a16="http://schemas.microsoft.com/office/drawing/2014/main" val="4097730238"/>
                    </a:ext>
                  </a:extLst>
                </a:gridCol>
                <a:gridCol w="4508339">
                  <a:extLst>
                    <a:ext uri="{9D8B030D-6E8A-4147-A177-3AD203B41FA5}">
                      <a16:colId xmlns:a16="http://schemas.microsoft.com/office/drawing/2014/main" val="572754193"/>
                    </a:ext>
                  </a:extLst>
                </a:gridCol>
                <a:gridCol w="1641605">
                  <a:extLst>
                    <a:ext uri="{9D8B030D-6E8A-4147-A177-3AD203B41FA5}">
                      <a16:colId xmlns:a16="http://schemas.microsoft.com/office/drawing/2014/main" val="2665620241"/>
                    </a:ext>
                  </a:extLst>
                </a:gridCol>
                <a:gridCol w="2644191">
                  <a:extLst>
                    <a:ext uri="{9D8B030D-6E8A-4147-A177-3AD203B41FA5}">
                      <a16:colId xmlns:a16="http://schemas.microsoft.com/office/drawing/2014/main" val="3967146570"/>
                    </a:ext>
                  </a:extLst>
                </a:gridCol>
              </a:tblGrid>
              <a:tr h="311180">
                <a:tc>
                  <a:txBody>
                    <a:bodyPr/>
                    <a:lstStyle/>
                    <a:p>
                      <a:pPr algn="ctr"/>
                      <a:r>
                        <a:rPr lang="en-US" sz="1200" b="1">
                          <a:effectLst/>
                        </a:rPr>
                        <a:t>DeepSeek </a:t>
                      </a:r>
                      <a:r>
                        <a:rPr lang="zh-CN" altLang="en-US" sz="1200" b="1">
                          <a:effectLst/>
                        </a:rPr>
                        <a:t>模型</a:t>
                      </a:r>
                    </a:p>
                  </a:txBody>
                  <a:tcPr marL="23263" marR="23263" marT="15509" marB="15509" anchor="ctr"/>
                </a:tc>
                <a:tc>
                  <a:txBody>
                    <a:bodyPr/>
                    <a:lstStyle/>
                    <a:p>
                      <a:pPr algn="ctr"/>
                      <a:r>
                        <a:rPr lang="zh-CN" altLang="en-US" sz="1200" b="1">
                          <a:effectLst/>
                        </a:rPr>
                        <a:t>适用场景</a:t>
                      </a:r>
                    </a:p>
                  </a:txBody>
                  <a:tcPr marL="23263" marR="23263" marT="15509" marB="15509" anchor="ctr"/>
                </a:tc>
                <a:tc>
                  <a:txBody>
                    <a:bodyPr/>
                    <a:lstStyle/>
                    <a:p>
                      <a:pPr algn="ctr"/>
                      <a:r>
                        <a:rPr lang="en-US" sz="1200" b="1">
                          <a:effectLst/>
                        </a:rPr>
                        <a:t>OpenAI </a:t>
                      </a:r>
                      <a:r>
                        <a:rPr lang="zh-CN" altLang="en-US" sz="1200" b="1">
                          <a:effectLst/>
                        </a:rPr>
                        <a:t>对标模型</a:t>
                      </a:r>
                    </a:p>
                  </a:txBody>
                  <a:tcPr marL="23263" marR="23263" marT="15509" marB="15509" anchor="ctr"/>
                </a:tc>
                <a:tc>
                  <a:txBody>
                    <a:bodyPr/>
                    <a:lstStyle/>
                    <a:p>
                      <a:pPr algn="ctr"/>
                      <a:r>
                        <a:rPr lang="zh-CN" altLang="en-US" sz="1200" b="1">
                          <a:effectLst/>
                        </a:rPr>
                        <a:t>中国国产 </a:t>
                      </a:r>
                      <a:r>
                        <a:rPr lang="en-US" altLang="zh-CN" sz="1200" b="1">
                          <a:effectLst/>
                        </a:rPr>
                        <a:t>AI </a:t>
                      </a:r>
                      <a:r>
                        <a:rPr lang="zh-CN" altLang="en-US" sz="1200" b="1">
                          <a:effectLst/>
                        </a:rPr>
                        <a:t>对标模型</a:t>
                      </a:r>
                    </a:p>
                  </a:txBody>
                  <a:tcPr marL="23263" marR="23263" marT="15509" marB="15509" anchor="ctr"/>
                </a:tc>
                <a:extLst>
                  <a:ext uri="{0D108BD9-81ED-4DB2-BD59-A6C34878D82A}">
                    <a16:rowId xmlns:a16="http://schemas.microsoft.com/office/drawing/2014/main" val="18328279"/>
                  </a:ext>
                </a:extLst>
              </a:tr>
              <a:tr h="1478106">
                <a:tc>
                  <a:txBody>
                    <a:bodyPr/>
                    <a:lstStyle/>
                    <a:p>
                      <a:pPr algn="ctr">
                        <a:lnSpc>
                          <a:spcPct val="120000"/>
                        </a:lnSpc>
                      </a:pPr>
                      <a:r>
                        <a:rPr lang="en-US" sz="1200" b="0" dirty="0">
                          <a:effectLst/>
                        </a:rPr>
                        <a:t>DeepSeek-V3</a:t>
                      </a:r>
                    </a:p>
                  </a:txBody>
                  <a:tcPr marL="23263" marR="23263" marT="15509" marB="15509" anchor="ctr"/>
                </a:tc>
                <a:tc>
                  <a:txBody>
                    <a:bodyPr/>
                    <a:lstStyle/>
                    <a:p>
                      <a:pPr algn="l">
                        <a:lnSpc>
                          <a:spcPct val="120000"/>
                        </a:lnSpc>
                      </a:pPr>
                      <a:r>
                        <a:rPr lang="zh-CN" altLang="en-US" sz="1200" b="0">
                          <a:effectLst/>
                        </a:rPr>
                        <a:t>可用于自然语言处理的各种复杂任务，如文本生成、知识问答、语言理解等基础语言场景以及一些对通用智能要求较高的科研、商业分析等领域</a:t>
                      </a:r>
                    </a:p>
                  </a:txBody>
                  <a:tcPr marL="23263" marR="23263" marT="15509" marB="15509" anchor="ctr"/>
                </a:tc>
                <a:tc>
                  <a:txBody>
                    <a:bodyPr/>
                    <a:lstStyle/>
                    <a:p>
                      <a:pPr algn="ctr">
                        <a:lnSpc>
                          <a:spcPct val="120000"/>
                        </a:lnSpc>
                      </a:pPr>
                      <a:r>
                        <a:rPr lang="en-US" sz="1200" b="0">
                          <a:effectLst/>
                        </a:rPr>
                        <a:t>GPT-4o</a:t>
                      </a:r>
                    </a:p>
                  </a:txBody>
                  <a:tcPr marL="23263" marR="23263" marT="15509" marB="15509" anchor="ctr"/>
                </a:tc>
                <a:tc>
                  <a:txBody>
                    <a:bodyPr/>
                    <a:lstStyle/>
                    <a:p>
                      <a:pPr algn="ctr">
                        <a:lnSpc>
                          <a:spcPct val="120000"/>
                        </a:lnSpc>
                      </a:pPr>
                      <a:r>
                        <a:rPr lang="zh-CN" altLang="en-US" sz="1200" b="0">
                          <a:effectLst/>
                        </a:rPr>
                        <a:t>阿里云通义千问 </a:t>
                      </a:r>
                      <a:r>
                        <a:rPr lang="en-US" sz="1200" b="0">
                          <a:effectLst/>
                        </a:rPr>
                        <a:t>Qwen2.5-Max</a:t>
                      </a:r>
                      <a:r>
                        <a:rPr lang="zh-CN" altLang="en-US" sz="1200" b="0">
                          <a:effectLst/>
                        </a:rPr>
                        <a:t>、百度文心一言、豆包等</a:t>
                      </a:r>
                    </a:p>
                  </a:txBody>
                  <a:tcPr marL="23263" marR="23263" marT="15509" marB="15509" anchor="ctr"/>
                </a:tc>
                <a:extLst>
                  <a:ext uri="{0D108BD9-81ED-4DB2-BD59-A6C34878D82A}">
                    <a16:rowId xmlns:a16="http://schemas.microsoft.com/office/drawing/2014/main" val="4123469414"/>
                  </a:ext>
                </a:extLst>
              </a:tr>
              <a:tr h="1011336">
                <a:tc>
                  <a:txBody>
                    <a:bodyPr/>
                    <a:lstStyle/>
                    <a:p>
                      <a:pPr algn="ctr">
                        <a:lnSpc>
                          <a:spcPct val="120000"/>
                        </a:lnSpc>
                      </a:pPr>
                      <a:r>
                        <a:rPr lang="en-US" sz="1200" b="0">
                          <a:effectLst/>
                        </a:rPr>
                        <a:t>DeepSeek-R1</a:t>
                      </a:r>
                    </a:p>
                  </a:txBody>
                  <a:tcPr marL="23263" marR="23263" marT="15509" marB="15509" anchor="ctr"/>
                </a:tc>
                <a:tc>
                  <a:txBody>
                    <a:bodyPr/>
                    <a:lstStyle/>
                    <a:p>
                      <a:pPr algn="l">
                        <a:lnSpc>
                          <a:spcPct val="120000"/>
                        </a:lnSpc>
                      </a:pPr>
                      <a:r>
                        <a:rPr lang="zh-CN" altLang="en-US" sz="1200" b="0">
                          <a:effectLst/>
                        </a:rPr>
                        <a:t>教育领域辅助教学、编程中代码生成与分析、数据分析任务协助、智能客服、内容创作等场景</a:t>
                      </a:r>
                    </a:p>
                  </a:txBody>
                  <a:tcPr marL="23263" marR="23263" marT="15509" marB="15509" anchor="ctr"/>
                </a:tc>
                <a:tc>
                  <a:txBody>
                    <a:bodyPr/>
                    <a:lstStyle/>
                    <a:p>
                      <a:pPr algn="ctr">
                        <a:lnSpc>
                          <a:spcPct val="120000"/>
                        </a:lnSpc>
                      </a:pPr>
                      <a:r>
                        <a:rPr lang="en-US" sz="1200" b="0">
                          <a:effectLst/>
                        </a:rPr>
                        <a:t>O1</a:t>
                      </a:r>
                    </a:p>
                  </a:txBody>
                  <a:tcPr marL="23263" marR="23263" marT="15509" marB="15509" anchor="ctr"/>
                </a:tc>
                <a:tc>
                  <a:txBody>
                    <a:bodyPr/>
                    <a:lstStyle/>
                    <a:p>
                      <a:pPr algn="ctr">
                        <a:lnSpc>
                          <a:spcPct val="120000"/>
                        </a:lnSpc>
                      </a:pPr>
                      <a:r>
                        <a:rPr lang="zh-CN" altLang="en-US" sz="1200" b="0">
                          <a:effectLst/>
                        </a:rPr>
                        <a:t>豆包云雀、</a:t>
                      </a:r>
                      <a:r>
                        <a:rPr lang="en-US" sz="1200" b="0">
                          <a:effectLst/>
                        </a:rPr>
                        <a:t>Kimi-k1.5、</a:t>
                      </a:r>
                      <a:r>
                        <a:rPr lang="zh-CN" altLang="en-US" sz="1200" b="0">
                          <a:effectLst/>
                        </a:rPr>
                        <a:t>文心 </a:t>
                      </a:r>
                      <a:r>
                        <a:rPr lang="en-US" altLang="zh-CN" sz="1200" b="0">
                          <a:effectLst/>
                        </a:rPr>
                        <a:t>3.5</a:t>
                      </a:r>
                      <a:r>
                        <a:rPr lang="zh-CN" altLang="en-US" sz="1200" b="0">
                          <a:effectLst/>
                        </a:rPr>
                        <a:t>、通义千问 </a:t>
                      </a:r>
                      <a:r>
                        <a:rPr lang="en-US" altLang="zh-CN" sz="1200" b="0">
                          <a:effectLst/>
                        </a:rPr>
                        <a:t>2.5 </a:t>
                      </a:r>
                      <a:r>
                        <a:rPr lang="zh-CN" altLang="en-US" sz="1200" b="0">
                          <a:effectLst/>
                        </a:rPr>
                        <a:t>等</a:t>
                      </a:r>
                    </a:p>
                  </a:txBody>
                  <a:tcPr marL="23263" marR="23263" marT="15509" marB="15509" anchor="ctr"/>
                </a:tc>
                <a:extLst>
                  <a:ext uri="{0D108BD9-81ED-4DB2-BD59-A6C34878D82A}">
                    <a16:rowId xmlns:a16="http://schemas.microsoft.com/office/drawing/2014/main" val="710421208"/>
                  </a:ext>
                </a:extLst>
              </a:tr>
              <a:tr h="1244721">
                <a:tc>
                  <a:txBody>
                    <a:bodyPr/>
                    <a:lstStyle/>
                    <a:p>
                      <a:pPr algn="ctr">
                        <a:lnSpc>
                          <a:spcPct val="120000"/>
                        </a:lnSpc>
                      </a:pPr>
                      <a:r>
                        <a:rPr lang="en-US" sz="1200" b="0">
                          <a:effectLst/>
                        </a:rPr>
                        <a:t>Janus-Pro </a:t>
                      </a:r>
                      <a:r>
                        <a:rPr lang="zh-CN" altLang="en-US" sz="1200" b="0">
                          <a:effectLst/>
                        </a:rPr>
                        <a:t>系列</a:t>
                      </a:r>
                    </a:p>
                  </a:txBody>
                  <a:tcPr marL="23263" marR="23263" marT="15509" marB="15509" anchor="ctr"/>
                </a:tc>
                <a:tc>
                  <a:txBody>
                    <a:bodyPr/>
                    <a:lstStyle/>
                    <a:p>
                      <a:pPr algn="l">
                        <a:lnSpc>
                          <a:spcPct val="120000"/>
                        </a:lnSpc>
                      </a:pPr>
                      <a:r>
                        <a:rPr lang="zh-CN" altLang="en-US" sz="1200" b="0">
                          <a:effectLst/>
                        </a:rPr>
                        <a:t>创意设计领域的文本到图像创作、多模态交互场景，如智能广告设计、多媒体内容生成、智能绘画助手等</a:t>
                      </a:r>
                    </a:p>
                  </a:txBody>
                  <a:tcPr marL="23263" marR="23263" marT="15509" marB="15509" anchor="ctr"/>
                </a:tc>
                <a:tc>
                  <a:txBody>
                    <a:bodyPr/>
                    <a:lstStyle/>
                    <a:p>
                      <a:pPr algn="ctr">
                        <a:lnSpc>
                          <a:spcPct val="120000"/>
                        </a:lnSpc>
                      </a:pPr>
                      <a:r>
                        <a:rPr lang="en-US" sz="1200" b="0">
                          <a:effectLst/>
                        </a:rPr>
                        <a:t>DALL-E 3</a:t>
                      </a:r>
                    </a:p>
                  </a:txBody>
                  <a:tcPr marL="23263" marR="23263" marT="15509" marB="15509" anchor="ctr"/>
                </a:tc>
                <a:tc>
                  <a:txBody>
                    <a:bodyPr/>
                    <a:lstStyle/>
                    <a:p>
                      <a:pPr algn="ctr">
                        <a:lnSpc>
                          <a:spcPct val="120000"/>
                        </a:lnSpc>
                      </a:pPr>
                      <a:r>
                        <a:rPr lang="zh-CN" altLang="en-US" sz="1200" b="0" dirty="0">
                          <a:effectLst/>
                        </a:rPr>
                        <a:t>百度文心一格等</a:t>
                      </a:r>
                    </a:p>
                  </a:txBody>
                  <a:tcPr marL="23263" marR="23263" marT="15509" marB="15509" anchor="ctr"/>
                </a:tc>
                <a:extLst>
                  <a:ext uri="{0D108BD9-81ED-4DB2-BD59-A6C34878D82A}">
                    <a16:rowId xmlns:a16="http://schemas.microsoft.com/office/drawing/2014/main" val="2574480467"/>
                  </a:ext>
                </a:extLst>
              </a:tr>
            </a:tbl>
          </a:graphicData>
        </a:graphic>
      </p:graphicFrame>
    </p:spTree>
    <p:extLst>
      <p:ext uri="{BB962C8B-B14F-4D97-AF65-F5344CB8AC3E}">
        <p14:creationId xmlns:p14="http://schemas.microsoft.com/office/powerpoint/2010/main" val="329221872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4897B3-B0E8-C0CC-B3DA-7E22E819FA9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5B5F747-4069-01A9-E3CD-6C8AE8FD6391}"/>
              </a:ext>
            </a:extLst>
          </p:cNvPr>
          <p:cNvSpPr>
            <a:spLocks noGrp="1"/>
          </p:cNvSpPr>
          <p:nvPr>
            <p:ph type="title"/>
          </p:nvPr>
        </p:nvSpPr>
        <p:spPr>
          <a:xfrm>
            <a:off x="0" y="94677"/>
            <a:ext cx="11018520" cy="615553"/>
          </a:xfrm>
        </p:spPr>
        <p:txBody>
          <a:bodyPr/>
          <a:lstStyle/>
          <a:p>
            <a:r>
              <a:rPr lang="en-US" altLang="zh-CN" sz="4000" dirty="0">
                <a:solidFill>
                  <a:schemeClr val="accent4">
                    <a:lumMod val="75000"/>
                  </a:schemeClr>
                </a:solidFill>
              </a:rPr>
              <a:t>DeepSeek-R1-Zero</a:t>
            </a:r>
            <a:endParaRPr lang="zh-CN" altLang="en-US" sz="4000" dirty="0">
              <a:solidFill>
                <a:schemeClr val="accent4">
                  <a:lumMod val="75000"/>
                </a:schemeClr>
              </a:solidFill>
            </a:endParaRPr>
          </a:p>
        </p:txBody>
      </p:sp>
      <p:sp>
        <p:nvSpPr>
          <p:cNvPr id="16" name="Rectangle 7">
            <a:extLst>
              <a:ext uri="{FF2B5EF4-FFF2-40B4-BE49-F238E27FC236}">
                <a16:creationId xmlns:a16="http://schemas.microsoft.com/office/drawing/2014/main" id="{A4A8C92F-1005-9156-05DE-FBC41266C5C2}"/>
              </a:ext>
            </a:extLst>
          </p:cNvPr>
          <p:cNvSpPr>
            <a:spLocks noChangeArrowheads="1"/>
          </p:cNvSpPr>
          <p:nvPr/>
        </p:nvSpPr>
        <p:spPr bwMode="auto">
          <a:xfrm>
            <a:off x="0" y="-184666"/>
            <a:ext cx="473206" cy="369332"/>
          </a:xfrm>
          <a:prstGeom prst="rect">
            <a:avLst/>
          </a:prstGeom>
          <a:solidFill>
            <a:srgbClr val="F9FC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n"/>
              <a:tabLst/>
            </a:pPr>
            <a:endParaRPr kumimoji="0" lang="zh-CN" altLang="zh-CN" sz="1800" b="0" i="0" u="none" strike="noStrike" cap="none" normalizeH="0" baseline="0" dirty="0">
              <a:ln>
                <a:noFill/>
              </a:ln>
              <a:solidFill>
                <a:schemeClr val="accent4">
                  <a:lumMod val="75000"/>
                </a:schemeClr>
              </a:solidFill>
              <a:effectLst/>
              <a:latin typeface="Arial" panose="020B0604020202020204" pitchFamily="34" charset="0"/>
            </a:endParaRPr>
          </a:p>
        </p:txBody>
      </p:sp>
      <p:sp>
        <p:nvSpPr>
          <p:cNvPr id="6" name="文本框 5">
            <a:extLst>
              <a:ext uri="{FF2B5EF4-FFF2-40B4-BE49-F238E27FC236}">
                <a16:creationId xmlns:a16="http://schemas.microsoft.com/office/drawing/2014/main" id="{FC961DB7-3374-18E4-5677-834846031CA1}"/>
              </a:ext>
            </a:extLst>
          </p:cNvPr>
          <p:cNvSpPr txBox="1"/>
          <p:nvPr/>
        </p:nvSpPr>
        <p:spPr>
          <a:xfrm>
            <a:off x="355189" y="3807772"/>
            <a:ext cx="6913880" cy="400110"/>
          </a:xfrm>
          <a:prstGeom prst="rect">
            <a:avLst/>
          </a:prstGeom>
          <a:noFill/>
        </p:spPr>
        <p:txBody>
          <a:bodyPr wrap="square">
            <a:spAutoFit/>
          </a:bodyPr>
          <a:lstStyle/>
          <a:p>
            <a:pPr marL="285750" indent="-285750">
              <a:buFont typeface="Wingdings" panose="05000000000000000000" pitchFamily="2" charset="2"/>
              <a:buChar char="n"/>
            </a:pPr>
            <a:r>
              <a:rPr lang="zh-CN" altLang="en-US" sz="2000" b="1" dirty="0">
                <a:solidFill>
                  <a:schemeClr val="accent4">
                    <a:lumMod val="75000"/>
                  </a:schemeClr>
                </a:solidFill>
              </a:rPr>
              <a:t>微调</a:t>
            </a:r>
            <a:r>
              <a:rPr lang="zh-CN" altLang="en-US" sz="2000" b="1" dirty="0">
                <a:solidFill>
                  <a:schemeClr val="accent4">
                    <a:lumMod val="75000"/>
                  </a:schemeClr>
                </a:solidFill>
                <a:effectLst/>
                <a:latin typeface="Consolas" panose="020B0609020204030204" pitchFamily="49" charset="0"/>
              </a:rPr>
              <a:t>后</a:t>
            </a:r>
            <a:endParaRPr lang="zh-CN" altLang="en-US" sz="2000" b="1" dirty="0">
              <a:solidFill>
                <a:schemeClr val="accent4">
                  <a:lumMod val="75000"/>
                </a:schemeClr>
              </a:solidFill>
            </a:endParaRPr>
          </a:p>
        </p:txBody>
      </p:sp>
      <p:sp>
        <p:nvSpPr>
          <p:cNvPr id="7" name="文本框 6">
            <a:extLst>
              <a:ext uri="{FF2B5EF4-FFF2-40B4-BE49-F238E27FC236}">
                <a16:creationId xmlns:a16="http://schemas.microsoft.com/office/drawing/2014/main" id="{8CB6B9A1-69EE-E781-4EF7-F06DBC7A0B8A}"/>
              </a:ext>
            </a:extLst>
          </p:cNvPr>
          <p:cNvSpPr txBox="1"/>
          <p:nvPr/>
        </p:nvSpPr>
        <p:spPr>
          <a:xfrm>
            <a:off x="184731" y="1117158"/>
            <a:ext cx="11501719" cy="1015663"/>
          </a:xfrm>
          <a:prstGeom prst="rect">
            <a:avLst/>
          </a:prstGeom>
          <a:noFill/>
        </p:spPr>
        <p:txBody>
          <a:bodyPr wrap="square">
            <a:spAutoFit/>
          </a:bodyPr>
          <a:lstStyle/>
          <a:p>
            <a:pPr marL="285750" indent="-285750">
              <a:buFont typeface="Wingdings" panose="05000000000000000000" pitchFamily="2" charset="2"/>
              <a:buChar char="n"/>
            </a:pPr>
            <a:r>
              <a:rPr lang="zh-CN" altLang="en-US" sz="2000" b="1" i="0" dirty="0">
                <a:solidFill>
                  <a:schemeClr val="accent4">
                    <a:lumMod val="75000"/>
                  </a:schemeClr>
                </a:solidFill>
                <a:effectLst/>
                <a:latin typeface="Studio-Feixen-Sans"/>
              </a:rPr>
              <a:t>提问相同的问题，微调后的模型回复更准确。思路链很直接，答案很简单，而且在一个段落中，证明微调成功</a:t>
            </a:r>
            <a:endParaRPr lang="en-US" altLang="zh-CN" sz="2000" b="1" i="0" dirty="0">
              <a:solidFill>
                <a:schemeClr val="accent4">
                  <a:lumMod val="75000"/>
                </a:schemeClr>
              </a:solidFill>
              <a:effectLst/>
              <a:latin typeface="Studio-Feixen-Sans"/>
            </a:endParaRPr>
          </a:p>
          <a:p>
            <a:pPr marL="285750" indent="-285750">
              <a:buFont typeface="Wingdings" panose="05000000000000000000" pitchFamily="2" charset="2"/>
              <a:buChar char="n"/>
            </a:pPr>
            <a:endParaRPr lang="zh-CN" altLang="en-US" sz="2000" b="1" dirty="0">
              <a:solidFill>
                <a:schemeClr val="accent4">
                  <a:lumMod val="75000"/>
                </a:schemeClr>
              </a:solidFill>
            </a:endParaRPr>
          </a:p>
        </p:txBody>
      </p:sp>
      <p:pic>
        <p:nvPicPr>
          <p:cNvPr id="4" name="图片 3">
            <a:extLst>
              <a:ext uri="{FF2B5EF4-FFF2-40B4-BE49-F238E27FC236}">
                <a16:creationId xmlns:a16="http://schemas.microsoft.com/office/drawing/2014/main" id="{6D5EA3B5-4ADE-2C68-8245-40B410DB419E}"/>
              </a:ext>
            </a:extLst>
          </p:cNvPr>
          <p:cNvPicPr>
            <a:picLocks noChangeAspect="1"/>
          </p:cNvPicPr>
          <p:nvPr/>
        </p:nvPicPr>
        <p:blipFill>
          <a:blip r:embed="rId3"/>
          <a:stretch>
            <a:fillRect/>
          </a:stretch>
        </p:blipFill>
        <p:spPr>
          <a:xfrm>
            <a:off x="2139115" y="2132821"/>
            <a:ext cx="7913769" cy="3740020"/>
          </a:xfrm>
          <a:prstGeom prst="rect">
            <a:avLst/>
          </a:prstGeom>
        </p:spPr>
      </p:pic>
    </p:spTree>
    <p:extLst>
      <p:ext uri="{BB962C8B-B14F-4D97-AF65-F5344CB8AC3E}">
        <p14:creationId xmlns:p14="http://schemas.microsoft.com/office/powerpoint/2010/main" val="201186738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FC2D76-44C9-E24E-6BE0-8228AD66AD1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4B34AD1-421D-202B-8ABA-4BDE2095F01C}"/>
              </a:ext>
            </a:extLst>
          </p:cNvPr>
          <p:cNvSpPr>
            <a:spLocks noGrp="1"/>
          </p:cNvSpPr>
          <p:nvPr>
            <p:ph type="title"/>
          </p:nvPr>
        </p:nvSpPr>
        <p:spPr>
          <a:xfrm>
            <a:off x="-68164" y="1711875"/>
            <a:ext cx="7426226" cy="2677656"/>
          </a:xfrm>
        </p:spPr>
        <p:txBody>
          <a:bodyPr/>
          <a:lstStyle/>
          <a:p>
            <a:pPr algn="ctr"/>
            <a:r>
              <a:rPr lang="en-US" altLang="zh-CN" sz="5400" dirty="0">
                <a:solidFill>
                  <a:schemeClr val="accent4">
                    <a:lumMod val="75000"/>
                  </a:schemeClr>
                </a:solidFill>
              </a:rPr>
              <a:t>DeepSeek-R1-Zero GRPO</a:t>
            </a:r>
            <a:br>
              <a:rPr lang="en-US" altLang="zh-CN" sz="6600" dirty="0">
                <a:solidFill>
                  <a:schemeClr val="accent4">
                    <a:lumMod val="75000"/>
                  </a:schemeClr>
                </a:solidFill>
              </a:rPr>
            </a:br>
            <a:r>
              <a:rPr lang="en-US" altLang="zh-CN" sz="6600" dirty="0">
                <a:solidFill>
                  <a:schemeClr val="accent4">
                    <a:lumMod val="75000"/>
                  </a:schemeClr>
                </a:solidFill>
              </a:rPr>
              <a:t>  </a:t>
            </a:r>
            <a:r>
              <a:rPr lang="en-US" altLang="zh-CN" sz="4800" dirty="0">
                <a:solidFill>
                  <a:schemeClr val="accent4">
                    <a:lumMod val="75000"/>
                  </a:schemeClr>
                </a:solidFill>
              </a:rPr>
              <a:t>-</a:t>
            </a:r>
            <a:r>
              <a:rPr lang="zh-CN" altLang="en-US" sz="3200" b="1" dirty="0">
                <a:solidFill>
                  <a:schemeClr val="accent4">
                    <a:lumMod val="75000"/>
                  </a:schemeClr>
                </a:solidFill>
                <a:ea typeface="Pretendard SemiBold" panose="02000503000000020004" pitchFamily="2" charset="-127"/>
              </a:rPr>
              <a:t>基于</a:t>
            </a:r>
            <a:r>
              <a:rPr lang="en-US" altLang="zh-CN" sz="3200" b="1" dirty="0">
                <a:solidFill>
                  <a:schemeClr val="accent4">
                    <a:lumMod val="75000"/>
                  </a:schemeClr>
                </a:solidFill>
                <a:ea typeface="Pretendard SemiBold" panose="02000503000000020004" pitchFamily="2" charset="-127"/>
              </a:rPr>
              <a:t>R1</a:t>
            </a:r>
            <a:r>
              <a:rPr lang="zh-CN" altLang="en-US" sz="3200" b="1" dirty="0">
                <a:solidFill>
                  <a:schemeClr val="accent4">
                    <a:lumMod val="75000"/>
                  </a:schemeClr>
                </a:solidFill>
                <a:ea typeface="Pretendard SemiBold" panose="02000503000000020004" pitchFamily="2" charset="-127"/>
              </a:rPr>
              <a:t>范式提升</a:t>
            </a:r>
            <a:r>
              <a:rPr lang="en-US" altLang="zh-CN" sz="3200" b="1" dirty="0">
                <a:solidFill>
                  <a:schemeClr val="accent4">
                    <a:lumMod val="60000"/>
                    <a:lumOff val="40000"/>
                  </a:schemeClr>
                </a:solidFill>
                <a:ea typeface="Pretendard SemiBold" panose="02000503000000020004" pitchFamily="2" charset="-127"/>
              </a:rPr>
              <a:t>Qwen</a:t>
            </a:r>
            <a:r>
              <a:rPr lang="zh-CN" altLang="en-US" sz="3200" b="1" dirty="0">
                <a:solidFill>
                  <a:schemeClr val="accent4">
                    <a:lumMod val="75000"/>
                  </a:schemeClr>
                </a:solidFill>
                <a:ea typeface="Pretendard SemiBold" panose="02000503000000020004" pitchFamily="2" charset="-127"/>
              </a:rPr>
              <a:t>的逻辑推理能力</a:t>
            </a:r>
            <a:endParaRPr lang="zh-CN" altLang="en-US" sz="6600" dirty="0">
              <a:solidFill>
                <a:schemeClr val="accent4">
                  <a:lumMod val="75000"/>
                </a:schemeClr>
              </a:solidFill>
            </a:endParaRPr>
          </a:p>
        </p:txBody>
      </p:sp>
      <p:pic>
        <p:nvPicPr>
          <p:cNvPr id="5" name="图片 4">
            <a:extLst>
              <a:ext uri="{FF2B5EF4-FFF2-40B4-BE49-F238E27FC236}">
                <a16:creationId xmlns:a16="http://schemas.microsoft.com/office/drawing/2014/main" id="{7B9CB2DF-5B58-E0F3-3973-BA9A079401FB}"/>
              </a:ext>
            </a:extLst>
          </p:cNvPr>
          <p:cNvPicPr>
            <a:picLocks noChangeAspect="1"/>
          </p:cNvPicPr>
          <p:nvPr/>
        </p:nvPicPr>
        <p:blipFill>
          <a:blip r:embed="rId3"/>
          <a:stretch>
            <a:fillRect/>
          </a:stretch>
        </p:blipFill>
        <p:spPr>
          <a:xfrm>
            <a:off x="7708186" y="632943"/>
            <a:ext cx="4399118" cy="5135845"/>
          </a:xfrm>
          <a:prstGeom prst="rect">
            <a:avLst/>
          </a:prstGeom>
        </p:spPr>
      </p:pic>
    </p:spTree>
    <p:extLst>
      <p:ext uri="{BB962C8B-B14F-4D97-AF65-F5344CB8AC3E}">
        <p14:creationId xmlns:p14="http://schemas.microsoft.com/office/powerpoint/2010/main" val="299522428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91947-FFD7-62ED-A81B-8F76C37277E0}"/>
            </a:ext>
          </a:extLst>
        </p:cNvPr>
        <p:cNvGrpSpPr/>
        <p:nvPr/>
      </p:nvGrpSpPr>
      <p:grpSpPr>
        <a:xfrm>
          <a:off x="0" y="0"/>
          <a:ext cx="0" cy="0"/>
          <a:chOff x="0" y="0"/>
          <a:chExt cx="0" cy="0"/>
        </a:xfrm>
      </p:grpSpPr>
      <p:sp>
        <p:nvSpPr>
          <p:cNvPr id="2" name="제목 310">
            <a:extLst>
              <a:ext uri="{FF2B5EF4-FFF2-40B4-BE49-F238E27FC236}">
                <a16:creationId xmlns:a16="http://schemas.microsoft.com/office/drawing/2014/main" id="{76993BA5-2757-7B81-D962-E0F5BE69A877}"/>
              </a:ext>
            </a:extLst>
          </p:cNvPr>
          <p:cNvSpPr txBox="1">
            <a:spLocks/>
          </p:cNvSpPr>
          <p:nvPr/>
        </p:nvSpPr>
        <p:spPr>
          <a:xfrm>
            <a:off x="283068" y="247356"/>
            <a:ext cx="11017250" cy="4429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900" b="1" dirty="0">
                <a:solidFill>
                  <a:schemeClr val="accent4">
                    <a:lumMod val="75000"/>
                  </a:schemeClr>
                </a:solidFill>
                <a:ea typeface="Pretendard SemiBold" panose="02000503000000020004" pitchFamily="2" charset="-127"/>
              </a:rPr>
              <a:t>基于</a:t>
            </a:r>
            <a:r>
              <a:rPr lang="en-US" altLang="zh-CN" sz="2900" b="1" dirty="0">
                <a:solidFill>
                  <a:schemeClr val="accent4">
                    <a:lumMod val="75000"/>
                  </a:schemeClr>
                </a:solidFill>
                <a:ea typeface="Pretendard SemiBold" panose="02000503000000020004" pitchFamily="2" charset="-127"/>
              </a:rPr>
              <a:t>R1</a:t>
            </a:r>
            <a:r>
              <a:rPr lang="zh-CN" altLang="en-US" sz="2900" b="1" dirty="0">
                <a:solidFill>
                  <a:schemeClr val="accent4">
                    <a:lumMod val="75000"/>
                  </a:schemeClr>
                </a:solidFill>
                <a:ea typeface="Pretendard SemiBold" panose="02000503000000020004" pitchFamily="2" charset="-127"/>
              </a:rPr>
              <a:t>范式提升</a:t>
            </a:r>
            <a:r>
              <a:rPr lang="en-US" altLang="zh-CN" sz="2900" b="1" dirty="0">
                <a:solidFill>
                  <a:schemeClr val="accent4">
                    <a:lumMod val="75000"/>
                  </a:schemeClr>
                </a:solidFill>
                <a:ea typeface="Pretendard SemiBold" panose="02000503000000020004" pitchFamily="2" charset="-127"/>
              </a:rPr>
              <a:t>Qwen</a:t>
            </a:r>
            <a:r>
              <a:rPr lang="zh-CN" altLang="en-US" sz="2900" b="1" dirty="0">
                <a:solidFill>
                  <a:schemeClr val="accent4">
                    <a:lumMod val="75000"/>
                  </a:schemeClr>
                </a:solidFill>
                <a:ea typeface="Pretendard SemiBold" panose="02000503000000020004" pitchFamily="2" charset="-127"/>
              </a:rPr>
              <a:t>的逻辑推理能力</a:t>
            </a:r>
            <a:r>
              <a:rPr lang="en-US" altLang="zh-CN" sz="2900" b="1" dirty="0">
                <a:solidFill>
                  <a:schemeClr val="accent4">
                    <a:lumMod val="75000"/>
                  </a:schemeClr>
                </a:solidFill>
                <a:ea typeface="Pretendard SemiBold" panose="02000503000000020004" pitchFamily="2" charset="-127"/>
              </a:rPr>
              <a:t>– GRPO</a:t>
            </a:r>
            <a:endParaRPr lang="ko-KR" altLang="en-US" sz="2900" b="1" dirty="0">
              <a:solidFill>
                <a:schemeClr val="accent4">
                  <a:lumMod val="75000"/>
                </a:schemeClr>
              </a:solidFill>
              <a:ea typeface="Pretendard SemiBold" panose="02000503000000020004" pitchFamily="2" charset="-127"/>
            </a:endParaRPr>
          </a:p>
        </p:txBody>
      </p:sp>
      <p:sp>
        <p:nvSpPr>
          <p:cNvPr id="5" name="文本框 4">
            <a:extLst>
              <a:ext uri="{FF2B5EF4-FFF2-40B4-BE49-F238E27FC236}">
                <a16:creationId xmlns:a16="http://schemas.microsoft.com/office/drawing/2014/main" id="{86BE76C4-7420-038C-6543-74C0EAD465F2}"/>
              </a:ext>
            </a:extLst>
          </p:cNvPr>
          <p:cNvSpPr txBox="1"/>
          <p:nvPr/>
        </p:nvSpPr>
        <p:spPr>
          <a:xfrm>
            <a:off x="99845" y="1027868"/>
            <a:ext cx="11017250" cy="677108"/>
          </a:xfrm>
          <a:prstGeom prst="rect">
            <a:avLst/>
          </a:prstGeom>
          <a:noFill/>
        </p:spPr>
        <p:txBody>
          <a:bodyPr wrap="square" rtlCol="0">
            <a:spAutoFit/>
          </a:bodyPr>
          <a:lstStyle/>
          <a:p>
            <a:pPr marL="285750" indent="-285750">
              <a:buFont typeface="Wingdings" panose="05000000000000000000" pitchFamily="2" charset="2"/>
              <a:buChar char="n"/>
            </a:pPr>
            <a:r>
              <a:rPr lang="en-US" altLang="zh-CN" sz="2000" b="0" i="0" dirty="0" err="1">
                <a:solidFill>
                  <a:schemeClr val="accent4">
                    <a:lumMod val="75000"/>
                  </a:schemeClr>
                </a:solidFill>
                <a:effectLst/>
                <a:latin typeface="Arial" panose="020B0604020202020204" pitchFamily="34" charset="0"/>
              </a:rPr>
              <a:t>unsloth</a:t>
            </a:r>
            <a:r>
              <a:rPr lang="en-US" altLang="zh-CN" b="0" i="0" dirty="0">
                <a:solidFill>
                  <a:schemeClr val="accent4">
                    <a:lumMod val="75000"/>
                  </a:schemeClr>
                </a:solidFill>
                <a:effectLst/>
                <a:latin typeface="Arial" panose="020B0604020202020204" pitchFamily="34" charset="0"/>
              </a:rPr>
              <a:t> </a:t>
            </a:r>
            <a:r>
              <a:rPr lang="zh-CN" altLang="en-US" b="0" i="0" dirty="0">
                <a:solidFill>
                  <a:schemeClr val="accent4">
                    <a:lumMod val="75000"/>
                  </a:schemeClr>
                </a:solidFill>
                <a:effectLst/>
                <a:latin typeface="Arial" panose="020B0604020202020204" pitchFamily="34" charset="0"/>
              </a:rPr>
              <a:t>是</a:t>
            </a:r>
            <a:r>
              <a:rPr lang="zh-CN" altLang="en-US" b="1" i="0" dirty="0">
                <a:solidFill>
                  <a:schemeClr val="accent4">
                    <a:lumMod val="75000"/>
                  </a:schemeClr>
                </a:solidFill>
                <a:effectLst/>
                <a:latin typeface="Arial" panose="020B0604020202020204" pitchFamily="34" charset="0"/>
              </a:rPr>
              <a:t>开源的大语言模型（</a:t>
            </a:r>
            <a:r>
              <a:rPr lang="en-US" altLang="zh-CN" b="1" i="0" dirty="0">
                <a:solidFill>
                  <a:schemeClr val="accent4">
                    <a:lumMod val="75000"/>
                  </a:schemeClr>
                </a:solidFill>
                <a:effectLst/>
                <a:latin typeface="Arial" panose="020B0604020202020204" pitchFamily="34" charset="0"/>
              </a:rPr>
              <a:t>LLM</a:t>
            </a:r>
            <a:r>
              <a:rPr lang="zh-CN" altLang="en-US" b="1" i="0" dirty="0">
                <a:solidFill>
                  <a:schemeClr val="accent4">
                    <a:lumMod val="75000"/>
                  </a:schemeClr>
                </a:solidFill>
                <a:effectLst/>
                <a:latin typeface="Arial" panose="020B0604020202020204" pitchFamily="34" charset="0"/>
              </a:rPr>
              <a:t>）微调加速工具</a:t>
            </a:r>
            <a:r>
              <a:rPr lang="zh-CN" altLang="en-US" b="0" i="0" dirty="0">
                <a:solidFill>
                  <a:schemeClr val="accent4">
                    <a:lumMod val="75000"/>
                  </a:schemeClr>
                </a:solidFill>
                <a:effectLst/>
                <a:latin typeface="Arial" panose="020B0604020202020204" pitchFamily="34" charset="0"/>
              </a:rPr>
              <a:t>，单 </a:t>
            </a:r>
            <a:r>
              <a:rPr lang="en-US" altLang="zh-CN" b="0" i="0" dirty="0">
                <a:solidFill>
                  <a:schemeClr val="accent4">
                    <a:lumMod val="75000"/>
                  </a:schemeClr>
                </a:solidFill>
                <a:effectLst/>
                <a:latin typeface="Arial" panose="020B0604020202020204" pitchFamily="34" charset="0"/>
              </a:rPr>
              <a:t>GPU </a:t>
            </a:r>
            <a:r>
              <a:rPr lang="zh-CN" altLang="en-US" b="0" i="0" dirty="0">
                <a:solidFill>
                  <a:schemeClr val="accent4">
                    <a:lumMod val="75000"/>
                  </a:schemeClr>
                </a:solidFill>
                <a:effectLst/>
                <a:latin typeface="Arial" panose="020B0604020202020204" pitchFamily="34" charset="0"/>
              </a:rPr>
              <a:t>上实现最高 </a:t>
            </a:r>
            <a:r>
              <a:rPr lang="en-US" altLang="zh-CN" b="0" i="0" dirty="0">
                <a:solidFill>
                  <a:schemeClr val="accent4">
                    <a:lumMod val="75000"/>
                  </a:schemeClr>
                </a:solidFill>
                <a:effectLst/>
                <a:latin typeface="Arial" panose="020B0604020202020204" pitchFamily="34" charset="0"/>
              </a:rPr>
              <a:t>10 </a:t>
            </a:r>
            <a:r>
              <a:rPr lang="zh-CN" altLang="en-US" b="0" i="0" dirty="0">
                <a:solidFill>
                  <a:schemeClr val="accent4">
                    <a:lumMod val="75000"/>
                  </a:schemeClr>
                </a:solidFill>
                <a:effectLst/>
                <a:latin typeface="Arial" panose="020B0604020202020204" pitchFamily="34" charset="0"/>
              </a:rPr>
              <a:t>倍的加速效果。可以将</a:t>
            </a:r>
            <a:r>
              <a:rPr lang="en-US" altLang="zh-CN" b="0" i="0" dirty="0">
                <a:solidFill>
                  <a:schemeClr val="accent4">
                    <a:lumMod val="75000"/>
                  </a:schemeClr>
                </a:solidFill>
                <a:effectLst/>
                <a:latin typeface="Arial" panose="020B0604020202020204" pitchFamily="34" charset="0"/>
              </a:rPr>
              <a:t>GRPO</a:t>
            </a:r>
            <a:r>
              <a:rPr lang="zh-CN" altLang="en-US" dirty="0">
                <a:solidFill>
                  <a:schemeClr val="accent4">
                    <a:lumMod val="75000"/>
                  </a:schemeClr>
                </a:solidFill>
                <a:latin typeface="Arial" panose="020B0604020202020204" pitchFamily="34" charset="0"/>
              </a:rPr>
              <a:t>强化学习算法与</a:t>
            </a:r>
            <a:r>
              <a:rPr lang="en-US" altLang="zh-CN" dirty="0">
                <a:solidFill>
                  <a:schemeClr val="accent4">
                    <a:lumMod val="75000"/>
                  </a:schemeClr>
                </a:solidFill>
                <a:latin typeface="Arial" panose="020B0604020202020204" pitchFamily="34" charset="0"/>
              </a:rPr>
              <a:t>LLM</a:t>
            </a:r>
            <a:r>
              <a:rPr lang="zh-CN" altLang="en-US" dirty="0">
                <a:solidFill>
                  <a:schemeClr val="accent4">
                    <a:lumMod val="75000"/>
                  </a:schemeClr>
                </a:solidFill>
                <a:latin typeface="Arial" panose="020B0604020202020204" pitchFamily="34" charset="0"/>
              </a:rPr>
              <a:t>结合起来实现强化学习微调。</a:t>
            </a:r>
            <a:endParaRPr lang="en-US" altLang="zh-CN" dirty="0">
              <a:solidFill>
                <a:schemeClr val="accent4">
                  <a:lumMod val="75000"/>
                </a:schemeClr>
              </a:solidFill>
              <a:latin typeface="Arial" panose="020B0604020202020204" pitchFamily="34" charset="0"/>
            </a:endParaRPr>
          </a:p>
        </p:txBody>
      </p:sp>
      <p:sp>
        <p:nvSpPr>
          <p:cNvPr id="8" name="文本框 7">
            <a:extLst>
              <a:ext uri="{FF2B5EF4-FFF2-40B4-BE49-F238E27FC236}">
                <a16:creationId xmlns:a16="http://schemas.microsoft.com/office/drawing/2014/main" id="{2E484824-C102-DBD2-A6AE-E25E19EA1EC3}"/>
              </a:ext>
            </a:extLst>
          </p:cNvPr>
          <p:cNvSpPr txBox="1"/>
          <p:nvPr/>
        </p:nvSpPr>
        <p:spPr>
          <a:xfrm>
            <a:off x="99845" y="2848432"/>
            <a:ext cx="6797002" cy="646331"/>
          </a:xfrm>
          <a:prstGeom prst="rect">
            <a:avLst/>
          </a:prstGeom>
          <a:noFill/>
        </p:spPr>
        <p:txBody>
          <a:bodyPr wrap="square" rtlCol="0">
            <a:spAutoFit/>
          </a:bodyPr>
          <a:lstStyle/>
          <a:p>
            <a:pPr marL="285750" indent="-285750">
              <a:buFont typeface="Wingdings" panose="05000000000000000000" pitchFamily="2" charset="2"/>
              <a:buChar char="n"/>
            </a:pPr>
            <a:endParaRPr lang="en-US" altLang="zh-CN" b="1" dirty="0">
              <a:solidFill>
                <a:schemeClr val="accent4">
                  <a:lumMod val="75000"/>
                </a:schemeClr>
              </a:solidFill>
            </a:endParaRPr>
          </a:p>
          <a:p>
            <a:pPr marL="285750" indent="-285750">
              <a:buFont typeface="Wingdings" panose="05000000000000000000" pitchFamily="2" charset="2"/>
              <a:buChar char="n"/>
            </a:pPr>
            <a:r>
              <a:rPr lang="zh-CN" altLang="en-US" b="1" dirty="0">
                <a:solidFill>
                  <a:schemeClr val="accent4">
                    <a:lumMod val="75000"/>
                  </a:schemeClr>
                </a:solidFill>
              </a:rPr>
              <a:t>调用</a:t>
            </a:r>
            <a:r>
              <a:rPr lang="en-US" altLang="zh-CN" b="1" dirty="0" err="1">
                <a:solidFill>
                  <a:schemeClr val="accent4">
                    <a:lumMod val="75000"/>
                  </a:schemeClr>
                </a:solidFill>
              </a:rPr>
              <a:t>unsloth</a:t>
            </a:r>
            <a:r>
              <a:rPr lang="en-US" altLang="zh-CN" b="1" dirty="0">
                <a:solidFill>
                  <a:schemeClr val="accent4">
                    <a:lumMod val="75000"/>
                  </a:schemeClr>
                </a:solidFill>
              </a:rPr>
              <a:t> </a:t>
            </a:r>
            <a:r>
              <a:rPr lang="zh-CN" altLang="en-US" b="1" dirty="0">
                <a:solidFill>
                  <a:schemeClr val="accent4">
                    <a:lumMod val="75000"/>
                  </a:schemeClr>
                </a:solidFill>
              </a:rPr>
              <a:t>加载</a:t>
            </a:r>
            <a:r>
              <a:rPr lang="en-US" altLang="zh-CN" b="1" dirty="0">
                <a:solidFill>
                  <a:schemeClr val="accent4">
                    <a:lumMod val="75000"/>
                  </a:schemeClr>
                </a:solidFill>
              </a:rPr>
              <a:t>Qwen2.5-7B</a:t>
            </a:r>
            <a:r>
              <a:rPr lang="zh-CN" altLang="en-US" b="1" dirty="0">
                <a:solidFill>
                  <a:schemeClr val="accent4">
                    <a:lumMod val="75000"/>
                  </a:schemeClr>
                </a:solidFill>
              </a:rPr>
              <a:t>的模型和分析器</a:t>
            </a:r>
            <a:endParaRPr lang="en-US" altLang="zh-CN" b="1" dirty="0">
              <a:solidFill>
                <a:schemeClr val="accent4">
                  <a:lumMod val="75000"/>
                </a:schemeClr>
              </a:solidFill>
            </a:endParaRPr>
          </a:p>
        </p:txBody>
      </p:sp>
      <p:sp>
        <p:nvSpPr>
          <p:cNvPr id="11" name="文本框 10">
            <a:extLst>
              <a:ext uri="{FF2B5EF4-FFF2-40B4-BE49-F238E27FC236}">
                <a16:creationId xmlns:a16="http://schemas.microsoft.com/office/drawing/2014/main" id="{3B8A2DC4-DE7E-E0D8-E461-DF1B18509064}"/>
              </a:ext>
            </a:extLst>
          </p:cNvPr>
          <p:cNvSpPr txBox="1"/>
          <p:nvPr/>
        </p:nvSpPr>
        <p:spPr>
          <a:xfrm>
            <a:off x="7117623" y="2144780"/>
            <a:ext cx="2319866" cy="369332"/>
          </a:xfrm>
          <a:prstGeom prst="rect">
            <a:avLst/>
          </a:prstGeom>
          <a:noFill/>
        </p:spPr>
        <p:txBody>
          <a:bodyPr wrap="none" rtlCol="0">
            <a:spAutoFit/>
          </a:bodyPr>
          <a:lstStyle/>
          <a:p>
            <a:pPr marL="285750" indent="-285750">
              <a:buFont typeface="Wingdings" panose="05000000000000000000" pitchFamily="2" charset="2"/>
              <a:buChar char="n"/>
            </a:pPr>
            <a:r>
              <a:rPr lang="zh-CN" altLang="en-US" b="1" dirty="0">
                <a:solidFill>
                  <a:schemeClr val="accent4">
                    <a:lumMod val="75000"/>
                  </a:schemeClr>
                </a:solidFill>
              </a:rPr>
              <a:t>定义多个奖励函数</a:t>
            </a:r>
          </a:p>
        </p:txBody>
      </p:sp>
      <p:pic>
        <p:nvPicPr>
          <p:cNvPr id="9" name="图片 8">
            <a:extLst>
              <a:ext uri="{FF2B5EF4-FFF2-40B4-BE49-F238E27FC236}">
                <a16:creationId xmlns:a16="http://schemas.microsoft.com/office/drawing/2014/main" id="{3CE789BF-63CC-CB3D-F3C5-A78E0F1B7EF7}"/>
              </a:ext>
            </a:extLst>
          </p:cNvPr>
          <p:cNvPicPr>
            <a:picLocks noChangeAspect="1"/>
          </p:cNvPicPr>
          <p:nvPr/>
        </p:nvPicPr>
        <p:blipFill>
          <a:blip r:embed="rId3"/>
          <a:stretch>
            <a:fillRect/>
          </a:stretch>
        </p:blipFill>
        <p:spPr>
          <a:xfrm>
            <a:off x="358589" y="2057487"/>
            <a:ext cx="6220246" cy="822277"/>
          </a:xfrm>
          <a:prstGeom prst="rect">
            <a:avLst/>
          </a:prstGeom>
        </p:spPr>
      </p:pic>
      <p:pic>
        <p:nvPicPr>
          <p:cNvPr id="18" name="图片 17">
            <a:extLst>
              <a:ext uri="{FF2B5EF4-FFF2-40B4-BE49-F238E27FC236}">
                <a16:creationId xmlns:a16="http://schemas.microsoft.com/office/drawing/2014/main" id="{EAD308B1-0508-C72B-23A1-777F32D09D6C}"/>
              </a:ext>
            </a:extLst>
          </p:cNvPr>
          <p:cNvPicPr>
            <a:picLocks noChangeAspect="1"/>
          </p:cNvPicPr>
          <p:nvPr/>
        </p:nvPicPr>
        <p:blipFill>
          <a:blip r:embed="rId4"/>
          <a:stretch>
            <a:fillRect/>
          </a:stretch>
        </p:blipFill>
        <p:spPr>
          <a:xfrm>
            <a:off x="7117623" y="2587813"/>
            <a:ext cx="4631980" cy="3405517"/>
          </a:xfrm>
          <a:prstGeom prst="rect">
            <a:avLst/>
          </a:prstGeom>
        </p:spPr>
      </p:pic>
      <p:pic>
        <p:nvPicPr>
          <p:cNvPr id="22" name="图片 21">
            <a:extLst>
              <a:ext uri="{FF2B5EF4-FFF2-40B4-BE49-F238E27FC236}">
                <a16:creationId xmlns:a16="http://schemas.microsoft.com/office/drawing/2014/main" id="{5DD3D709-F364-3AC3-83A4-03B5F548AB77}"/>
              </a:ext>
            </a:extLst>
          </p:cNvPr>
          <p:cNvPicPr>
            <a:picLocks noChangeAspect="1"/>
          </p:cNvPicPr>
          <p:nvPr/>
        </p:nvPicPr>
        <p:blipFill>
          <a:blip r:embed="rId5"/>
          <a:stretch>
            <a:fillRect/>
          </a:stretch>
        </p:blipFill>
        <p:spPr>
          <a:xfrm>
            <a:off x="866588" y="3670709"/>
            <a:ext cx="5486948" cy="2365358"/>
          </a:xfrm>
          <a:prstGeom prst="rect">
            <a:avLst/>
          </a:prstGeom>
        </p:spPr>
      </p:pic>
      <p:sp>
        <p:nvSpPr>
          <p:cNvPr id="23" name="文本框 22">
            <a:extLst>
              <a:ext uri="{FF2B5EF4-FFF2-40B4-BE49-F238E27FC236}">
                <a16:creationId xmlns:a16="http://schemas.microsoft.com/office/drawing/2014/main" id="{31F7D482-16F0-C0A8-83B1-B24830C70D99}"/>
              </a:ext>
            </a:extLst>
          </p:cNvPr>
          <p:cNvSpPr txBox="1"/>
          <p:nvPr/>
        </p:nvSpPr>
        <p:spPr>
          <a:xfrm>
            <a:off x="1272988" y="6212013"/>
            <a:ext cx="3834383" cy="246221"/>
          </a:xfrm>
          <a:prstGeom prst="rect">
            <a:avLst/>
          </a:prstGeom>
          <a:noFill/>
        </p:spPr>
        <p:txBody>
          <a:bodyPr wrap="none" lIns="0" tIns="0" rIns="0" bIns="0" rtlCol="0">
            <a:spAutoFit/>
          </a:bodyPr>
          <a:lstStyle/>
          <a:p>
            <a:pPr algn="l"/>
            <a:r>
              <a:rPr lang="zh-CN" altLang="en-US" sz="1600" b="1" dirty="0">
                <a:solidFill>
                  <a:schemeClr val="accent4">
                    <a:lumMod val="75000"/>
                  </a:schemeClr>
                </a:solidFill>
              </a:rPr>
              <a:t>启用</a:t>
            </a:r>
            <a:r>
              <a:rPr lang="en-US" altLang="zh-CN" sz="1600" b="1" dirty="0">
                <a:solidFill>
                  <a:schemeClr val="accent4">
                    <a:lumMod val="75000"/>
                  </a:schemeClr>
                </a:solidFill>
              </a:rPr>
              <a:t>Lora</a:t>
            </a:r>
            <a:r>
              <a:rPr lang="zh-CN" altLang="en-US" sz="1600" b="1" dirty="0">
                <a:solidFill>
                  <a:schemeClr val="accent4">
                    <a:lumMod val="75000"/>
                  </a:schemeClr>
                </a:solidFill>
              </a:rPr>
              <a:t>，设置</a:t>
            </a:r>
            <a:r>
              <a:rPr lang="en-US" altLang="zh-CN" sz="1600" b="1" dirty="0">
                <a:solidFill>
                  <a:schemeClr val="accent4">
                    <a:lumMod val="75000"/>
                  </a:schemeClr>
                </a:solidFill>
              </a:rPr>
              <a:t>4</a:t>
            </a:r>
            <a:r>
              <a:rPr lang="zh-CN" altLang="en-US" sz="1600" b="1" dirty="0">
                <a:solidFill>
                  <a:schemeClr val="accent4">
                    <a:lumMod val="75000"/>
                  </a:schemeClr>
                </a:solidFill>
              </a:rPr>
              <a:t>位量化，设置</a:t>
            </a:r>
            <a:r>
              <a:rPr lang="en-US" altLang="zh-CN" sz="1600" b="1" dirty="0">
                <a:solidFill>
                  <a:schemeClr val="accent4">
                    <a:lumMod val="75000"/>
                  </a:schemeClr>
                </a:solidFill>
              </a:rPr>
              <a:t>GPU</a:t>
            </a:r>
            <a:r>
              <a:rPr lang="zh-CN" altLang="en-US" sz="1600" b="1" dirty="0">
                <a:solidFill>
                  <a:schemeClr val="accent4">
                    <a:lumMod val="75000"/>
                  </a:schemeClr>
                </a:solidFill>
              </a:rPr>
              <a:t>利用率</a:t>
            </a:r>
            <a:endParaRPr lang="zh-CN" altLang="en-US" sz="1600" dirty="0"/>
          </a:p>
        </p:txBody>
      </p:sp>
    </p:spTree>
    <p:extLst>
      <p:ext uri="{BB962C8B-B14F-4D97-AF65-F5344CB8AC3E}">
        <p14:creationId xmlns:p14="http://schemas.microsoft.com/office/powerpoint/2010/main" val="10445019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E99BE-417B-52EC-D554-1946A5198456}"/>
            </a:ext>
          </a:extLst>
        </p:cNvPr>
        <p:cNvGrpSpPr/>
        <p:nvPr/>
      </p:nvGrpSpPr>
      <p:grpSpPr>
        <a:xfrm>
          <a:off x="0" y="0"/>
          <a:ext cx="0" cy="0"/>
          <a:chOff x="0" y="0"/>
          <a:chExt cx="0" cy="0"/>
        </a:xfrm>
      </p:grpSpPr>
      <p:sp>
        <p:nvSpPr>
          <p:cNvPr id="2" name="제목 310">
            <a:extLst>
              <a:ext uri="{FF2B5EF4-FFF2-40B4-BE49-F238E27FC236}">
                <a16:creationId xmlns:a16="http://schemas.microsoft.com/office/drawing/2014/main" id="{DF4068D2-F82C-0366-7A9F-944FA4DE97C0}"/>
              </a:ext>
            </a:extLst>
          </p:cNvPr>
          <p:cNvSpPr txBox="1">
            <a:spLocks/>
          </p:cNvSpPr>
          <p:nvPr/>
        </p:nvSpPr>
        <p:spPr>
          <a:xfrm>
            <a:off x="283068" y="247356"/>
            <a:ext cx="11017250" cy="4429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900" b="1" dirty="0">
                <a:solidFill>
                  <a:schemeClr val="accent4">
                    <a:lumMod val="75000"/>
                  </a:schemeClr>
                </a:solidFill>
                <a:ea typeface="Pretendard SemiBold" panose="02000503000000020004" pitchFamily="2" charset="-127"/>
              </a:rPr>
              <a:t>基于</a:t>
            </a:r>
            <a:r>
              <a:rPr lang="en-US" altLang="zh-CN" sz="2900" b="1" dirty="0">
                <a:solidFill>
                  <a:schemeClr val="accent4">
                    <a:lumMod val="75000"/>
                  </a:schemeClr>
                </a:solidFill>
                <a:ea typeface="Pretendard SemiBold" panose="02000503000000020004" pitchFamily="2" charset="-127"/>
              </a:rPr>
              <a:t>R1</a:t>
            </a:r>
            <a:r>
              <a:rPr lang="zh-CN" altLang="en-US" sz="2900" b="1" dirty="0">
                <a:solidFill>
                  <a:schemeClr val="accent4">
                    <a:lumMod val="75000"/>
                  </a:schemeClr>
                </a:solidFill>
                <a:ea typeface="Pretendard SemiBold" panose="02000503000000020004" pitchFamily="2" charset="-127"/>
              </a:rPr>
              <a:t>范式提升</a:t>
            </a:r>
            <a:r>
              <a:rPr lang="en-US" altLang="zh-CN" sz="2900" b="1" dirty="0">
                <a:solidFill>
                  <a:schemeClr val="accent4">
                    <a:lumMod val="75000"/>
                  </a:schemeClr>
                </a:solidFill>
                <a:ea typeface="Pretendard SemiBold" panose="02000503000000020004" pitchFamily="2" charset="-127"/>
              </a:rPr>
              <a:t>Qwen</a:t>
            </a:r>
            <a:r>
              <a:rPr lang="zh-CN" altLang="en-US" sz="2900" b="1" dirty="0">
                <a:solidFill>
                  <a:schemeClr val="accent4">
                    <a:lumMod val="75000"/>
                  </a:schemeClr>
                </a:solidFill>
                <a:ea typeface="Pretendard SemiBold" panose="02000503000000020004" pitchFamily="2" charset="-127"/>
              </a:rPr>
              <a:t>的逻辑推理能力</a:t>
            </a:r>
            <a:r>
              <a:rPr lang="en-US" altLang="zh-CN" sz="2900" b="1" dirty="0">
                <a:solidFill>
                  <a:schemeClr val="accent4">
                    <a:lumMod val="75000"/>
                  </a:schemeClr>
                </a:solidFill>
                <a:ea typeface="Pretendard SemiBold" panose="02000503000000020004" pitchFamily="2" charset="-127"/>
              </a:rPr>
              <a:t>– GRPO</a:t>
            </a:r>
            <a:endParaRPr lang="ko-KR" altLang="en-US" sz="2900" b="1" dirty="0">
              <a:solidFill>
                <a:schemeClr val="accent4">
                  <a:lumMod val="75000"/>
                </a:schemeClr>
              </a:solidFill>
              <a:ea typeface="Pretendard SemiBold" panose="02000503000000020004" pitchFamily="2" charset="-127"/>
            </a:endParaRPr>
          </a:p>
        </p:txBody>
      </p:sp>
      <p:sp>
        <p:nvSpPr>
          <p:cNvPr id="5" name="文本框 4">
            <a:extLst>
              <a:ext uri="{FF2B5EF4-FFF2-40B4-BE49-F238E27FC236}">
                <a16:creationId xmlns:a16="http://schemas.microsoft.com/office/drawing/2014/main" id="{FAEABA3F-A691-5028-87FE-067CD9A3B3C0}"/>
              </a:ext>
            </a:extLst>
          </p:cNvPr>
          <p:cNvSpPr txBox="1"/>
          <p:nvPr/>
        </p:nvSpPr>
        <p:spPr>
          <a:xfrm>
            <a:off x="394347" y="921340"/>
            <a:ext cx="11017250" cy="677108"/>
          </a:xfrm>
          <a:prstGeom prst="rect">
            <a:avLst/>
          </a:prstGeom>
          <a:noFill/>
        </p:spPr>
        <p:txBody>
          <a:bodyPr wrap="square" rtlCol="0">
            <a:spAutoFit/>
          </a:bodyPr>
          <a:lstStyle/>
          <a:p>
            <a:pPr marL="285750" indent="-285750">
              <a:buFont typeface="Wingdings" panose="05000000000000000000" pitchFamily="2" charset="2"/>
              <a:buChar char="n"/>
            </a:pPr>
            <a:r>
              <a:rPr lang="en-US" altLang="zh-CN" sz="2000" b="0" i="0" dirty="0" err="1">
                <a:solidFill>
                  <a:schemeClr val="accent4">
                    <a:lumMod val="75000"/>
                  </a:schemeClr>
                </a:solidFill>
                <a:effectLst/>
                <a:latin typeface="Arial" panose="020B0604020202020204" pitchFamily="34" charset="0"/>
              </a:rPr>
              <a:t>unsloth</a:t>
            </a:r>
            <a:r>
              <a:rPr lang="en-US" altLang="zh-CN" b="0" i="0" dirty="0">
                <a:solidFill>
                  <a:schemeClr val="accent4">
                    <a:lumMod val="75000"/>
                  </a:schemeClr>
                </a:solidFill>
                <a:effectLst/>
                <a:latin typeface="Arial" panose="020B0604020202020204" pitchFamily="34" charset="0"/>
              </a:rPr>
              <a:t> </a:t>
            </a:r>
            <a:r>
              <a:rPr lang="zh-CN" altLang="en-US" b="0" i="0" dirty="0">
                <a:solidFill>
                  <a:schemeClr val="accent4">
                    <a:lumMod val="75000"/>
                  </a:schemeClr>
                </a:solidFill>
                <a:effectLst/>
                <a:latin typeface="Arial" panose="020B0604020202020204" pitchFamily="34" charset="0"/>
              </a:rPr>
              <a:t>是</a:t>
            </a:r>
            <a:r>
              <a:rPr lang="zh-CN" altLang="en-US" b="1" i="0" dirty="0">
                <a:solidFill>
                  <a:schemeClr val="accent4">
                    <a:lumMod val="75000"/>
                  </a:schemeClr>
                </a:solidFill>
                <a:effectLst/>
                <a:latin typeface="Arial" panose="020B0604020202020204" pitchFamily="34" charset="0"/>
              </a:rPr>
              <a:t>开源的大语言模型（</a:t>
            </a:r>
            <a:r>
              <a:rPr lang="en-US" altLang="zh-CN" b="1" i="0" dirty="0">
                <a:solidFill>
                  <a:schemeClr val="accent4">
                    <a:lumMod val="75000"/>
                  </a:schemeClr>
                </a:solidFill>
                <a:effectLst/>
                <a:latin typeface="Arial" panose="020B0604020202020204" pitchFamily="34" charset="0"/>
              </a:rPr>
              <a:t>LLM</a:t>
            </a:r>
            <a:r>
              <a:rPr lang="zh-CN" altLang="en-US" b="1" i="0" dirty="0">
                <a:solidFill>
                  <a:schemeClr val="accent4">
                    <a:lumMod val="75000"/>
                  </a:schemeClr>
                </a:solidFill>
                <a:effectLst/>
                <a:latin typeface="Arial" panose="020B0604020202020204" pitchFamily="34" charset="0"/>
              </a:rPr>
              <a:t>）微调加速工具</a:t>
            </a:r>
            <a:r>
              <a:rPr lang="zh-CN" altLang="en-US" b="0" i="0" dirty="0">
                <a:solidFill>
                  <a:schemeClr val="accent4">
                    <a:lumMod val="75000"/>
                  </a:schemeClr>
                </a:solidFill>
                <a:effectLst/>
                <a:latin typeface="Arial" panose="020B0604020202020204" pitchFamily="34" charset="0"/>
              </a:rPr>
              <a:t>，单 </a:t>
            </a:r>
            <a:r>
              <a:rPr lang="en-US" altLang="zh-CN" b="0" i="0" dirty="0">
                <a:solidFill>
                  <a:schemeClr val="accent4">
                    <a:lumMod val="75000"/>
                  </a:schemeClr>
                </a:solidFill>
                <a:effectLst/>
                <a:latin typeface="Arial" panose="020B0604020202020204" pitchFamily="34" charset="0"/>
              </a:rPr>
              <a:t>GPU </a:t>
            </a:r>
            <a:r>
              <a:rPr lang="zh-CN" altLang="en-US" b="0" i="0" dirty="0">
                <a:solidFill>
                  <a:schemeClr val="accent4">
                    <a:lumMod val="75000"/>
                  </a:schemeClr>
                </a:solidFill>
                <a:effectLst/>
                <a:latin typeface="Arial" panose="020B0604020202020204" pitchFamily="34" charset="0"/>
              </a:rPr>
              <a:t>上实现最高 </a:t>
            </a:r>
            <a:r>
              <a:rPr lang="en-US" altLang="zh-CN" b="0" i="0" dirty="0">
                <a:solidFill>
                  <a:schemeClr val="accent4">
                    <a:lumMod val="75000"/>
                  </a:schemeClr>
                </a:solidFill>
                <a:effectLst/>
                <a:latin typeface="Arial" panose="020B0604020202020204" pitchFamily="34" charset="0"/>
              </a:rPr>
              <a:t>10 </a:t>
            </a:r>
            <a:r>
              <a:rPr lang="zh-CN" altLang="en-US" b="0" i="0" dirty="0">
                <a:solidFill>
                  <a:schemeClr val="accent4">
                    <a:lumMod val="75000"/>
                  </a:schemeClr>
                </a:solidFill>
                <a:effectLst/>
                <a:latin typeface="Arial" panose="020B0604020202020204" pitchFamily="34" charset="0"/>
              </a:rPr>
              <a:t>倍的加速效果。可以将</a:t>
            </a:r>
            <a:r>
              <a:rPr lang="en-US" altLang="zh-CN" b="0" i="0" dirty="0">
                <a:solidFill>
                  <a:schemeClr val="accent4">
                    <a:lumMod val="75000"/>
                  </a:schemeClr>
                </a:solidFill>
                <a:effectLst/>
                <a:latin typeface="Arial" panose="020B0604020202020204" pitchFamily="34" charset="0"/>
              </a:rPr>
              <a:t>GRPO</a:t>
            </a:r>
            <a:r>
              <a:rPr lang="zh-CN" altLang="en-US" dirty="0">
                <a:solidFill>
                  <a:schemeClr val="accent4">
                    <a:lumMod val="75000"/>
                  </a:schemeClr>
                </a:solidFill>
                <a:latin typeface="Arial" panose="020B0604020202020204" pitchFamily="34" charset="0"/>
              </a:rPr>
              <a:t>强化学习算法与</a:t>
            </a:r>
            <a:r>
              <a:rPr lang="en-US" altLang="zh-CN" dirty="0">
                <a:solidFill>
                  <a:schemeClr val="accent4">
                    <a:lumMod val="75000"/>
                  </a:schemeClr>
                </a:solidFill>
                <a:latin typeface="Arial" panose="020B0604020202020204" pitchFamily="34" charset="0"/>
              </a:rPr>
              <a:t>LLM</a:t>
            </a:r>
            <a:r>
              <a:rPr lang="zh-CN" altLang="en-US" dirty="0">
                <a:solidFill>
                  <a:schemeClr val="accent4">
                    <a:lumMod val="75000"/>
                  </a:schemeClr>
                </a:solidFill>
                <a:latin typeface="Arial" panose="020B0604020202020204" pitchFamily="34" charset="0"/>
              </a:rPr>
              <a:t>结合起来实现强化学习微调。</a:t>
            </a:r>
            <a:endParaRPr lang="en-US" altLang="zh-CN" dirty="0">
              <a:solidFill>
                <a:schemeClr val="accent4">
                  <a:lumMod val="75000"/>
                </a:schemeClr>
              </a:solidFill>
              <a:latin typeface="Arial" panose="020B0604020202020204" pitchFamily="34" charset="0"/>
            </a:endParaRPr>
          </a:p>
        </p:txBody>
      </p:sp>
      <p:sp>
        <p:nvSpPr>
          <p:cNvPr id="11" name="文本框 10">
            <a:extLst>
              <a:ext uri="{FF2B5EF4-FFF2-40B4-BE49-F238E27FC236}">
                <a16:creationId xmlns:a16="http://schemas.microsoft.com/office/drawing/2014/main" id="{ECB8C186-159E-4843-C823-49A85CBC8AFF}"/>
              </a:ext>
            </a:extLst>
          </p:cNvPr>
          <p:cNvSpPr txBox="1"/>
          <p:nvPr/>
        </p:nvSpPr>
        <p:spPr>
          <a:xfrm>
            <a:off x="1137415" y="5876740"/>
            <a:ext cx="4261103" cy="646331"/>
          </a:xfrm>
          <a:prstGeom prst="rect">
            <a:avLst/>
          </a:prstGeom>
          <a:noFill/>
        </p:spPr>
        <p:txBody>
          <a:bodyPr wrap="none" rtlCol="0">
            <a:spAutoFit/>
          </a:bodyPr>
          <a:lstStyle/>
          <a:p>
            <a:pPr marL="285750" indent="-285750">
              <a:buFont typeface="Wingdings" panose="05000000000000000000" pitchFamily="2" charset="2"/>
              <a:buChar char="n"/>
            </a:pPr>
            <a:r>
              <a:rPr lang="zh-CN" altLang="en-US" b="1" dirty="0">
                <a:solidFill>
                  <a:schemeClr val="accent4">
                    <a:lumMod val="75000"/>
                  </a:schemeClr>
                </a:solidFill>
              </a:rPr>
              <a:t>应用</a:t>
            </a:r>
            <a:r>
              <a:rPr lang="en-US" altLang="zh-CN" b="1" dirty="0" err="1">
                <a:solidFill>
                  <a:schemeClr val="accent4">
                    <a:lumMod val="75000"/>
                  </a:schemeClr>
                </a:solidFill>
              </a:rPr>
              <a:t>vllm</a:t>
            </a:r>
            <a:r>
              <a:rPr lang="en-US" altLang="zh-CN" b="1" dirty="0">
                <a:solidFill>
                  <a:schemeClr val="accent4">
                    <a:lumMod val="75000"/>
                  </a:schemeClr>
                </a:solidFill>
              </a:rPr>
              <a:t> </a:t>
            </a:r>
            <a:r>
              <a:rPr lang="zh-CN" altLang="en-US" b="1" dirty="0">
                <a:solidFill>
                  <a:schemeClr val="accent4">
                    <a:lumMod val="75000"/>
                  </a:schemeClr>
                </a:solidFill>
              </a:rPr>
              <a:t>加速推理</a:t>
            </a:r>
            <a:endParaRPr lang="en-US" altLang="zh-CN" b="1" dirty="0">
              <a:solidFill>
                <a:schemeClr val="accent4">
                  <a:lumMod val="75000"/>
                </a:schemeClr>
              </a:solidFill>
            </a:endParaRPr>
          </a:p>
          <a:p>
            <a:pPr marL="285750" indent="-285750">
              <a:buFont typeface="Wingdings" panose="05000000000000000000" pitchFamily="2" charset="2"/>
              <a:buChar char="n"/>
            </a:pPr>
            <a:r>
              <a:rPr lang="zh-CN" altLang="en-US" b="1" dirty="0">
                <a:solidFill>
                  <a:schemeClr val="accent4">
                    <a:lumMod val="75000"/>
                  </a:schemeClr>
                </a:solidFill>
              </a:rPr>
              <a:t>使用 优化器的 </a:t>
            </a:r>
            <a:r>
              <a:rPr lang="en-US" altLang="zh-CN" b="1" dirty="0">
                <a:solidFill>
                  <a:schemeClr val="accent4">
                    <a:lumMod val="75000"/>
                  </a:schemeClr>
                </a:solidFill>
              </a:rPr>
              <a:t>8 </a:t>
            </a:r>
            <a:r>
              <a:rPr lang="zh-CN" altLang="en-US" b="1" dirty="0">
                <a:solidFill>
                  <a:schemeClr val="accent4">
                    <a:lumMod val="75000"/>
                  </a:schemeClr>
                </a:solidFill>
              </a:rPr>
              <a:t>位量化版本节省内存</a:t>
            </a:r>
          </a:p>
        </p:txBody>
      </p:sp>
      <p:pic>
        <p:nvPicPr>
          <p:cNvPr id="4" name="图片 3">
            <a:extLst>
              <a:ext uri="{FF2B5EF4-FFF2-40B4-BE49-F238E27FC236}">
                <a16:creationId xmlns:a16="http://schemas.microsoft.com/office/drawing/2014/main" id="{9E1AC2DC-524E-DCD6-0AFD-82F6EEFD64DE}"/>
              </a:ext>
            </a:extLst>
          </p:cNvPr>
          <p:cNvPicPr>
            <a:picLocks noChangeAspect="1"/>
          </p:cNvPicPr>
          <p:nvPr/>
        </p:nvPicPr>
        <p:blipFill>
          <a:blip r:embed="rId3"/>
          <a:stretch>
            <a:fillRect/>
          </a:stretch>
        </p:blipFill>
        <p:spPr>
          <a:xfrm>
            <a:off x="1014838" y="2102168"/>
            <a:ext cx="4820730" cy="3492391"/>
          </a:xfrm>
          <a:prstGeom prst="rect">
            <a:avLst/>
          </a:prstGeom>
        </p:spPr>
      </p:pic>
      <p:pic>
        <p:nvPicPr>
          <p:cNvPr id="7" name="图片 6">
            <a:extLst>
              <a:ext uri="{FF2B5EF4-FFF2-40B4-BE49-F238E27FC236}">
                <a16:creationId xmlns:a16="http://schemas.microsoft.com/office/drawing/2014/main" id="{674C00DE-7125-96EC-D1AC-F187BBB41091}"/>
              </a:ext>
            </a:extLst>
          </p:cNvPr>
          <p:cNvPicPr>
            <a:picLocks noChangeAspect="1"/>
          </p:cNvPicPr>
          <p:nvPr/>
        </p:nvPicPr>
        <p:blipFill>
          <a:blip r:embed="rId4"/>
          <a:stretch>
            <a:fillRect/>
          </a:stretch>
        </p:blipFill>
        <p:spPr>
          <a:xfrm>
            <a:off x="6689556" y="1468747"/>
            <a:ext cx="4530771" cy="4551428"/>
          </a:xfrm>
          <a:prstGeom prst="rect">
            <a:avLst/>
          </a:prstGeom>
        </p:spPr>
      </p:pic>
    </p:spTree>
    <p:extLst>
      <p:ext uri="{BB962C8B-B14F-4D97-AF65-F5344CB8AC3E}">
        <p14:creationId xmlns:p14="http://schemas.microsoft.com/office/powerpoint/2010/main" val="26574219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34246-B2AE-E035-ABB1-C0560DA0588F}"/>
            </a:ext>
          </a:extLst>
        </p:cNvPr>
        <p:cNvGrpSpPr/>
        <p:nvPr/>
      </p:nvGrpSpPr>
      <p:grpSpPr>
        <a:xfrm>
          <a:off x="0" y="0"/>
          <a:ext cx="0" cy="0"/>
          <a:chOff x="0" y="0"/>
          <a:chExt cx="0" cy="0"/>
        </a:xfrm>
      </p:grpSpPr>
      <p:sp>
        <p:nvSpPr>
          <p:cNvPr id="2" name="제목 310">
            <a:extLst>
              <a:ext uri="{FF2B5EF4-FFF2-40B4-BE49-F238E27FC236}">
                <a16:creationId xmlns:a16="http://schemas.microsoft.com/office/drawing/2014/main" id="{DC1C46B1-70DD-2E5D-5252-732AFBD214B7}"/>
              </a:ext>
            </a:extLst>
          </p:cNvPr>
          <p:cNvSpPr txBox="1">
            <a:spLocks/>
          </p:cNvSpPr>
          <p:nvPr/>
        </p:nvSpPr>
        <p:spPr>
          <a:xfrm>
            <a:off x="283068" y="247356"/>
            <a:ext cx="11017250" cy="4429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900" b="1" dirty="0">
                <a:solidFill>
                  <a:schemeClr val="accent4">
                    <a:lumMod val="75000"/>
                  </a:schemeClr>
                </a:solidFill>
                <a:ea typeface="Pretendard SemiBold" panose="02000503000000020004" pitchFamily="2" charset="-127"/>
              </a:rPr>
              <a:t>基于</a:t>
            </a:r>
            <a:r>
              <a:rPr lang="en-US" altLang="zh-CN" sz="2900" b="1" dirty="0">
                <a:solidFill>
                  <a:schemeClr val="accent4">
                    <a:lumMod val="75000"/>
                  </a:schemeClr>
                </a:solidFill>
                <a:ea typeface="Pretendard SemiBold" panose="02000503000000020004" pitchFamily="2" charset="-127"/>
              </a:rPr>
              <a:t>R1</a:t>
            </a:r>
            <a:r>
              <a:rPr lang="zh-CN" altLang="en-US" sz="2900" b="1" dirty="0">
                <a:solidFill>
                  <a:schemeClr val="accent4">
                    <a:lumMod val="75000"/>
                  </a:schemeClr>
                </a:solidFill>
                <a:ea typeface="Pretendard SemiBold" panose="02000503000000020004" pitchFamily="2" charset="-127"/>
              </a:rPr>
              <a:t>范式提升</a:t>
            </a:r>
            <a:r>
              <a:rPr lang="en-US" altLang="zh-CN" sz="2900" b="1" dirty="0">
                <a:solidFill>
                  <a:schemeClr val="accent4">
                    <a:lumMod val="75000"/>
                  </a:schemeClr>
                </a:solidFill>
                <a:ea typeface="Pretendard SemiBold" panose="02000503000000020004" pitchFamily="2" charset="-127"/>
              </a:rPr>
              <a:t>Qwen</a:t>
            </a:r>
            <a:r>
              <a:rPr lang="zh-CN" altLang="en-US" sz="2900" b="1" dirty="0">
                <a:solidFill>
                  <a:schemeClr val="accent4">
                    <a:lumMod val="75000"/>
                  </a:schemeClr>
                </a:solidFill>
                <a:ea typeface="Pretendard SemiBold" panose="02000503000000020004" pitchFamily="2" charset="-127"/>
              </a:rPr>
              <a:t>的逻辑推理能力</a:t>
            </a:r>
            <a:r>
              <a:rPr lang="en-US" altLang="zh-CN" sz="2900" b="1" dirty="0">
                <a:solidFill>
                  <a:schemeClr val="accent4">
                    <a:lumMod val="75000"/>
                  </a:schemeClr>
                </a:solidFill>
                <a:ea typeface="Pretendard SemiBold" panose="02000503000000020004" pitchFamily="2" charset="-127"/>
              </a:rPr>
              <a:t>– GRPO</a:t>
            </a:r>
            <a:endParaRPr lang="ko-KR" altLang="en-US" sz="2900" b="1" dirty="0">
              <a:solidFill>
                <a:schemeClr val="accent4">
                  <a:lumMod val="75000"/>
                </a:schemeClr>
              </a:solidFill>
              <a:ea typeface="Pretendard SemiBold" panose="02000503000000020004" pitchFamily="2" charset="-127"/>
            </a:endParaRPr>
          </a:p>
        </p:txBody>
      </p:sp>
      <p:sp>
        <p:nvSpPr>
          <p:cNvPr id="5" name="文本框 4">
            <a:extLst>
              <a:ext uri="{FF2B5EF4-FFF2-40B4-BE49-F238E27FC236}">
                <a16:creationId xmlns:a16="http://schemas.microsoft.com/office/drawing/2014/main" id="{E8D2322D-4BF0-6B5F-177E-4F71DAB7F743}"/>
              </a:ext>
            </a:extLst>
          </p:cNvPr>
          <p:cNvSpPr txBox="1"/>
          <p:nvPr/>
        </p:nvSpPr>
        <p:spPr>
          <a:xfrm>
            <a:off x="382394" y="1100634"/>
            <a:ext cx="11017250" cy="707886"/>
          </a:xfrm>
          <a:prstGeom prst="rect">
            <a:avLst/>
          </a:prstGeom>
          <a:noFill/>
        </p:spPr>
        <p:txBody>
          <a:bodyPr wrap="square" rtlCol="0">
            <a:spAutoFit/>
          </a:bodyPr>
          <a:lstStyle/>
          <a:p>
            <a:pPr marL="285750" indent="-285750">
              <a:buFont typeface="Wingdings" panose="05000000000000000000" pitchFamily="2" charset="2"/>
              <a:buChar char="n"/>
            </a:pPr>
            <a:r>
              <a:rPr lang="zh-CN" altLang="en-US" sz="2000" b="1" dirty="0">
                <a:solidFill>
                  <a:schemeClr val="accent4">
                    <a:lumMod val="75000"/>
                  </a:schemeClr>
                </a:solidFill>
                <a:latin typeface="Arial" panose="020B0604020202020204" pitchFamily="34" charset="0"/>
              </a:rPr>
              <a:t>强化学习需要等待 </a:t>
            </a:r>
            <a:r>
              <a:rPr lang="en-US" altLang="zh-CN" sz="2000" b="1" dirty="0">
                <a:solidFill>
                  <a:schemeClr val="accent4">
                    <a:lumMod val="75000"/>
                  </a:schemeClr>
                </a:solidFill>
                <a:latin typeface="Arial" panose="020B0604020202020204" pitchFamily="34" charset="0"/>
              </a:rPr>
              <a:t>150 </a:t>
            </a:r>
            <a:r>
              <a:rPr lang="zh-CN" altLang="en-US" sz="2000" b="1" dirty="0">
                <a:solidFill>
                  <a:schemeClr val="accent4">
                    <a:lumMod val="75000"/>
                  </a:schemeClr>
                </a:solidFill>
                <a:latin typeface="Arial" panose="020B0604020202020204" pitchFamily="34" charset="0"/>
              </a:rPr>
              <a:t>到 </a:t>
            </a:r>
            <a:r>
              <a:rPr lang="en-US" altLang="zh-CN" sz="2000" b="1" dirty="0">
                <a:solidFill>
                  <a:schemeClr val="accent4">
                    <a:lumMod val="75000"/>
                  </a:schemeClr>
                </a:solidFill>
                <a:latin typeface="Arial" panose="020B0604020202020204" pitchFamily="34" charset="0"/>
              </a:rPr>
              <a:t>200 </a:t>
            </a:r>
            <a:r>
              <a:rPr lang="zh-CN" altLang="en-US" sz="2000" b="1" dirty="0">
                <a:solidFill>
                  <a:schemeClr val="accent4">
                    <a:lumMod val="75000"/>
                  </a:schemeClr>
                </a:solidFill>
                <a:latin typeface="Arial" panose="020B0604020202020204" pitchFamily="34" charset="0"/>
              </a:rPr>
              <a:t>个步骤才能生成</a:t>
            </a:r>
            <a:r>
              <a:rPr lang="en-US" altLang="zh-CN" sz="2000" b="1" dirty="0">
                <a:solidFill>
                  <a:schemeClr val="accent4">
                    <a:lumMod val="75000"/>
                  </a:schemeClr>
                </a:solidFill>
                <a:latin typeface="Arial" panose="020B0604020202020204" pitchFamily="34" charset="0"/>
              </a:rPr>
              <a:t>reward</a:t>
            </a:r>
            <a:r>
              <a:rPr lang="zh-CN" altLang="en-US" sz="2000" b="1" dirty="0">
                <a:solidFill>
                  <a:schemeClr val="accent4">
                    <a:lumMod val="75000"/>
                  </a:schemeClr>
                </a:solidFill>
                <a:latin typeface="Arial" panose="020B0604020202020204" pitchFamily="34" charset="0"/>
              </a:rPr>
              <a:t>。前 </a:t>
            </a:r>
            <a:r>
              <a:rPr lang="en-US" altLang="zh-CN" sz="2000" b="1" dirty="0">
                <a:solidFill>
                  <a:schemeClr val="accent4">
                    <a:lumMod val="75000"/>
                  </a:schemeClr>
                </a:solidFill>
                <a:latin typeface="Arial" panose="020B0604020202020204" pitchFamily="34" charset="0"/>
              </a:rPr>
              <a:t>100 </a:t>
            </a:r>
            <a:r>
              <a:rPr lang="zh-CN" altLang="en-US" sz="2000" b="1" dirty="0">
                <a:solidFill>
                  <a:schemeClr val="accent4">
                    <a:lumMod val="75000"/>
                  </a:schemeClr>
                </a:solidFill>
                <a:latin typeface="Arial" panose="020B0604020202020204" pitchFamily="34" charset="0"/>
              </a:rPr>
              <a:t>个步骤可能会获得 </a:t>
            </a:r>
            <a:r>
              <a:rPr lang="en-US" altLang="zh-CN" sz="2000" b="1" dirty="0">
                <a:solidFill>
                  <a:schemeClr val="accent4">
                    <a:lumMod val="75000"/>
                  </a:schemeClr>
                </a:solidFill>
                <a:latin typeface="Arial" panose="020B0604020202020204" pitchFamily="34" charset="0"/>
              </a:rPr>
              <a:t>0 </a:t>
            </a:r>
            <a:r>
              <a:rPr lang="zh-CN" altLang="en-US" sz="2000" b="1" dirty="0">
                <a:solidFill>
                  <a:schemeClr val="accent4">
                    <a:lumMod val="75000"/>
                  </a:schemeClr>
                </a:solidFill>
                <a:latin typeface="Arial" panose="020B0604020202020204" pitchFamily="34" charset="0"/>
              </a:rPr>
              <a:t>奖励</a:t>
            </a:r>
            <a:endParaRPr lang="en-US" altLang="zh-CN" sz="2000" b="1" dirty="0">
              <a:solidFill>
                <a:schemeClr val="accent4">
                  <a:lumMod val="75000"/>
                </a:schemeClr>
              </a:solidFill>
              <a:latin typeface="Arial" panose="020B0604020202020204" pitchFamily="34" charset="0"/>
            </a:endParaRPr>
          </a:p>
          <a:p>
            <a:pPr marL="285750" indent="-285750">
              <a:buFont typeface="Wingdings" panose="05000000000000000000" pitchFamily="2" charset="2"/>
              <a:buChar char="n"/>
            </a:pPr>
            <a:r>
              <a:rPr lang="zh-CN" altLang="en-US" sz="2000" b="1" dirty="0">
                <a:solidFill>
                  <a:schemeClr val="accent4">
                    <a:lumMod val="75000"/>
                  </a:schemeClr>
                </a:solidFill>
                <a:ea typeface="Pretendard SemiBold" panose="02000503000000020004" pitchFamily="2" charset="-127"/>
              </a:rPr>
              <a:t>当前配置下</a:t>
            </a:r>
            <a:r>
              <a:rPr lang="en-US" altLang="zh-CN" sz="2000" b="1" dirty="0">
                <a:solidFill>
                  <a:srgbClr val="50E6FF"/>
                </a:solidFill>
                <a:ea typeface="Pretendard SemiBold" panose="02000503000000020004" pitchFamily="2" charset="-127"/>
              </a:rPr>
              <a:t>Qwen 7B </a:t>
            </a:r>
            <a:r>
              <a:rPr lang="en-US" altLang="zh-CN" sz="2000" b="1" dirty="0">
                <a:solidFill>
                  <a:schemeClr val="accent4">
                    <a:lumMod val="75000"/>
                  </a:schemeClr>
                </a:solidFill>
                <a:ea typeface="Pretendard SemiBold" panose="02000503000000020004" pitchFamily="2" charset="-127"/>
              </a:rPr>
              <a:t>GRPO</a:t>
            </a:r>
            <a:r>
              <a:rPr lang="zh-CN" altLang="en-US" sz="2000" b="1" dirty="0">
                <a:solidFill>
                  <a:schemeClr val="accent4">
                    <a:lumMod val="75000"/>
                  </a:schemeClr>
                </a:solidFill>
                <a:ea typeface="Pretendard SemiBold" panose="02000503000000020004" pitchFamily="2" charset="-127"/>
              </a:rPr>
              <a:t>在</a:t>
            </a:r>
            <a:r>
              <a:rPr lang="en-US" altLang="zh-CN" sz="2000" b="1" dirty="0">
                <a:solidFill>
                  <a:srgbClr val="D83B01"/>
                </a:solidFill>
                <a:ea typeface="Pretendard SemiBold" panose="02000503000000020004" pitchFamily="2" charset="-127"/>
              </a:rPr>
              <a:t>A100</a:t>
            </a:r>
            <a:r>
              <a:rPr lang="en-US" altLang="zh-CN" sz="2000" b="1" dirty="0">
                <a:solidFill>
                  <a:srgbClr val="50E6FF"/>
                </a:solidFill>
                <a:ea typeface="Pretendard SemiBold" panose="02000503000000020004" pitchFamily="2" charset="-127"/>
              </a:rPr>
              <a:t> </a:t>
            </a:r>
            <a:r>
              <a:rPr lang="zh-CN" altLang="en-US" sz="2000" b="1" dirty="0">
                <a:solidFill>
                  <a:schemeClr val="accent4">
                    <a:lumMod val="75000"/>
                  </a:schemeClr>
                </a:solidFill>
                <a:ea typeface="Pretendard SemiBold" panose="02000503000000020004" pitchFamily="2" charset="-127"/>
              </a:rPr>
              <a:t>上的训练时间为</a:t>
            </a:r>
            <a:r>
              <a:rPr lang="en-US" altLang="zh-CN" sz="2000" b="1" dirty="0">
                <a:solidFill>
                  <a:srgbClr val="FF9349"/>
                </a:solidFill>
                <a:ea typeface="Pretendard SemiBold" panose="02000503000000020004" pitchFamily="2" charset="-127"/>
              </a:rPr>
              <a:t>41</a:t>
            </a:r>
            <a:r>
              <a:rPr lang="zh-CN" altLang="en-US" sz="2000" b="1" dirty="0">
                <a:solidFill>
                  <a:schemeClr val="accent4">
                    <a:lumMod val="75000"/>
                  </a:schemeClr>
                </a:solidFill>
                <a:ea typeface="Pretendard SemiBold" panose="02000503000000020004" pitchFamily="2" charset="-127"/>
              </a:rPr>
              <a:t>分钟</a:t>
            </a:r>
            <a:endParaRPr lang="en-US" altLang="zh-CN" sz="2000" b="1" dirty="0">
              <a:solidFill>
                <a:schemeClr val="accent4">
                  <a:lumMod val="75000"/>
                </a:schemeClr>
              </a:solidFill>
              <a:latin typeface="Arial" panose="020B0604020202020204" pitchFamily="34" charset="0"/>
            </a:endParaRPr>
          </a:p>
        </p:txBody>
      </p:sp>
      <p:pic>
        <p:nvPicPr>
          <p:cNvPr id="6" name="图片 5">
            <a:extLst>
              <a:ext uri="{FF2B5EF4-FFF2-40B4-BE49-F238E27FC236}">
                <a16:creationId xmlns:a16="http://schemas.microsoft.com/office/drawing/2014/main" id="{7AA07145-A27E-345D-46B0-D0BA51B6A45F}"/>
              </a:ext>
            </a:extLst>
          </p:cNvPr>
          <p:cNvPicPr>
            <a:picLocks noChangeAspect="1"/>
          </p:cNvPicPr>
          <p:nvPr/>
        </p:nvPicPr>
        <p:blipFill>
          <a:blip r:embed="rId3"/>
          <a:stretch>
            <a:fillRect/>
          </a:stretch>
        </p:blipFill>
        <p:spPr>
          <a:xfrm>
            <a:off x="837888" y="2459668"/>
            <a:ext cx="5258112" cy="2662167"/>
          </a:xfrm>
          <a:prstGeom prst="rect">
            <a:avLst/>
          </a:prstGeom>
        </p:spPr>
      </p:pic>
      <p:pic>
        <p:nvPicPr>
          <p:cNvPr id="9" name="图片 8">
            <a:extLst>
              <a:ext uri="{FF2B5EF4-FFF2-40B4-BE49-F238E27FC236}">
                <a16:creationId xmlns:a16="http://schemas.microsoft.com/office/drawing/2014/main" id="{7400FEC8-9AFF-95E2-70DF-8CFC5263833E}"/>
              </a:ext>
            </a:extLst>
          </p:cNvPr>
          <p:cNvPicPr>
            <a:picLocks noChangeAspect="1"/>
          </p:cNvPicPr>
          <p:nvPr/>
        </p:nvPicPr>
        <p:blipFill>
          <a:blip r:embed="rId4"/>
          <a:stretch>
            <a:fillRect/>
          </a:stretch>
        </p:blipFill>
        <p:spPr>
          <a:xfrm>
            <a:off x="6565635" y="2518254"/>
            <a:ext cx="5205706" cy="2687251"/>
          </a:xfrm>
          <a:prstGeom prst="rect">
            <a:avLst/>
          </a:prstGeom>
        </p:spPr>
      </p:pic>
    </p:spTree>
    <p:extLst>
      <p:ext uri="{BB962C8B-B14F-4D97-AF65-F5344CB8AC3E}">
        <p14:creationId xmlns:p14="http://schemas.microsoft.com/office/powerpoint/2010/main" val="41110508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B9B86-1F7F-FF8E-77C7-91179B4C80AD}"/>
            </a:ext>
          </a:extLst>
        </p:cNvPr>
        <p:cNvGrpSpPr/>
        <p:nvPr/>
      </p:nvGrpSpPr>
      <p:grpSpPr>
        <a:xfrm>
          <a:off x="0" y="0"/>
          <a:ext cx="0" cy="0"/>
          <a:chOff x="0" y="0"/>
          <a:chExt cx="0" cy="0"/>
        </a:xfrm>
      </p:grpSpPr>
      <p:sp>
        <p:nvSpPr>
          <p:cNvPr id="2" name="제목 310">
            <a:extLst>
              <a:ext uri="{FF2B5EF4-FFF2-40B4-BE49-F238E27FC236}">
                <a16:creationId xmlns:a16="http://schemas.microsoft.com/office/drawing/2014/main" id="{845D77FB-4467-7EF2-9CB5-1839CE3AC7B9}"/>
              </a:ext>
            </a:extLst>
          </p:cNvPr>
          <p:cNvSpPr txBox="1">
            <a:spLocks/>
          </p:cNvSpPr>
          <p:nvPr/>
        </p:nvSpPr>
        <p:spPr>
          <a:xfrm>
            <a:off x="283068" y="247356"/>
            <a:ext cx="11017250" cy="4429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900" b="1" dirty="0">
                <a:solidFill>
                  <a:schemeClr val="accent4">
                    <a:lumMod val="75000"/>
                  </a:schemeClr>
                </a:solidFill>
                <a:ea typeface="Pretendard SemiBold" panose="02000503000000020004" pitchFamily="2" charset="-127"/>
              </a:rPr>
              <a:t>基于</a:t>
            </a:r>
            <a:r>
              <a:rPr lang="en-US" altLang="zh-CN" sz="2900" b="1" dirty="0">
                <a:solidFill>
                  <a:schemeClr val="accent4">
                    <a:lumMod val="75000"/>
                  </a:schemeClr>
                </a:solidFill>
                <a:ea typeface="Pretendard SemiBold" panose="02000503000000020004" pitchFamily="2" charset="-127"/>
              </a:rPr>
              <a:t>R1</a:t>
            </a:r>
            <a:r>
              <a:rPr lang="zh-CN" altLang="en-US" sz="2900" b="1" dirty="0">
                <a:solidFill>
                  <a:schemeClr val="accent4">
                    <a:lumMod val="75000"/>
                  </a:schemeClr>
                </a:solidFill>
                <a:ea typeface="Pretendard SemiBold" panose="02000503000000020004" pitchFamily="2" charset="-127"/>
              </a:rPr>
              <a:t>范式提升</a:t>
            </a:r>
            <a:r>
              <a:rPr lang="en-US" altLang="zh-CN" sz="2900" b="1" dirty="0">
                <a:solidFill>
                  <a:schemeClr val="accent4">
                    <a:lumMod val="75000"/>
                  </a:schemeClr>
                </a:solidFill>
                <a:ea typeface="Pretendard SemiBold" panose="02000503000000020004" pitchFamily="2" charset="-127"/>
              </a:rPr>
              <a:t>Qwen</a:t>
            </a:r>
            <a:r>
              <a:rPr lang="zh-CN" altLang="en-US" sz="2900" b="1" dirty="0">
                <a:solidFill>
                  <a:schemeClr val="accent4">
                    <a:lumMod val="75000"/>
                  </a:schemeClr>
                </a:solidFill>
                <a:ea typeface="Pretendard SemiBold" panose="02000503000000020004" pitchFamily="2" charset="-127"/>
              </a:rPr>
              <a:t>的逻辑推理能力</a:t>
            </a:r>
            <a:r>
              <a:rPr lang="en-US" altLang="zh-CN" sz="2900" b="1" dirty="0">
                <a:solidFill>
                  <a:schemeClr val="accent4">
                    <a:lumMod val="75000"/>
                  </a:schemeClr>
                </a:solidFill>
                <a:ea typeface="Pretendard SemiBold" panose="02000503000000020004" pitchFamily="2" charset="-127"/>
              </a:rPr>
              <a:t>– GRPO</a:t>
            </a:r>
            <a:endParaRPr lang="ko-KR" altLang="en-US" sz="2900" b="1" dirty="0">
              <a:solidFill>
                <a:schemeClr val="accent4">
                  <a:lumMod val="75000"/>
                </a:schemeClr>
              </a:solidFill>
              <a:ea typeface="Pretendard SemiBold" panose="02000503000000020004" pitchFamily="2" charset="-127"/>
            </a:endParaRPr>
          </a:p>
        </p:txBody>
      </p:sp>
      <p:pic>
        <p:nvPicPr>
          <p:cNvPr id="7" name="图片 6">
            <a:extLst>
              <a:ext uri="{FF2B5EF4-FFF2-40B4-BE49-F238E27FC236}">
                <a16:creationId xmlns:a16="http://schemas.microsoft.com/office/drawing/2014/main" id="{23F4FA65-5450-CA63-8D37-62CDDBAD0B70}"/>
              </a:ext>
            </a:extLst>
          </p:cNvPr>
          <p:cNvPicPr>
            <a:picLocks noChangeAspect="1"/>
          </p:cNvPicPr>
          <p:nvPr/>
        </p:nvPicPr>
        <p:blipFill>
          <a:blip r:embed="rId3"/>
          <a:stretch>
            <a:fillRect/>
          </a:stretch>
        </p:blipFill>
        <p:spPr>
          <a:xfrm>
            <a:off x="2569882" y="1366928"/>
            <a:ext cx="7351649" cy="4279531"/>
          </a:xfrm>
          <a:prstGeom prst="rect">
            <a:avLst/>
          </a:prstGeom>
        </p:spPr>
      </p:pic>
      <p:sp>
        <p:nvSpPr>
          <p:cNvPr id="8" name="文本框 7">
            <a:extLst>
              <a:ext uri="{FF2B5EF4-FFF2-40B4-BE49-F238E27FC236}">
                <a16:creationId xmlns:a16="http://schemas.microsoft.com/office/drawing/2014/main" id="{44713D7F-660D-E7E7-D403-F7FE50A9771D}"/>
              </a:ext>
            </a:extLst>
          </p:cNvPr>
          <p:cNvSpPr txBox="1"/>
          <p:nvPr/>
        </p:nvSpPr>
        <p:spPr>
          <a:xfrm>
            <a:off x="717176" y="2934447"/>
            <a:ext cx="1639873" cy="369332"/>
          </a:xfrm>
          <a:prstGeom prst="rect">
            <a:avLst/>
          </a:prstGeom>
          <a:noFill/>
        </p:spPr>
        <p:txBody>
          <a:bodyPr wrap="none" lIns="0" tIns="0" rIns="0" bIns="0" rtlCol="0">
            <a:spAutoFit/>
          </a:bodyPr>
          <a:lstStyle/>
          <a:p>
            <a:pPr algn="l"/>
            <a:r>
              <a:rPr lang="en-US" altLang="zh-CN" sz="2400" b="1" dirty="0">
                <a:solidFill>
                  <a:schemeClr val="accent4"/>
                </a:solidFill>
              </a:rPr>
              <a:t>GPU </a:t>
            </a:r>
            <a:r>
              <a:rPr lang="zh-CN" altLang="en-US" sz="2400" b="1" dirty="0">
                <a:solidFill>
                  <a:schemeClr val="accent4"/>
                </a:solidFill>
              </a:rPr>
              <a:t>利用率</a:t>
            </a:r>
          </a:p>
        </p:txBody>
      </p:sp>
    </p:spTree>
    <p:extLst>
      <p:ext uri="{BB962C8B-B14F-4D97-AF65-F5344CB8AC3E}">
        <p14:creationId xmlns:p14="http://schemas.microsoft.com/office/powerpoint/2010/main" val="3832266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2D0E8-2C21-C37C-C6A7-CF07E77592B3}"/>
            </a:ext>
          </a:extLst>
        </p:cNvPr>
        <p:cNvGrpSpPr/>
        <p:nvPr/>
      </p:nvGrpSpPr>
      <p:grpSpPr>
        <a:xfrm>
          <a:off x="0" y="0"/>
          <a:ext cx="0" cy="0"/>
          <a:chOff x="0" y="0"/>
          <a:chExt cx="0" cy="0"/>
        </a:xfrm>
      </p:grpSpPr>
      <p:sp>
        <p:nvSpPr>
          <p:cNvPr id="16" name="Rectangle 7">
            <a:extLst>
              <a:ext uri="{FF2B5EF4-FFF2-40B4-BE49-F238E27FC236}">
                <a16:creationId xmlns:a16="http://schemas.microsoft.com/office/drawing/2014/main" id="{53E6D21B-6EB4-DD63-1E19-CC0DEA2D2955}"/>
              </a:ext>
            </a:extLst>
          </p:cNvPr>
          <p:cNvSpPr>
            <a:spLocks noChangeArrowheads="1"/>
          </p:cNvSpPr>
          <p:nvPr/>
        </p:nvSpPr>
        <p:spPr bwMode="auto">
          <a:xfrm>
            <a:off x="0" y="-184666"/>
            <a:ext cx="473206" cy="369332"/>
          </a:xfrm>
          <a:prstGeom prst="rect">
            <a:avLst/>
          </a:prstGeom>
          <a:solidFill>
            <a:srgbClr val="F9FC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n"/>
              <a:tabLst/>
            </a:pPr>
            <a:endParaRPr kumimoji="0" lang="zh-CN" altLang="zh-CN" sz="1800" b="0" i="0" u="none" strike="noStrike" cap="none" normalizeH="0" baseline="0" dirty="0">
              <a:ln>
                <a:noFill/>
              </a:ln>
              <a:solidFill>
                <a:schemeClr val="accent4">
                  <a:lumMod val="75000"/>
                </a:schemeClr>
              </a:solidFill>
              <a:effectLst/>
              <a:latin typeface="Arial" panose="020B0604020202020204" pitchFamily="34" charset="0"/>
            </a:endParaRPr>
          </a:p>
        </p:txBody>
      </p:sp>
      <p:sp>
        <p:nvSpPr>
          <p:cNvPr id="6" name="文本框 5">
            <a:extLst>
              <a:ext uri="{FF2B5EF4-FFF2-40B4-BE49-F238E27FC236}">
                <a16:creationId xmlns:a16="http://schemas.microsoft.com/office/drawing/2014/main" id="{FD079B13-3DAC-E2F1-6462-E67C3BBF352C}"/>
              </a:ext>
            </a:extLst>
          </p:cNvPr>
          <p:cNvSpPr txBox="1"/>
          <p:nvPr/>
        </p:nvSpPr>
        <p:spPr>
          <a:xfrm>
            <a:off x="184731" y="989573"/>
            <a:ext cx="6913880" cy="400110"/>
          </a:xfrm>
          <a:prstGeom prst="rect">
            <a:avLst/>
          </a:prstGeom>
          <a:noFill/>
        </p:spPr>
        <p:txBody>
          <a:bodyPr wrap="square">
            <a:spAutoFit/>
          </a:bodyPr>
          <a:lstStyle/>
          <a:p>
            <a:pPr marL="285750" indent="-285750">
              <a:buFont typeface="Wingdings" panose="05000000000000000000" pitchFamily="2" charset="2"/>
              <a:buChar char="n"/>
            </a:pPr>
            <a:r>
              <a:rPr lang="zh-CN" altLang="en-US" sz="2000" b="1" dirty="0">
                <a:solidFill>
                  <a:schemeClr val="accent4">
                    <a:lumMod val="75000"/>
                  </a:schemeClr>
                </a:solidFill>
              </a:rPr>
              <a:t>微调结果对比</a:t>
            </a:r>
          </a:p>
        </p:txBody>
      </p:sp>
      <p:sp>
        <p:nvSpPr>
          <p:cNvPr id="10" name="文本框 9">
            <a:extLst>
              <a:ext uri="{FF2B5EF4-FFF2-40B4-BE49-F238E27FC236}">
                <a16:creationId xmlns:a16="http://schemas.microsoft.com/office/drawing/2014/main" id="{8933DB3F-B98F-72FE-0FBA-DF42DBFC2661}"/>
              </a:ext>
            </a:extLst>
          </p:cNvPr>
          <p:cNvSpPr txBox="1"/>
          <p:nvPr/>
        </p:nvSpPr>
        <p:spPr>
          <a:xfrm>
            <a:off x="325771" y="3345619"/>
            <a:ext cx="6913880" cy="400110"/>
          </a:xfrm>
          <a:prstGeom prst="rect">
            <a:avLst/>
          </a:prstGeom>
          <a:noFill/>
        </p:spPr>
        <p:txBody>
          <a:bodyPr wrap="square">
            <a:spAutoFit/>
          </a:bodyPr>
          <a:lstStyle/>
          <a:p>
            <a:pPr marL="285750" indent="-285750">
              <a:buFont typeface="Wingdings" panose="05000000000000000000" pitchFamily="2" charset="2"/>
              <a:buChar char="n"/>
            </a:pPr>
            <a:r>
              <a:rPr lang="zh-CN" altLang="en-US" sz="2000" b="1" dirty="0">
                <a:solidFill>
                  <a:schemeClr val="accent4">
                    <a:lumMod val="75000"/>
                  </a:schemeClr>
                </a:solidFill>
              </a:rPr>
              <a:t>微调前</a:t>
            </a:r>
          </a:p>
        </p:txBody>
      </p:sp>
      <p:sp>
        <p:nvSpPr>
          <p:cNvPr id="8" name="제목 310">
            <a:extLst>
              <a:ext uri="{FF2B5EF4-FFF2-40B4-BE49-F238E27FC236}">
                <a16:creationId xmlns:a16="http://schemas.microsoft.com/office/drawing/2014/main" id="{FE333F68-93B6-55D1-D48B-5908E608162B}"/>
              </a:ext>
            </a:extLst>
          </p:cNvPr>
          <p:cNvSpPr txBox="1">
            <a:spLocks/>
          </p:cNvSpPr>
          <p:nvPr/>
        </p:nvSpPr>
        <p:spPr>
          <a:xfrm>
            <a:off x="283068" y="247356"/>
            <a:ext cx="11017250" cy="4429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900" b="1" dirty="0">
                <a:solidFill>
                  <a:schemeClr val="accent4">
                    <a:lumMod val="75000"/>
                  </a:schemeClr>
                </a:solidFill>
                <a:ea typeface="Pretendard SemiBold" panose="02000503000000020004" pitchFamily="2" charset="-127"/>
              </a:rPr>
              <a:t>基于</a:t>
            </a:r>
            <a:r>
              <a:rPr lang="en-US" altLang="zh-CN" sz="2900" b="1" dirty="0">
                <a:solidFill>
                  <a:schemeClr val="accent4">
                    <a:lumMod val="75000"/>
                  </a:schemeClr>
                </a:solidFill>
                <a:ea typeface="Pretendard SemiBold" panose="02000503000000020004" pitchFamily="2" charset="-127"/>
              </a:rPr>
              <a:t>R1</a:t>
            </a:r>
            <a:r>
              <a:rPr lang="zh-CN" altLang="en-US" sz="2900" b="1" dirty="0">
                <a:solidFill>
                  <a:schemeClr val="accent4">
                    <a:lumMod val="75000"/>
                  </a:schemeClr>
                </a:solidFill>
                <a:ea typeface="Pretendard SemiBold" panose="02000503000000020004" pitchFamily="2" charset="-127"/>
              </a:rPr>
              <a:t>范式提升</a:t>
            </a:r>
            <a:r>
              <a:rPr lang="en-US" altLang="zh-CN" sz="2900" b="1" dirty="0">
                <a:solidFill>
                  <a:schemeClr val="accent4">
                    <a:lumMod val="75000"/>
                  </a:schemeClr>
                </a:solidFill>
                <a:ea typeface="Pretendard SemiBold" panose="02000503000000020004" pitchFamily="2" charset="-127"/>
              </a:rPr>
              <a:t>Qwen</a:t>
            </a:r>
            <a:r>
              <a:rPr lang="zh-CN" altLang="en-US" sz="2900" b="1" dirty="0">
                <a:solidFill>
                  <a:schemeClr val="accent4">
                    <a:lumMod val="75000"/>
                  </a:schemeClr>
                </a:solidFill>
                <a:ea typeface="Pretendard SemiBold" panose="02000503000000020004" pitchFamily="2" charset="-127"/>
              </a:rPr>
              <a:t>的逻辑推理能力</a:t>
            </a:r>
            <a:r>
              <a:rPr lang="en-US" altLang="zh-CN" sz="2900" b="1" dirty="0">
                <a:solidFill>
                  <a:schemeClr val="accent4">
                    <a:lumMod val="75000"/>
                  </a:schemeClr>
                </a:solidFill>
                <a:ea typeface="Pretendard SemiBold" panose="02000503000000020004" pitchFamily="2" charset="-127"/>
              </a:rPr>
              <a:t>– GRPO</a:t>
            </a:r>
            <a:endParaRPr lang="ko-KR" altLang="en-US" sz="2900" b="1" dirty="0">
              <a:solidFill>
                <a:schemeClr val="accent4">
                  <a:lumMod val="75000"/>
                </a:schemeClr>
              </a:solidFill>
              <a:ea typeface="Pretendard SemiBold" panose="02000503000000020004" pitchFamily="2" charset="-127"/>
            </a:endParaRPr>
          </a:p>
        </p:txBody>
      </p:sp>
      <p:pic>
        <p:nvPicPr>
          <p:cNvPr id="13" name="图片 12">
            <a:extLst>
              <a:ext uri="{FF2B5EF4-FFF2-40B4-BE49-F238E27FC236}">
                <a16:creationId xmlns:a16="http://schemas.microsoft.com/office/drawing/2014/main" id="{99A636B8-CF0B-019B-7CF8-4B5BC2E8663B}"/>
              </a:ext>
            </a:extLst>
          </p:cNvPr>
          <p:cNvPicPr>
            <a:picLocks noChangeAspect="1"/>
          </p:cNvPicPr>
          <p:nvPr/>
        </p:nvPicPr>
        <p:blipFill>
          <a:blip r:embed="rId3"/>
          <a:stretch>
            <a:fillRect/>
          </a:stretch>
        </p:blipFill>
        <p:spPr>
          <a:xfrm>
            <a:off x="2073834" y="1684637"/>
            <a:ext cx="8833224" cy="3280547"/>
          </a:xfrm>
          <a:prstGeom prst="rect">
            <a:avLst/>
          </a:prstGeom>
        </p:spPr>
      </p:pic>
      <p:sp>
        <p:nvSpPr>
          <p:cNvPr id="14" name="文本框 13">
            <a:extLst>
              <a:ext uri="{FF2B5EF4-FFF2-40B4-BE49-F238E27FC236}">
                <a16:creationId xmlns:a16="http://schemas.microsoft.com/office/drawing/2014/main" id="{1E3FFA6F-516E-04A8-FAD2-1A94220DA0B9}"/>
              </a:ext>
            </a:extLst>
          </p:cNvPr>
          <p:cNvSpPr txBox="1"/>
          <p:nvPr/>
        </p:nvSpPr>
        <p:spPr>
          <a:xfrm>
            <a:off x="473205" y="4965184"/>
            <a:ext cx="9597147" cy="2092881"/>
          </a:xfrm>
          <a:prstGeom prst="rect">
            <a:avLst/>
          </a:prstGeom>
          <a:noFill/>
        </p:spPr>
        <p:txBody>
          <a:bodyPr wrap="square">
            <a:spAutoFit/>
          </a:bodyPr>
          <a:lstStyle/>
          <a:p>
            <a:pPr marL="342900" indent="-342900" algn="l">
              <a:buFont typeface="Wingdings" panose="05000000000000000000" pitchFamily="2" charset="2"/>
              <a:buChar char="n"/>
            </a:pPr>
            <a:r>
              <a:rPr lang="en-US" altLang="zh-CN" sz="2000" b="1" dirty="0">
                <a:solidFill>
                  <a:schemeClr val="accent4">
                    <a:lumMod val="75000"/>
                  </a:schemeClr>
                </a:solidFill>
              </a:rPr>
              <a:t>Metric</a:t>
            </a:r>
            <a:r>
              <a:rPr lang="zh-CN" altLang="en-US" sz="2000" b="1" dirty="0">
                <a:solidFill>
                  <a:schemeClr val="accent4">
                    <a:lumMod val="75000"/>
                  </a:schemeClr>
                </a:solidFill>
              </a:rPr>
              <a:t>：</a:t>
            </a:r>
            <a:endParaRPr lang="en-US" altLang="zh-CN" sz="2000" b="1" dirty="0">
              <a:solidFill>
                <a:schemeClr val="accent4">
                  <a:lumMod val="75000"/>
                </a:schemeClr>
              </a:solidFill>
            </a:endParaRPr>
          </a:p>
          <a:p>
            <a:pPr lvl="5">
              <a:lnSpc>
                <a:spcPct val="150000"/>
              </a:lnSpc>
              <a:buFont typeface="Arial" panose="020B0604020202020204" pitchFamily="34" charset="0"/>
              <a:buChar char="•"/>
            </a:pPr>
            <a:r>
              <a:rPr lang="zh-CN" altLang="en-US" sz="2000" b="1" dirty="0">
                <a:solidFill>
                  <a:schemeClr val="accent4"/>
                </a:solidFill>
                <a:latin typeface="Segoe WPC"/>
              </a:rPr>
              <a:t> </a:t>
            </a:r>
            <a:r>
              <a:rPr lang="en-US" altLang="zh-CN" sz="2000" b="1" dirty="0">
                <a:solidFill>
                  <a:schemeClr val="accent4"/>
                </a:solidFill>
                <a:latin typeface="Segoe WPC"/>
              </a:rPr>
              <a:t>A100 </a:t>
            </a:r>
            <a:r>
              <a:rPr lang="zh-CN" altLang="en-US" sz="2000" b="1" dirty="0">
                <a:solidFill>
                  <a:schemeClr val="accent4"/>
                </a:solidFill>
                <a:latin typeface="Segoe WPC"/>
              </a:rPr>
              <a:t>推理</a:t>
            </a:r>
            <a:r>
              <a:rPr lang="zh-CN" altLang="en-US" sz="2000" b="1" i="0" dirty="0">
                <a:solidFill>
                  <a:schemeClr val="accent4"/>
                </a:solidFill>
                <a:effectLst/>
                <a:latin typeface="Segoe WPC"/>
              </a:rPr>
              <a:t>耗时约</a:t>
            </a:r>
            <a:r>
              <a:rPr lang="en-US" altLang="zh-CN" sz="2000" b="1" i="0" dirty="0">
                <a:solidFill>
                  <a:schemeClr val="accent4"/>
                </a:solidFill>
                <a:effectLst/>
                <a:latin typeface="Segoe WPC"/>
              </a:rPr>
              <a:t>10.76</a:t>
            </a:r>
            <a:r>
              <a:rPr lang="zh-CN" altLang="en-US" sz="2000" b="1" i="0" dirty="0">
                <a:solidFill>
                  <a:schemeClr val="accent4"/>
                </a:solidFill>
                <a:effectLst/>
                <a:latin typeface="Segoe WPC"/>
              </a:rPr>
              <a:t>秒。</a:t>
            </a:r>
          </a:p>
          <a:p>
            <a:pPr lvl="5">
              <a:lnSpc>
                <a:spcPct val="150000"/>
              </a:lnSpc>
              <a:buFont typeface="Arial" panose="020B0604020202020204" pitchFamily="34" charset="0"/>
              <a:buChar char="•"/>
            </a:pPr>
            <a:r>
              <a:rPr lang="zh-CN" altLang="en-US" sz="2000" b="1" i="0" dirty="0">
                <a:solidFill>
                  <a:schemeClr val="accent4"/>
                </a:solidFill>
                <a:effectLst/>
                <a:latin typeface="Segoe WPC"/>
              </a:rPr>
              <a:t> </a:t>
            </a:r>
            <a:r>
              <a:rPr lang="en-US" altLang="zh-CN" sz="2000" b="1" i="0" dirty="0">
                <a:solidFill>
                  <a:schemeClr val="accent4"/>
                </a:solidFill>
                <a:effectLst/>
                <a:latin typeface="Segoe WPC"/>
              </a:rPr>
              <a:t>input token</a:t>
            </a:r>
            <a:r>
              <a:rPr lang="zh-CN" altLang="en-US" sz="2000" b="1" i="0" dirty="0">
                <a:solidFill>
                  <a:schemeClr val="accent4"/>
                </a:solidFill>
                <a:effectLst/>
                <a:latin typeface="Segoe WPC"/>
              </a:rPr>
              <a:t>处理速度约为</a:t>
            </a:r>
            <a:r>
              <a:rPr lang="en-US" altLang="zh-CN" sz="2000" b="1" i="0" dirty="0">
                <a:solidFill>
                  <a:schemeClr val="accent4"/>
                </a:solidFill>
                <a:effectLst/>
                <a:latin typeface="Segoe WPC"/>
              </a:rPr>
              <a:t>3.6 tokens/</a:t>
            </a:r>
            <a:r>
              <a:rPr lang="zh-CN" altLang="en-US" sz="2000" b="1" i="0" dirty="0">
                <a:solidFill>
                  <a:schemeClr val="accent4"/>
                </a:solidFill>
                <a:effectLst/>
                <a:latin typeface="Segoe WPC"/>
              </a:rPr>
              <a:t>秒。</a:t>
            </a:r>
          </a:p>
          <a:p>
            <a:pPr lvl="5">
              <a:lnSpc>
                <a:spcPct val="150000"/>
              </a:lnSpc>
              <a:buFont typeface="Arial" panose="020B0604020202020204" pitchFamily="34" charset="0"/>
              <a:buChar char="•"/>
            </a:pPr>
            <a:r>
              <a:rPr lang="zh-CN" altLang="en-US" sz="2000" b="1" i="0" dirty="0">
                <a:solidFill>
                  <a:schemeClr val="accent4"/>
                </a:solidFill>
                <a:effectLst/>
                <a:latin typeface="Segoe WPC"/>
              </a:rPr>
              <a:t> </a:t>
            </a:r>
            <a:r>
              <a:rPr lang="en-US" altLang="zh-CN" sz="2000" b="1" dirty="0">
                <a:solidFill>
                  <a:schemeClr val="accent4"/>
                </a:solidFill>
                <a:latin typeface="Segoe WPC"/>
              </a:rPr>
              <a:t>out</a:t>
            </a:r>
            <a:r>
              <a:rPr lang="en-US" altLang="zh-CN" sz="2000" b="1" i="0" dirty="0">
                <a:solidFill>
                  <a:schemeClr val="accent4"/>
                </a:solidFill>
                <a:effectLst/>
                <a:latin typeface="Segoe WPC"/>
              </a:rPr>
              <a:t>put token</a:t>
            </a:r>
            <a:r>
              <a:rPr lang="zh-CN" altLang="en-US" sz="2000" b="1" i="0" dirty="0">
                <a:solidFill>
                  <a:schemeClr val="accent4"/>
                </a:solidFill>
                <a:effectLst/>
                <a:latin typeface="Segoe WPC"/>
              </a:rPr>
              <a:t>生成速度约为</a:t>
            </a:r>
            <a:r>
              <a:rPr lang="en-US" altLang="zh-CN" sz="2000" b="1" i="0" dirty="0">
                <a:solidFill>
                  <a:schemeClr val="accent4"/>
                </a:solidFill>
                <a:effectLst/>
                <a:latin typeface="Segoe WPC"/>
              </a:rPr>
              <a:t>79.6 tokens/</a:t>
            </a:r>
            <a:r>
              <a:rPr lang="zh-CN" altLang="en-US" sz="2000" b="1" i="0" dirty="0">
                <a:solidFill>
                  <a:schemeClr val="accent4"/>
                </a:solidFill>
                <a:effectLst/>
                <a:latin typeface="Segoe WPC"/>
              </a:rPr>
              <a:t>秒。</a:t>
            </a:r>
          </a:p>
          <a:p>
            <a:pPr marL="285750" indent="-285750">
              <a:buFont typeface="Wingdings" panose="05000000000000000000" pitchFamily="2" charset="2"/>
              <a:buChar char="n"/>
            </a:pPr>
            <a:endParaRPr lang="zh-CN" altLang="en-US" sz="2000" b="1" dirty="0">
              <a:solidFill>
                <a:schemeClr val="accent4">
                  <a:lumMod val="75000"/>
                </a:schemeClr>
              </a:solidFill>
            </a:endParaRPr>
          </a:p>
        </p:txBody>
      </p:sp>
    </p:spTree>
    <p:extLst>
      <p:ext uri="{BB962C8B-B14F-4D97-AF65-F5344CB8AC3E}">
        <p14:creationId xmlns:p14="http://schemas.microsoft.com/office/powerpoint/2010/main" val="138187055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F76568-325B-58DA-C0F1-FB3D14016FFD}"/>
            </a:ext>
          </a:extLst>
        </p:cNvPr>
        <p:cNvGrpSpPr/>
        <p:nvPr/>
      </p:nvGrpSpPr>
      <p:grpSpPr>
        <a:xfrm>
          <a:off x="0" y="0"/>
          <a:ext cx="0" cy="0"/>
          <a:chOff x="0" y="0"/>
          <a:chExt cx="0" cy="0"/>
        </a:xfrm>
      </p:grpSpPr>
      <p:sp>
        <p:nvSpPr>
          <p:cNvPr id="16" name="Rectangle 7">
            <a:extLst>
              <a:ext uri="{FF2B5EF4-FFF2-40B4-BE49-F238E27FC236}">
                <a16:creationId xmlns:a16="http://schemas.microsoft.com/office/drawing/2014/main" id="{70DD360F-EA6F-759A-F671-106BC3CAB0A5}"/>
              </a:ext>
            </a:extLst>
          </p:cNvPr>
          <p:cNvSpPr>
            <a:spLocks noChangeArrowheads="1"/>
          </p:cNvSpPr>
          <p:nvPr/>
        </p:nvSpPr>
        <p:spPr bwMode="auto">
          <a:xfrm>
            <a:off x="0" y="-184666"/>
            <a:ext cx="473206" cy="369332"/>
          </a:xfrm>
          <a:prstGeom prst="rect">
            <a:avLst/>
          </a:prstGeom>
          <a:solidFill>
            <a:srgbClr val="F9FC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n"/>
              <a:tabLst/>
            </a:pPr>
            <a:endParaRPr kumimoji="0" lang="zh-CN" altLang="zh-CN" sz="1800" b="0" i="0" u="none" strike="noStrike" cap="none" normalizeH="0" baseline="0" dirty="0">
              <a:ln>
                <a:noFill/>
              </a:ln>
              <a:solidFill>
                <a:schemeClr val="accent4">
                  <a:lumMod val="75000"/>
                </a:schemeClr>
              </a:solidFill>
              <a:effectLst/>
              <a:latin typeface="Arial" panose="020B0604020202020204" pitchFamily="34" charset="0"/>
            </a:endParaRPr>
          </a:p>
        </p:txBody>
      </p:sp>
      <p:sp>
        <p:nvSpPr>
          <p:cNvPr id="6" name="文本框 5">
            <a:extLst>
              <a:ext uri="{FF2B5EF4-FFF2-40B4-BE49-F238E27FC236}">
                <a16:creationId xmlns:a16="http://schemas.microsoft.com/office/drawing/2014/main" id="{CB7B90CA-0306-B877-CDFE-5A80CD83EA7A}"/>
              </a:ext>
            </a:extLst>
          </p:cNvPr>
          <p:cNvSpPr txBox="1"/>
          <p:nvPr/>
        </p:nvSpPr>
        <p:spPr>
          <a:xfrm>
            <a:off x="236603" y="3170048"/>
            <a:ext cx="6913880" cy="400110"/>
          </a:xfrm>
          <a:prstGeom prst="rect">
            <a:avLst/>
          </a:prstGeom>
          <a:noFill/>
        </p:spPr>
        <p:txBody>
          <a:bodyPr wrap="square">
            <a:spAutoFit/>
          </a:bodyPr>
          <a:lstStyle/>
          <a:p>
            <a:pPr marL="285750" indent="-285750">
              <a:buFont typeface="Wingdings" panose="05000000000000000000" pitchFamily="2" charset="2"/>
              <a:buChar char="n"/>
            </a:pPr>
            <a:r>
              <a:rPr lang="zh-CN" altLang="en-US" sz="2000" b="1" dirty="0">
                <a:solidFill>
                  <a:schemeClr val="accent4">
                    <a:lumMod val="75000"/>
                  </a:schemeClr>
                </a:solidFill>
              </a:rPr>
              <a:t>微调</a:t>
            </a:r>
            <a:r>
              <a:rPr lang="zh-CN" altLang="en-US" sz="2000" b="1" dirty="0">
                <a:solidFill>
                  <a:schemeClr val="accent4">
                    <a:lumMod val="75000"/>
                  </a:schemeClr>
                </a:solidFill>
                <a:effectLst/>
                <a:latin typeface="Consolas" panose="020B0609020204030204" pitchFamily="49" charset="0"/>
              </a:rPr>
              <a:t>后</a:t>
            </a:r>
            <a:endParaRPr lang="zh-CN" altLang="en-US" sz="2000" b="1" dirty="0">
              <a:solidFill>
                <a:schemeClr val="accent4">
                  <a:lumMod val="75000"/>
                </a:schemeClr>
              </a:solidFill>
            </a:endParaRPr>
          </a:p>
        </p:txBody>
      </p:sp>
      <p:sp>
        <p:nvSpPr>
          <p:cNvPr id="7" name="文本框 6">
            <a:extLst>
              <a:ext uri="{FF2B5EF4-FFF2-40B4-BE49-F238E27FC236}">
                <a16:creationId xmlns:a16="http://schemas.microsoft.com/office/drawing/2014/main" id="{81DD741A-6859-5616-5B94-98CC74B119D9}"/>
              </a:ext>
            </a:extLst>
          </p:cNvPr>
          <p:cNvSpPr txBox="1"/>
          <p:nvPr/>
        </p:nvSpPr>
        <p:spPr>
          <a:xfrm>
            <a:off x="40833" y="896715"/>
            <a:ext cx="11501719" cy="707886"/>
          </a:xfrm>
          <a:prstGeom prst="rect">
            <a:avLst/>
          </a:prstGeom>
          <a:noFill/>
        </p:spPr>
        <p:txBody>
          <a:bodyPr wrap="square">
            <a:spAutoFit/>
          </a:bodyPr>
          <a:lstStyle/>
          <a:p>
            <a:pPr marL="285750" indent="-285750">
              <a:buFont typeface="Wingdings" panose="05000000000000000000" pitchFamily="2" charset="2"/>
              <a:buChar char="n"/>
            </a:pPr>
            <a:r>
              <a:rPr lang="zh-CN" altLang="en-US" sz="2000" b="1" i="0" dirty="0">
                <a:solidFill>
                  <a:schemeClr val="accent4">
                    <a:lumMod val="75000"/>
                  </a:schemeClr>
                </a:solidFill>
                <a:effectLst/>
                <a:latin typeface="Studio-Feixen-Sans"/>
              </a:rPr>
              <a:t>提问相同的问题，微调后的模型回复更准确。思路链很直接，答案很简单，证明微调成功</a:t>
            </a:r>
            <a:endParaRPr lang="en-US" altLang="zh-CN" sz="2000" b="1" i="0" dirty="0">
              <a:solidFill>
                <a:schemeClr val="accent4">
                  <a:lumMod val="75000"/>
                </a:schemeClr>
              </a:solidFill>
              <a:effectLst/>
              <a:latin typeface="Studio-Feixen-Sans"/>
            </a:endParaRPr>
          </a:p>
          <a:p>
            <a:pPr marL="285750" indent="-285750">
              <a:buFont typeface="Wingdings" panose="05000000000000000000" pitchFamily="2" charset="2"/>
              <a:buChar char="n"/>
            </a:pPr>
            <a:endParaRPr lang="zh-CN" altLang="en-US" sz="2000" b="1" dirty="0">
              <a:solidFill>
                <a:schemeClr val="accent4">
                  <a:lumMod val="75000"/>
                </a:schemeClr>
              </a:solidFill>
            </a:endParaRPr>
          </a:p>
        </p:txBody>
      </p:sp>
      <p:sp>
        <p:nvSpPr>
          <p:cNvPr id="5" name="제목 310">
            <a:extLst>
              <a:ext uri="{FF2B5EF4-FFF2-40B4-BE49-F238E27FC236}">
                <a16:creationId xmlns:a16="http://schemas.microsoft.com/office/drawing/2014/main" id="{ADD471AC-A618-E52A-CF46-BA31BB3F9895}"/>
              </a:ext>
            </a:extLst>
          </p:cNvPr>
          <p:cNvSpPr txBox="1">
            <a:spLocks/>
          </p:cNvSpPr>
          <p:nvPr/>
        </p:nvSpPr>
        <p:spPr>
          <a:xfrm>
            <a:off x="283068" y="247356"/>
            <a:ext cx="11017250" cy="4429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900" b="1" dirty="0">
                <a:solidFill>
                  <a:schemeClr val="accent4">
                    <a:lumMod val="75000"/>
                  </a:schemeClr>
                </a:solidFill>
                <a:ea typeface="Pretendard SemiBold" panose="02000503000000020004" pitchFamily="2" charset="-127"/>
              </a:rPr>
              <a:t>基于</a:t>
            </a:r>
            <a:r>
              <a:rPr lang="en-US" altLang="zh-CN" sz="2900" b="1" dirty="0">
                <a:solidFill>
                  <a:schemeClr val="accent4">
                    <a:lumMod val="75000"/>
                  </a:schemeClr>
                </a:solidFill>
                <a:ea typeface="Pretendard SemiBold" panose="02000503000000020004" pitchFamily="2" charset="-127"/>
              </a:rPr>
              <a:t>R1</a:t>
            </a:r>
            <a:r>
              <a:rPr lang="zh-CN" altLang="en-US" sz="2900" b="1" dirty="0">
                <a:solidFill>
                  <a:schemeClr val="accent4">
                    <a:lumMod val="75000"/>
                  </a:schemeClr>
                </a:solidFill>
                <a:ea typeface="Pretendard SemiBold" panose="02000503000000020004" pitchFamily="2" charset="-127"/>
              </a:rPr>
              <a:t>范式提升</a:t>
            </a:r>
            <a:r>
              <a:rPr lang="en-US" altLang="zh-CN" sz="2900" b="1" dirty="0">
                <a:solidFill>
                  <a:schemeClr val="accent4">
                    <a:lumMod val="75000"/>
                  </a:schemeClr>
                </a:solidFill>
                <a:ea typeface="Pretendard SemiBold" panose="02000503000000020004" pitchFamily="2" charset="-127"/>
              </a:rPr>
              <a:t>Qwen</a:t>
            </a:r>
            <a:r>
              <a:rPr lang="zh-CN" altLang="en-US" sz="2900" b="1" dirty="0">
                <a:solidFill>
                  <a:schemeClr val="accent4">
                    <a:lumMod val="75000"/>
                  </a:schemeClr>
                </a:solidFill>
                <a:ea typeface="Pretendard SemiBold" panose="02000503000000020004" pitchFamily="2" charset="-127"/>
              </a:rPr>
              <a:t>的逻辑推理能力</a:t>
            </a:r>
            <a:r>
              <a:rPr lang="en-US" altLang="zh-CN" sz="2900" b="1" dirty="0">
                <a:solidFill>
                  <a:schemeClr val="accent4">
                    <a:lumMod val="75000"/>
                  </a:schemeClr>
                </a:solidFill>
                <a:ea typeface="Pretendard SemiBold" panose="02000503000000020004" pitchFamily="2" charset="-127"/>
              </a:rPr>
              <a:t>– GRPO</a:t>
            </a:r>
            <a:endParaRPr lang="ko-KR" altLang="en-US" sz="2900" b="1" dirty="0">
              <a:solidFill>
                <a:schemeClr val="accent4">
                  <a:lumMod val="75000"/>
                </a:schemeClr>
              </a:solidFill>
              <a:ea typeface="Pretendard SemiBold" panose="02000503000000020004" pitchFamily="2" charset="-127"/>
            </a:endParaRPr>
          </a:p>
        </p:txBody>
      </p:sp>
      <p:pic>
        <p:nvPicPr>
          <p:cNvPr id="11" name="图片 10">
            <a:extLst>
              <a:ext uri="{FF2B5EF4-FFF2-40B4-BE49-F238E27FC236}">
                <a16:creationId xmlns:a16="http://schemas.microsoft.com/office/drawing/2014/main" id="{85A8B95D-F79B-D980-8383-33F822A7FEE4}"/>
              </a:ext>
            </a:extLst>
          </p:cNvPr>
          <p:cNvPicPr>
            <a:picLocks noChangeAspect="1"/>
          </p:cNvPicPr>
          <p:nvPr/>
        </p:nvPicPr>
        <p:blipFill>
          <a:blip r:embed="rId3"/>
          <a:stretch>
            <a:fillRect/>
          </a:stretch>
        </p:blipFill>
        <p:spPr>
          <a:xfrm>
            <a:off x="1548908" y="1486807"/>
            <a:ext cx="10602259" cy="3766592"/>
          </a:xfrm>
          <a:prstGeom prst="rect">
            <a:avLst/>
          </a:prstGeom>
        </p:spPr>
      </p:pic>
      <p:sp>
        <p:nvSpPr>
          <p:cNvPr id="14" name="文本框 13">
            <a:extLst>
              <a:ext uri="{FF2B5EF4-FFF2-40B4-BE49-F238E27FC236}">
                <a16:creationId xmlns:a16="http://schemas.microsoft.com/office/drawing/2014/main" id="{C15042F0-FFCB-1136-7E90-DA72199A313E}"/>
              </a:ext>
            </a:extLst>
          </p:cNvPr>
          <p:cNvSpPr txBox="1"/>
          <p:nvPr/>
        </p:nvSpPr>
        <p:spPr>
          <a:xfrm>
            <a:off x="359653" y="4999201"/>
            <a:ext cx="6913880" cy="2092881"/>
          </a:xfrm>
          <a:prstGeom prst="rect">
            <a:avLst/>
          </a:prstGeom>
          <a:noFill/>
        </p:spPr>
        <p:txBody>
          <a:bodyPr wrap="square">
            <a:spAutoFit/>
          </a:bodyPr>
          <a:lstStyle/>
          <a:p>
            <a:pPr marL="342900" indent="-342900" algn="l">
              <a:buFont typeface="Wingdings" panose="05000000000000000000" pitchFamily="2" charset="2"/>
              <a:buChar char="n"/>
            </a:pPr>
            <a:endParaRPr lang="en-US" altLang="zh-CN" sz="2000" b="1" dirty="0">
              <a:solidFill>
                <a:schemeClr val="accent4">
                  <a:lumMod val="75000"/>
                </a:schemeClr>
              </a:solidFill>
            </a:endParaRPr>
          </a:p>
          <a:p>
            <a:pPr lvl="3">
              <a:lnSpc>
                <a:spcPct val="150000"/>
              </a:lnSpc>
              <a:buFont typeface="Arial" panose="020B0604020202020204" pitchFamily="34" charset="0"/>
              <a:buChar char="•"/>
            </a:pPr>
            <a:r>
              <a:rPr lang="zh-CN" altLang="en-US" sz="2000" b="1" dirty="0">
                <a:solidFill>
                  <a:schemeClr val="accent4"/>
                </a:solidFill>
                <a:latin typeface="Segoe WPC"/>
              </a:rPr>
              <a:t> </a:t>
            </a:r>
            <a:r>
              <a:rPr lang="en-US" altLang="zh-CN" sz="2000" b="1" dirty="0">
                <a:solidFill>
                  <a:schemeClr val="accent4"/>
                </a:solidFill>
                <a:latin typeface="Segoe WPC"/>
              </a:rPr>
              <a:t>A100 </a:t>
            </a:r>
            <a:r>
              <a:rPr lang="zh-CN" altLang="en-US" sz="2000" b="1" dirty="0">
                <a:solidFill>
                  <a:schemeClr val="accent4"/>
                </a:solidFill>
                <a:latin typeface="Segoe WPC"/>
              </a:rPr>
              <a:t>推理</a:t>
            </a:r>
            <a:r>
              <a:rPr lang="zh-CN" altLang="en-US" sz="2000" b="1" i="0" dirty="0">
                <a:solidFill>
                  <a:schemeClr val="accent4"/>
                </a:solidFill>
                <a:effectLst/>
                <a:latin typeface="Segoe WPC"/>
              </a:rPr>
              <a:t>耗时约</a:t>
            </a:r>
            <a:r>
              <a:rPr lang="en-US" altLang="zh-CN" sz="2000" b="1" i="0" dirty="0">
                <a:solidFill>
                  <a:schemeClr val="accent4"/>
                </a:solidFill>
                <a:effectLst/>
                <a:latin typeface="Segoe WPC"/>
              </a:rPr>
              <a:t>13.7</a:t>
            </a:r>
            <a:r>
              <a:rPr lang="zh-CN" altLang="en-US" sz="2000" b="1" i="0" dirty="0">
                <a:solidFill>
                  <a:schemeClr val="accent4"/>
                </a:solidFill>
                <a:effectLst/>
                <a:latin typeface="Segoe WPC"/>
              </a:rPr>
              <a:t>秒。</a:t>
            </a:r>
          </a:p>
          <a:p>
            <a:pPr lvl="3">
              <a:lnSpc>
                <a:spcPct val="150000"/>
              </a:lnSpc>
              <a:buFont typeface="Arial" panose="020B0604020202020204" pitchFamily="34" charset="0"/>
              <a:buChar char="•"/>
            </a:pPr>
            <a:r>
              <a:rPr lang="zh-CN" altLang="en-US" sz="2000" b="1" i="0" dirty="0">
                <a:solidFill>
                  <a:schemeClr val="accent4"/>
                </a:solidFill>
                <a:effectLst/>
                <a:latin typeface="Segoe WPC"/>
              </a:rPr>
              <a:t> </a:t>
            </a:r>
            <a:r>
              <a:rPr lang="en-US" altLang="zh-CN" sz="2000" b="1" i="0" dirty="0">
                <a:solidFill>
                  <a:schemeClr val="accent4"/>
                </a:solidFill>
                <a:effectLst/>
                <a:latin typeface="Segoe WPC"/>
              </a:rPr>
              <a:t>input token</a:t>
            </a:r>
            <a:r>
              <a:rPr lang="zh-CN" altLang="en-US" sz="2000" b="1" i="0" dirty="0">
                <a:solidFill>
                  <a:schemeClr val="accent4"/>
                </a:solidFill>
                <a:effectLst/>
                <a:latin typeface="Segoe WPC"/>
              </a:rPr>
              <a:t>处理速度约为</a:t>
            </a:r>
            <a:r>
              <a:rPr lang="en-US" altLang="zh-CN" sz="2000" b="1" i="0" dirty="0">
                <a:solidFill>
                  <a:schemeClr val="accent4"/>
                </a:solidFill>
                <a:effectLst/>
                <a:latin typeface="Segoe WPC"/>
              </a:rPr>
              <a:t>3.3 tokens/</a:t>
            </a:r>
            <a:r>
              <a:rPr lang="zh-CN" altLang="en-US" sz="2000" b="1" i="0" dirty="0">
                <a:solidFill>
                  <a:schemeClr val="accent4"/>
                </a:solidFill>
                <a:effectLst/>
                <a:latin typeface="Segoe WPC"/>
              </a:rPr>
              <a:t>秒。</a:t>
            </a:r>
          </a:p>
          <a:p>
            <a:pPr lvl="3">
              <a:lnSpc>
                <a:spcPct val="150000"/>
              </a:lnSpc>
              <a:buFont typeface="Arial" panose="020B0604020202020204" pitchFamily="34" charset="0"/>
              <a:buChar char="•"/>
            </a:pPr>
            <a:r>
              <a:rPr lang="zh-CN" altLang="en-US" sz="2000" b="1" i="0" dirty="0">
                <a:solidFill>
                  <a:schemeClr val="accent4"/>
                </a:solidFill>
                <a:effectLst/>
                <a:latin typeface="Segoe WPC"/>
              </a:rPr>
              <a:t> </a:t>
            </a:r>
            <a:r>
              <a:rPr lang="en-US" altLang="zh-CN" sz="2000" b="1" dirty="0">
                <a:solidFill>
                  <a:schemeClr val="accent4"/>
                </a:solidFill>
                <a:latin typeface="Segoe WPC"/>
              </a:rPr>
              <a:t>out</a:t>
            </a:r>
            <a:r>
              <a:rPr lang="en-US" altLang="zh-CN" sz="2000" b="1" i="0" dirty="0">
                <a:solidFill>
                  <a:schemeClr val="accent4"/>
                </a:solidFill>
                <a:effectLst/>
                <a:latin typeface="Segoe WPC"/>
              </a:rPr>
              <a:t>put token</a:t>
            </a:r>
            <a:r>
              <a:rPr lang="zh-CN" altLang="en-US" sz="2000" b="1" i="0" dirty="0">
                <a:solidFill>
                  <a:schemeClr val="accent4"/>
                </a:solidFill>
                <a:effectLst/>
                <a:latin typeface="Segoe WPC"/>
              </a:rPr>
              <a:t>生成速度约为</a:t>
            </a:r>
            <a:r>
              <a:rPr lang="en-US" altLang="zh-CN" sz="2000" b="1" i="0" dirty="0">
                <a:solidFill>
                  <a:schemeClr val="accent4"/>
                </a:solidFill>
                <a:effectLst/>
                <a:latin typeface="Segoe WPC"/>
              </a:rPr>
              <a:t>71.5 tokens/</a:t>
            </a:r>
            <a:r>
              <a:rPr lang="zh-CN" altLang="en-US" sz="2000" b="1" i="0" dirty="0">
                <a:solidFill>
                  <a:schemeClr val="accent4"/>
                </a:solidFill>
                <a:effectLst/>
                <a:latin typeface="Segoe WPC"/>
              </a:rPr>
              <a:t>秒。</a:t>
            </a:r>
          </a:p>
          <a:p>
            <a:pPr marL="285750" indent="-285750">
              <a:buFont typeface="Wingdings" panose="05000000000000000000" pitchFamily="2" charset="2"/>
              <a:buChar char="n"/>
            </a:pPr>
            <a:endParaRPr lang="zh-CN" altLang="en-US" sz="2000" b="1" dirty="0">
              <a:solidFill>
                <a:schemeClr val="accent4">
                  <a:lumMod val="75000"/>
                </a:schemeClr>
              </a:solidFill>
            </a:endParaRPr>
          </a:p>
        </p:txBody>
      </p:sp>
    </p:spTree>
    <p:extLst>
      <p:ext uri="{BB962C8B-B14F-4D97-AF65-F5344CB8AC3E}">
        <p14:creationId xmlns:p14="http://schemas.microsoft.com/office/powerpoint/2010/main" val="166348284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01144-28F1-142A-E678-8AF3F7945760}"/>
            </a:ext>
          </a:extLst>
        </p:cNvPr>
        <p:cNvGrpSpPr/>
        <p:nvPr/>
      </p:nvGrpSpPr>
      <p:grpSpPr>
        <a:xfrm>
          <a:off x="0" y="0"/>
          <a:ext cx="0" cy="0"/>
          <a:chOff x="0" y="0"/>
          <a:chExt cx="0" cy="0"/>
        </a:xfrm>
      </p:grpSpPr>
      <p:sp>
        <p:nvSpPr>
          <p:cNvPr id="16" name="Rectangle 7">
            <a:extLst>
              <a:ext uri="{FF2B5EF4-FFF2-40B4-BE49-F238E27FC236}">
                <a16:creationId xmlns:a16="http://schemas.microsoft.com/office/drawing/2014/main" id="{117AA976-3333-7D3C-0CB9-8CFC69AD72E6}"/>
              </a:ext>
            </a:extLst>
          </p:cNvPr>
          <p:cNvSpPr>
            <a:spLocks noChangeArrowheads="1"/>
          </p:cNvSpPr>
          <p:nvPr/>
        </p:nvSpPr>
        <p:spPr bwMode="auto">
          <a:xfrm>
            <a:off x="0" y="-184666"/>
            <a:ext cx="473206" cy="369332"/>
          </a:xfrm>
          <a:prstGeom prst="rect">
            <a:avLst/>
          </a:prstGeom>
          <a:solidFill>
            <a:srgbClr val="F9FC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n"/>
              <a:tabLst/>
            </a:pPr>
            <a:endParaRPr kumimoji="0" lang="zh-CN" altLang="zh-CN" sz="1800" b="0" i="0" u="none" strike="noStrike" cap="none" normalizeH="0" baseline="0" dirty="0">
              <a:ln>
                <a:noFill/>
              </a:ln>
              <a:solidFill>
                <a:schemeClr val="accent4">
                  <a:lumMod val="75000"/>
                </a:schemeClr>
              </a:solidFill>
              <a:effectLst/>
              <a:latin typeface="Arial" panose="020B0604020202020204" pitchFamily="34" charset="0"/>
            </a:endParaRPr>
          </a:p>
        </p:txBody>
      </p:sp>
      <p:sp>
        <p:nvSpPr>
          <p:cNvPr id="6" name="文本框 5">
            <a:extLst>
              <a:ext uri="{FF2B5EF4-FFF2-40B4-BE49-F238E27FC236}">
                <a16:creationId xmlns:a16="http://schemas.microsoft.com/office/drawing/2014/main" id="{4C6CB706-40B9-0BD8-9E87-7686A8176F17}"/>
              </a:ext>
            </a:extLst>
          </p:cNvPr>
          <p:cNvSpPr txBox="1"/>
          <p:nvPr/>
        </p:nvSpPr>
        <p:spPr>
          <a:xfrm>
            <a:off x="340901" y="3028890"/>
            <a:ext cx="6913880" cy="523220"/>
          </a:xfrm>
          <a:prstGeom prst="rect">
            <a:avLst/>
          </a:prstGeom>
          <a:noFill/>
        </p:spPr>
        <p:txBody>
          <a:bodyPr wrap="square">
            <a:spAutoFit/>
          </a:bodyPr>
          <a:lstStyle/>
          <a:p>
            <a:pPr marL="285750" indent="-285750">
              <a:buFont typeface="Wingdings" panose="05000000000000000000" pitchFamily="2" charset="2"/>
              <a:buChar char="n"/>
            </a:pPr>
            <a:r>
              <a:rPr lang="en-US" altLang="zh-CN" sz="2800" b="1" dirty="0">
                <a:solidFill>
                  <a:schemeClr val="accent4">
                    <a:lumMod val="75000"/>
                  </a:schemeClr>
                </a:solidFill>
              </a:rPr>
              <a:t>GPU </a:t>
            </a:r>
            <a:r>
              <a:rPr lang="zh-CN" altLang="en-US" sz="2800" b="1" dirty="0">
                <a:solidFill>
                  <a:schemeClr val="accent4">
                    <a:lumMod val="75000"/>
                  </a:schemeClr>
                </a:solidFill>
              </a:rPr>
              <a:t>利用率</a:t>
            </a:r>
          </a:p>
        </p:txBody>
      </p:sp>
      <p:sp>
        <p:nvSpPr>
          <p:cNvPr id="7" name="제목 310">
            <a:extLst>
              <a:ext uri="{FF2B5EF4-FFF2-40B4-BE49-F238E27FC236}">
                <a16:creationId xmlns:a16="http://schemas.microsoft.com/office/drawing/2014/main" id="{2BADD867-FEE5-CBE5-A1F0-6095EDCE89A9}"/>
              </a:ext>
            </a:extLst>
          </p:cNvPr>
          <p:cNvSpPr txBox="1">
            <a:spLocks/>
          </p:cNvSpPr>
          <p:nvPr/>
        </p:nvSpPr>
        <p:spPr>
          <a:xfrm>
            <a:off x="283068" y="247356"/>
            <a:ext cx="11017250" cy="4429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chemeClr val="accent4">
                    <a:lumMod val="75000"/>
                  </a:schemeClr>
                </a:solidFill>
                <a:ea typeface="Pretendard SemiBold" panose="02000503000000020004" pitchFamily="2" charset="-127"/>
              </a:rPr>
              <a:t>基于</a:t>
            </a:r>
            <a:r>
              <a:rPr lang="en-US" altLang="zh-CN" sz="3200" b="1" dirty="0">
                <a:solidFill>
                  <a:schemeClr val="accent4">
                    <a:lumMod val="75000"/>
                  </a:schemeClr>
                </a:solidFill>
                <a:ea typeface="Pretendard SemiBold" panose="02000503000000020004" pitchFamily="2" charset="-127"/>
              </a:rPr>
              <a:t>R1</a:t>
            </a:r>
            <a:r>
              <a:rPr lang="zh-CN" altLang="en-US" sz="3200" b="1" dirty="0">
                <a:solidFill>
                  <a:schemeClr val="accent4">
                    <a:lumMod val="75000"/>
                  </a:schemeClr>
                </a:solidFill>
                <a:ea typeface="Pretendard SemiBold" panose="02000503000000020004" pitchFamily="2" charset="-127"/>
              </a:rPr>
              <a:t>范式提升</a:t>
            </a:r>
            <a:r>
              <a:rPr lang="en-US" altLang="zh-CN" sz="3200" b="1" dirty="0">
                <a:solidFill>
                  <a:schemeClr val="accent4">
                    <a:lumMod val="75000"/>
                  </a:schemeClr>
                </a:solidFill>
                <a:ea typeface="Pretendard SemiBold" panose="02000503000000020004" pitchFamily="2" charset="-127"/>
              </a:rPr>
              <a:t>Qwen</a:t>
            </a:r>
            <a:r>
              <a:rPr lang="zh-CN" altLang="en-US" sz="3200" b="1" dirty="0">
                <a:solidFill>
                  <a:schemeClr val="accent4">
                    <a:lumMod val="75000"/>
                  </a:schemeClr>
                </a:solidFill>
                <a:ea typeface="Pretendard SemiBold" panose="02000503000000020004" pitchFamily="2" charset="-127"/>
              </a:rPr>
              <a:t>的逻辑推理能力</a:t>
            </a:r>
            <a:r>
              <a:rPr lang="en-US" altLang="zh-CN" sz="3200" b="1" dirty="0">
                <a:solidFill>
                  <a:schemeClr val="accent4">
                    <a:lumMod val="75000"/>
                  </a:schemeClr>
                </a:solidFill>
                <a:ea typeface="Pretendard SemiBold" panose="02000503000000020004" pitchFamily="2" charset="-127"/>
              </a:rPr>
              <a:t>– GRPO</a:t>
            </a:r>
            <a:endParaRPr lang="ko-KR" altLang="en-US" sz="3200" b="1" dirty="0">
              <a:solidFill>
                <a:schemeClr val="accent4">
                  <a:lumMod val="75000"/>
                </a:schemeClr>
              </a:solidFill>
              <a:ea typeface="Pretendard SemiBold" panose="02000503000000020004" pitchFamily="2" charset="-127"/>
            </a:endParaRPr>
          </a:p>
        </p:txBody>
      </p:sp>
      <p:pic>
        <p:nvPicPr>
          <p:cNvPr id="10" name="图片 9">
            <a:extLst>
              <a:ext uri="{FF2B5EF4-FFF2-40B4-BE49-F238E27FC236}">
                <a16:creationId xmlns:a16="http://schemas.microsoft.com/office/drawing/2014/main" id="{769AD8E5-BC0C-C574-7735-056AE2178603}"/>
              </a:ext>
            </a:extLst>
          </p:cNvPr>
          <p:cNvPicPr>
            <a:picLocks noChangeAspect="1"/>
          </p:cNvPicPr>
          <p:nvPr/>
        </p:nvPicPr>
        <p:blipFill>
          <a:blip r:embed="rId3"/>
          <a:stretch>
            <a:fillRect/>
          </a:stretch>
        </p:blipFill>
        <p:spPr>
          <a:xfrm>
            <a:off x="3019762" y="901243"/>
            <a:ext cx="7192379" cy="5210902"/>
          </a:xfrm>
          <a:prstGeom prst="rect">
            <a:avLst/>
          </a:prstGeom>
        </p:spPr>
      </p:pic>
    </p:spTree>
    <p:extLst>
      <p:ext uri="{BB962C8B-B14F-4D97-AF65-F5344CB8AC3E}">
        <p14:creationId xmlns:p14="http://schemas.microsoft.com/office/powerpoint/2010/main" val="187139255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879E61-9F70-D629-57BC-AD9C74D39F7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835FC38-8B5D-9A01-FAC5-A41F516F89B6}"/>
              </a:ext>
            </a:extLst>
          </p:cNvPr>
          <p:cNvSpPr>
            <a:spLocks noGrp="1"/>
          </p:cNvSpPr>
          <p:nvPr>
            <p:ph type="title"/>
          </p:nvPr>
        </p:nvSpPr>
        <p:spPr>
          <a:xfrm>
            <a:off x="386980" y="2516038"/>
            <a:ext cx="11018520" cy="1354217"/>
          </a:xfrm>
        </p:spPr>
        <p:txBody>
          <a:bodyPr/>
          <a:lstStyle/>
          <a:p>
            <a:pPr algn="ctr"/>
            <a:r>
              <a:rPr lang="en-US" altLang="zh-CN" sz="8800" dirty="0">
                <a:solidFill>
                  <a:schemeClr val="accent4">
                    <a:lumMod val="75000"/>
                  </a:schemeClr>
                </a:solidFill>
              </a:rPr>
              <a:t>Azure </a:t>
            </a:r>
            <a:r>
              <a:rPr lang="zh-CN" altLang="en-US" sz="8800" dirty="0">
                <a:solidFill>
                  <a:schemeClr val="accent4">
                    <a:lumMod val="75000"/>
                  </a:schemeClr>
                </a:solidFill>
              </a:rPr>
              <a:t>部署</a:t>
            </a:r>
          </a:p>
        </p:txBody>
      </p:sp>
    </p:spTree>
    <p:extLst>
      <p:ext uri="{BB962C8B-B14F-4D97-AF65-F5344CB8AC3E}">
        <p14:creationId xmlns:p14="http://schemas.microsoft.com/office/powerpoint/2010/main" val="162844981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D5EC23-2AC8-B62C-BCA4-9C46AC9911B4}"/>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5311C138-FAC2-AD16-F3C0-FBB543ADF605}"/>
              </a:ext>
            </a:extLst>
          </p:cNvPr>
          <p:cNvSpPr>
            <a:spLocks noGrp="1"/>
          </p:cNvSpPr>
          <p:nvPr>
            <p:ph type="title"/>
          </p:nvPr>
        </p:nvSpPr>
        <p:spPr>
          <a:xfrm>
            <a:off x="588263" y="457200"/>
            <a:ext cx="11018520" cy="553998"/>
          </a:xfrm>
        </p:spPr>
        <p:txBody>
          <a:bodyPr/>
          <a:lstStyle/>
          <a:p>
            <a:r>
              <a:rPr lang="en-US" altLang="zh-CN" b="0" i="0">
                <a:effectLst/>
                <a:latin typeface="Inter"/>
              </a:rPr>
              <a:t>DeepSeek R1 - </a:t>
            </a:r>
            <a:r>
              <a:rPr lang="zh-CN" altLang="en-US" b="0" i="0">
                <a:effectLst/>
                <a:latin typeface="Inter"/>
              </a:rPr>
              <a:t>刮起全球</a:t>
            </a:r>
            <a:r>
              <a:rPr lang="en-US" altLang="zh-CN" b="0" i="0">
                <a:effectLst/>
                <a:latin typeface="Inter"/>
              </a:rPr>
              <a:t>AI</a:t>
            </a:r>
            <a:r>
              <a:rPr lang="zh-CN" altLang="en-US" b="0" i="0">
                <a:effectLst/>
                <a:latin typeface="Inter"/>
              </a:rPr>
              <a:t>产业的飓风</a:t>
            </a:r>
            <a:endParaRPr lang="zh-CN" altLang="en-US"/>
          </a:p>
        </p:txBody>
      </p:sp>
      <p:sp>
        <p:nvSpPr>
          <p:cNvPr id="6" name="文本占位符 5">
            <a:extLst>
              <a:ext uri="{FF2B5EF4-FFF2-40B4-BE49-F238E27FC236}">
                <a16:creationId xmlns:a16="http://schemas.microsoft.com/office/drawing/2014/main" id="{F826609E-C664-B248-21AC-079CCBB07D1A}"/>
              </a:ext>
            </a:extLst>
          </p:cNvPr>
          <p:cNvSpPr>
            <a:spLocks noGrp="1"/>
          </p:cNvSpPr>
          <p:nvPr>
            <p:ph type="body" sz="quarter" idx="10"/>
          </p:nvPr>
        </p:nvSpPr>
        <p:spPr>
          <a:xfrm>
            <a:off x="586390" y="1434370"/>
            <a:ext cx="11257948" cy="848117"/>
          </a:xfrm>
        </p:spPr>
        <p:txBody>
          <a:bodyPr/>
          <a:lstStyle/>
          <a:p>
            <a:pPr>
              <a:lnSpc>
                <a:spcPct val="120000"/>
              </a:lnSpc>
            </a:pPr>
            <a:r>
              <a:rPr lang="zh-CN" altLang="en-US" sz="2400"/>
              <a:t>由于出色的</a:t>
            </a:r>
            <a:r>
              <a:rPr lang="en-US" altLang="zh-CN" sz="2400"/>
              <a:t>AI</a:t>
            </a:r>
            <a:r>
              <a:rPr lang="zh-CN" altLang="en-US" sz="2400"/>
              <a:t>能力与低</a:t>
            </a:r>
            <a:r>
              <a:rPr lang="en-US" altLang="zh-CN" sz="2400"/>
              <a:t>AI</a:t>
            </a:r>
            <a:r>
              <a:rPr lang="zh-CN" altLang="en-US" sz="2400"/>
              <a:t>成本，</a:t>
            </a:r>
            <a:r>
              <a:rPr lang="en-US" altLang="zh-CN" sz="2400"/>
              <a:t>DeepSeek R1 </a:t>
            </a:r>
            <a:r>
              <a:rPr lang="zh-CN" altLang="en-US" sz="2400"/>
              <a:t>对于全球</a:t>
            </a:r>
            <a:r>
              <a:rPr lang="en-US" altLang="zh-CN" sz="2400"/>
              <a:t>AI</a:t>
            </a:r>
            <a:r>
              <a:rPr lang="zh-CN" altLang="en-US" sz="2400"/>
              <a:t>产业特别是算力产业、国外和国产 </a:t>
            </a:r>
            <a:r>
              <a:rPr lang="en-US" altLang="zh-CN" sz="2400"/>
              <a:t>AI </a:t>
            </a:r>
            <a:r>
              <a:rPr lang="zh-CN" altLang="en-US" sz="2400"/>
              <a:t>模型行业（例如</a:t>
            </a:r>
            <a:r>
              <a:rPr lang="en-US" altLang="zh-CN" sz="2400"/>
              <a:t>OpenAI</a:t>
            </a:r>
            <a:r>
              <a:rPr lang="zh-CN" altLang="en-US" sz="2400"/>
              <a:t>、豆包、</a:t>
            </a:r>
            <a:r>
              <a:rPr lang="en-US" altLang="zh-CN" sz="2400"/>
              <a:t>Kimi</a:t>
            </a:r>
            <a:r>
              <a:rPr lang="zh-CN" altLang="en-US" sz="2400"/>
              <a:t>、通义千问等）具有非常大的冲击。</a:t>
            </a:r>
          </a:p>
        </p:txBody>
      </p:sp>
      <mc:AlternateContent xmlns:mc="http://schemas.openxmlformats.org/markup-compatibility/2006" xmlns:pslz="http://schemas.microsoft.com/office/powerpoint/2016/slidezoom">
        <mc:Choice Requires="pslz">
          <p:graphicFrame>
            <p:nvGraphicFramePr>
              <p:cNvPr id="9" name="幻灯片缩放定位 8">
                <a:extLst>
                  <a:ext uri="{FF2B5EF4-FFF2-40B4-BE49-F238E27FC236}">
                    <a16:creationId xmlns:a16="http://schemas.microsoft.com/office/drawing/2014/main" id="{EC5A3F99-5530-9703-10D2-ABF9444C8D58}"/>
                  </a:ext>
                </a:extLst>
              </p:cNvPr>
              <p:cNvGraphicFramePr>
                <a:graphicFrameLocks noChangeAspect="1"/>
              </p:cNvGraphicFramePr>
              <p:nvPr/>
            </p:nvGraphicFramePr>
            <p:xfrm>
              <a:off x="368618" y="2731957"/>
              <a:ext cx="5760000" cy="3240000"/>
            </p:xfrm>
            <a:graphic>
              <a:graphicData uri="http://schemas.microsoft.com/office/powerpoint/2016/slidezoom">
                <pslz:sldZm>
                  <pslz:sldZmObj sldId="2076138219" cId="265326112">
                    <pslz:zmPr id="{FFBE3E2C-C66C-4808-A9CF-30C9BF181068}" returnToParent="0" transitionDur="1000">
                      <p166:blipFill xmlns:p166="http://schemas.microsoft.com/office/powerpoint/2016/6/main">
                        <a:blip r:embed="rId2"/>
                        <a:stretch>
                          <a:fillRect/>
                        </a:stretch>
                      </p166:blipFill>
                      <p166:spPr xmlns:p166="http://schemas.microsoft.com/office/powerpoint/2016/6/main">
                        <a:xfrm>
                          <a:off x="0" y="0"/>
                          <a:ext cx="5760000" cy="3240000"/>
                        </a:xfrm>
                        <a:prstGeom prst="rect">
                          <a:avLst/>
                        </a:prstGeom>
                        <a:ln w="3175">
                          <a:solidFill>
                            <a:prstClr val="ltGray"/>
                          </a:solidFill>
                        </a:ln>
                      </p166:spPr>
                    </pslz:zmPr>
                  </pslz:sldZmObj>
                </pslz:sldZm>
              </a:graphicData>
            </a:graphic>
          </p:graphicFrame>
        </mc:Choice>
        <mc:Fallback xmlns="">
          <p:pic>
            <p:nvPicPr>
              <p:cNvPr id="9" name="幻灯片缩放定位 8">
                <a:hlinkClick r:id="rId3" action="ppaction://hlinksldjump"/>
                <a:extLst>
                  <a:ext uri="{FF2B5EF4-FFF2-40B4-BE49-F238E27FC236}">
                    <a16:creationId xmlns:a16="http://schemas.microsoft.com/office/drawing/2014/main" id="{EC5A3F99-5530-9703-10D2-ABF9444C8D58}"/>
                  </a:ext>
                </a:extLst>
              </p:cNvPr>
              <p:cNvPicPr>
                <a:picLocks noGrp="1" noRot="1" noChangeAspect="1" noMove="1" noResize="1" noEditPoints="1" noAdjustHandles="1" noChangeArrowheads="1" noChangeShapeType="1"/>
              </p:cNvPicPr>
              <p:nvPr/>
            </p:nvPicPr>
            <p:blipFill>
              <a:blip r:embed="rId4"/>
              <a:stretch>
                <a:fillRect/>
              </a:stretch>
            </p:blipFill>
            <p:spPr>
              <a:xfrm>
                <a:off x="368618" y="2731957"/>
                <a:ext cx="5760000" cy="32400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1" name="幻灯片缩放定位 10">
                <a:extLst>
                  <a:ext uri="{FF2B5EF4-FFF2-40B4-BE49-F238E27FC236}">
                    <a16:creationId xmlns:a16="http://schemas.microsoft.com/office/drawing/2014/main" id="{76DFA960-02B3-7796-256B-2E098133F2EA}"/>
                  </a:ext>
                </a:extLst>
              </p:cNvPr>
              <p:cNvGraphicFramePr>
                <a:graphicFrameLocks noChangeAspect="1"/>
              </p:cNvGraphicFramePr>
              <p:nvPr/>
            </p:nvGraphicFramePr>
            <p:xfrm>
              <a:off x="6230977" y="2731957"/>
              <a:ext cx="5760000" cy="3240000"/>
            </p:xfrm>
            <a:graphic>
              <a:graphicData uri="http://schemas.microsoft.com/office/powerpoint/2016/slidezoom">
                <pslz:sldZm>
                  <pslz:sldZmObj sldId="2076138220" cId="2598865616">
                    <pslz:zmPr id="{61FF21FF-3AF1-4B86-9488-B2499DAEA53A}" returnToParent="0" transitionDur="1000">
                      <p166:blipFill xmlns:p166="http://schemas.microsoft.com/office/powerpoint/2016/6/main">
                        <a:blip r:embed="rId5"/>
                        <a:stretch>
                          <a:fillRect/>
                        </a:stretch>
                      </p166:blipFill>
                      <p166:spPr xmlns:p166="http://schemas.microsoft.com/office/powerpoint/2016/6/main">
                        <a:xfrm>
                          <a:off x="0" y="0"/>
                          <a:ext cx="5760000" cy="3240000"/>
                        </a:xfrm>
                        <a:prstGeom prst="rect">
                          <a:avLst/>
                        </a:prstGeom>
                        <a:ln w="3175">
                          <a:solidFill>
                            <a:prstClr val="ltGray"/>
                          </a:solidFill>
                        </a:ln>
                      </p166:spPr>
                    </pslz:zmPr>
                  </pslz:sldZmObj>
                </pslz:sldZm>
              </a:graphicData>
            </a:graphic>
          </p:graphicFrame>
        </mc:Choice>
        <mc:Fallback xmlns="">
          <p:pic>
            <p:nvPicPr>
              <p:cNvPr id="11" name="幻灯片缩放定位 10">
                <a:hlinkClick r:id="rId6" action="ppaction://hlinksldjump"/>
                <a:extLst>
                  <a:ext uri="{FF2B5EF4-FFF2-40B4-BE49-F238E27FC236}">
                    <a16:creationId xmlns:a16="http://schemas.microsoft.com/office/drawing/2014/main" id="{76DFA960-02B3-7796-256B-2E098133F2EA}"/>
                  </a:ext>
                </a:extLst>
              </p:cNvPr>
              <p:cNvPicPr>
                <a:picLocks noGrp="1" noRot="1" noChangeAspect="1" noMove="1" noResize="1" noEditPoints="1" noAdjustHandles="1" noChangeArrowheads="1" noChangeShapeType="1"/>
              </p:cNvPicPr>
              <p:nvPr/>
            </p:nvPicPr>
            <p:blipFill>
              <a:blip r:embed="rId7"/>
              <a:stretch>
                <a:fillRect/>
              </a:stretch>
            </p:blipFill>
            <p:spPr>
              <a:xfrm>
                <a:off x="6230977" y="2731957"/>
                <a:ext cx="5760000" cy="3240000"/>
              </a:xfrm>
              <a:prstGeom prst="rect">
                <a:avLst/>
              </a:prstGeom>
              <a:ln w="3175">
                <a:solidFill>
                  <a:prstClr val="ltGray"/>
                </a:solidFill>
              </a:ln>
            </p:spPr>
          </p:pic>
        </mc:Fallback>
      </mc:AlternateContent>
    </p:spTree>
    <p:extLst>
      <p:ext uri="{BB962C8B-B14F-4D97-AF65-F5344CB8AC3E}">
        <p14:creationId xmlns:p14="http://schemas.microsoft.com/office/powerpoint/2010/main" val="231807443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A24B70-6DB4-5D81-0E46-60697EB3741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22A5AAA-3961-224C-C079-B895A61BEB13}"/>
              </a:ext>
            </a:extLst>
          </p:cNvPr>
          <p:cNvSpPr>
            <a:spLocks noGrp="1"/>
          </p:cNvSpPr>
          <p:nvPr>
            <p:ph type="title"/>
          </p:nvPr>
        </p:nvSpPr>
        <p:spPr>
          <a:xfrm>
            <a:off x="386980" y="2516038"/>
            <a:ext cx="11018520" cy="1354217"/>
          </a:xfrm>
        </p:spPr>
        <p:txBody>
          <a:bodyPr/>
          <a:lstStyle/>
          <a:p>
            <a:pPr algn="ctr"/>
            <a:r>
              <a:rPr lang="en-US" altLang="zh-CN" sz="8800" dirty="0">
                <a:solidFill>
                  <a:schemeClr val="accent4">
                    <a:lumMod val="75000"/>
                  </a:schemeClr>
                </a:solidFill>
              </a:rPr>
              <a:t>Azure </a:t>
            </a:r>
            <a:r>
              <a:rPr lang="zh-CN" altLang="en-US" sz="8800" dirty="0">
                <a:solidFill>
                  <a:schemeClr val="accent4">
                    <a:lumMod val="75000"/>
                  </a:schemeClr>
                </a:solidFill>
              </a:rPr>
              <a:t>部署</a:t>
            </a:r>
          </a:p>
        </p:txBody>
      </p:sp>
      <p:pic>
        <p:nvPicPr>
          <p:cNvPr id="7170" name="Picture 2" descr="A GIF on how to use DeepSeek in model catalog on Azure AI Foundry and GitHub models.">
            <a:extLst>
              <a:ext uri="{FF2B5EF4-FFF2-40B4-BE49-F238E27FC236}">
                <a16:creationId xmlns:a16="http://schemas.microsoft.com/office/drawing/2014/main" id="{D42A4F8E-3E25-AA31-917B-3681EE2F94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172" y="219227"/>
            <a:ext cx="11399150" cy="6419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450206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BF841-B451-5E6B-8D1D-26B7839BE5E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2AACCEE-3E21-77A9-F6C3-62C76CDCFC57}"/>
              </a:ext>
            </a:extLst>
          </p:cNvPr>
          <p:cNvSpPr>
            <a:spLocks noGrp="1"/>
          </p:cNvSpPr>
          <p:nvPr>
            <p:ph type="title"/>
          </p:nvPr>
        </p:nvSpPr>
        <p:spPr>
          <a:xfrm>
            <a:off x="0" y="94677"/>
            <a:ext cx="11657162" cy="615553"/>
          </a:xfrm>
        </p:spPr>
        <p:txBody>
          <a:bodyPr/>
          <a:lstStyle/>
          <a:p>
            <a:r>
              <a:rPr lang="en-US" altLang="zh-CN" sz="4000" dirty="0" err="1">
                <a:solidFill>
                  <a:schemeClr val="accent4">
                    <a:lumMod val="75000"/>
                  </a:schemeClr>
                </a:solidFill>
              </a:rPr>
              <a:t>DeepSeek</a:t>
            </a:r>
            <a:r>
              <a:rPr lang="en-US" altLang="zh-CN" sz="4000" dirty="0">
                <a:solidFill>
                  <a:schemeClr val="accent4">
                    <a:lumMod val="75000"/>
                  </a:schemeClr>
                </a:solidFill>
              </a:rPr>
              <a:t> R1 on Azure AI Foundry</a:t>
            </a:r>
            <a:endParaRPr lang="zh-CN" altLang="en-US" sz="4000" dirty="0">
              <a:solidFill>
                <a:schemeClr val="accent4">
                  <a:lumMod val="75000"/>
                </a:schemeClr>
              </a:solidFill>
            </a:endParaRPr>
          </a:p>
        </p:txBody>
      </p:sp>
      <p:sp>
        <p:nvSpPr>
          <p:cNvPr id="6" name="文本框 5">
            <a:extLst>
              <a:ext uri="{FF2B5EF4-FFF2-40B4-BE49-F238E27FC236}">
                <a16:creationId xmlns:a16="http://schemas.microsoft.com/office/drawing/2014/main" id="{EF01F16B-74D6-AB37-9AD3-DD66062F3BAD}"/>
              </a:ext>
            </a:extLst>
          </p:cNvPr>
          <p:cNvSpPr txBox="1"/>
          <p:nvPr/>
        </p:nvSpPr>
        <p:spPr>
          <a:xfrm>
            <a:off x="230039" y="981145"/>
            <a:ext cx="10357448" cy="361637"/>
          </a:xfrm>
          <a:prstGeom prst="rect">
            <a:avLst/>
          </a:prstGeom>
          <a:noFill/>
        </p:spPr>
        <p:txBody>
          <a:bodyPr wrap="square">
            <a:spAutoFit/>
          </a:bodyPr>
          <a:lstStyle/>
          <a:p>
            <a:pPr algn="l">
              <a:lnSpc>
                <a:spcPts val="2100"/>
              </a:lnSpc>
            </a:pPr>
            <a:r>
              <a:rPr lang="en-US" altLang="zh-CN" b="1" i="0" dirty="0">
                <a:solidFill>
                  <a:schemeClr val="accent4">
                    <a:lumMod val="75000"/>
                  </a:schemeClr>
                </a:solidFill>
                <a:effectLst/>
                <a:latin typeface="Segoe UI" panose="020B0502040204020203" pitchFamily="34" charset="0"/>
              </a:rPr>
              <a:t>1. </a:t>
            </a:r>
            <a:r>
              <a:rPr lang="zh-CN" altLang="en-US" b="1" i="0" dirty="0">
                <a:solidFill>
                  <a:schemeClr val="accent4">
                    <a:lumMod val="75000"/>
                  </a:schemeClr>
                </a:solidFill>
                <a:effectLst/>
                <a:latin typeface="Segoe UI" panose="020B0502040204020203" pitchFamily="34" charset="0"/>
              </a:rPr>
              <a:t>使用 </a:t>
            </a:r>
            <a:r>
              <a:rPr lang="en-US" altLang="zh-CN" b="1" i="0" dirty="0">
                <a:solidFill>
                  <a:schemeClr val="accent4">
                    <a:lumMod val="75000"/>
                  </a:schemeClr>
                </a:solidFill>
                <a:effectLst/>
                <a:latin typeface="Segoe UI" panose="020B0502040204020203" pitchFamily="34" charset="0"/>
              </a:rPr>
              <a:t>API </a:t>
            </a:r>
            <a:r>
              <a:rPr lang="zh-CN" altLang="en-US" b="1" i="0" dirty="0">
                <a:solidFill>
                  <a:schemeClr val="accent4">
                    <a:lumMod val="75000"/>
                  </a:schemeClr>
                </a:solidFill>
                <a:effectLst/>
                <a:latin typeface="Segoe UI" panose="020B0502040204020203" pitchFamily="34" charset="0"/>
              </a:rPr>
              <a:t>密钥进行身份验证</a:t>
            </a:r>
          </a:p>
        </p:txBody>
      </p:sp>
      <p:pic>
        <p:nvPicPr>
          <p:cNvPr id="7" name="图片 6">
            <a:extLst>
              <a:ext uri="{FF2B5EF4-FFF2-40B4-BE49-F238E27FC236}">
                <a16:creationId xmlns:a16="http://schemas.microsoft.com/office/drawing/2014/main" id="{0075268E-05DC-EBCE-30D2-3114C42C9BF9}"/>
              </a:ext>
            </a:extLst>
          </p:cNvPr>
          <p:cNvPicPr>
            <a:picLocks noChangeAspect="1"/>
          </p:cNvPicPr>
          <p:nvPr/>
        </p:nvPicPr>
        <p:blipFill>
          <a:blip r:embed="rId2"/>
          <a:stretch>
            <a:fillRect/>
          </a:stretch>
        </p:blipFill>
        <p:spPr>
          <a:xfrm>
            <a:off x="230038" y="1575049"/>
            <a:ext cx="11906256" cy="3117721"/>
          </a:xfrm>
          <a:prstGeom prst="rect">
            <a:avLst/>
          </a:prstGeom>
        </p:spPr>
      </p:pic>
      <p:sp>
        <p:nvSpPr>
          <p:cNvPr id="11" name="文本框 10">
            <a:extLst>
              <a:ext uri="{FF2B5EF4-FFF2-40B4-BE49-F238E27FC236}">
                <a16:creationId xmlns:a16="http://schemas.microsoft.com/office/drawing/2014/main" id="{8AEE1266-E98E-D930-D73E-E08894E829A4}"/>
              </a:ext>
            </a:extLst>
          </p:cNvPr>
          <p:cNvSpPr txBox="1"/>
          <p:nvPr/>
        </p:nvSpPr>
        <p:spPr>
          <a:xfrm>
            <a:off x="350809" y="4639655"/>
            <a:ext cx="6947138" cy="361637"/>
          </a:xfrm>
          <a:prstGeom prst="rect">
            <a:avLst/>
          </a:prstGeom>
          <a:noFill/>
        </p:spPr>
        <p:txBody>
          <a:bodyPr wrap="square">
            <a:spAutoFit/>
          </a:bodyPr>
          <a:lstStyle/>
          <a:p>
            <a:pPr algn="l">
              <a:lnSpc>
                <a:spcPts val="2100"/>
              </a:lnSpc>
            </a:pPr>
            <a:r>
              <a:rPr lang="en-US" altLang="zh-CN" b="1" i="0" dirty="0">
                <a:solidFill>
                  <a:schemeClr val="accent4">
                    <a:lumMod val="75000"/>
                  </a:schemeClr>
                </a:solidFill>
                <a:effectLst/>
                <a:latin typeface="Segoe UI" panose="020B0502040204020203" pitchFamily="34" charset="0"/>
              </a:rPr>
              <a:t>2. </a:t>
            </a:r>
            <a:r>
              <a:rPr lang="zh-CN" altLang="en-US" b="1" i="0" dirty="0">
                <a:solidFill>
                  <a:schemeClr val="accent4">
                    <a:lumMod val="75000"/>
                  </a:schemeClr>
                </a:solidFill>
                <a:effectLst/>
                <a:latin typeface="Segoe UI" panose="020B0502040204020203" pitchFamily="34" charset="0"/>
              </a:rPr>
              <a:t>安装依赖项</a:t>
            </a:r>
          </a:p>
        </p:txBody>
      </p:sp>
      <p:pic>
        <p:nvPicPr>
          <p:cNvPr id="13" name="图片 12">
            <a:extLst>
              <a:ext uri="{FF2B5EF4-FFF2-40B4-BE49-F238E27FC236}">
                <a16:creationId xmlns:a16="http://schemas.microsoft.com/office/drawing/2014/main" id="{35D36B55-9827-C253-E94F-D8E7FAFB36B7}"/>
              </a:ext>
            </a:extLst>
          </p:cNvPr>
          <p:cNvPicPr>
            <a:picLocks noChangeAspect="1"/>
          </p:cNvPicPr>
          <p:nvPr/>
        </p:nvPicPr>
        <p:blipFill>
          <a:blip r:embed="rId3"/>
          <a:stretch>
            <a:fillRect/>
          </a:stretch>
        </p:blipFill>
        <p:spPr>
          <a:xfrm>
            <a:off x="331410" y="5282951"/>
            <a:ext cx="11529179" cy="1004778"/>
          </a:xfrm>
          <a:prstGeom prst="rect">
            <a:avLst/>
          </a:prstGeom>
        </p:spPr>
      </p:pic>
    </p:spTree>
    <p:extLst>
      <p:ext uri="{BB962C8B-B14F-4D97-AF65-F5344CB8AC3E}">
        <p14:creationId xmlns:p14="http://schemas.microsoft.com/office/powerpoint/2010/main" val="355698568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4B376-3988-62E0-EDD0-7D32EC896B0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C1D5D18-4B6C-3B84-0C13-9C2140D0DD9F}"/>
              </a:ext>
            </a:extLst>
          </p:cNvPr>
          <p:cNvSpPr>
            <a:spLocks noGrp="1"/>
          </p:cNvSpPr>
          <p:nvPr>
            <p:ph type="title"/>
          </p:nvPr>
        </p:nvSpPr>
        <p:spPr>
          <a:xfrm>
            <a:off x="0" y="94677"/>
            <a:ext cx="11657162" cy="615553"/>
          </a:xfrm>
        </p:spPr>
        <p:txBody>
          <a:bodyPr/>
          <a:lstStyle/>
          <a:p>
            <a:r>
              <a:rPr lang="en-US" altLang="zh-CN" sz="4000" dirty="0" err="1">
                <a:solidFill>
                  <a:schemeClr val="accent4">
                    <a:lumMod val="75000"/>
                  </a:schemeClr>
                </a:solidFill>
              </a:rPr>
              <a:t>DeepSeek</a:t>
            </a:r>
            <a:r>
              <a:rPr lang="en-US" altLang="zh-CN" sz="4000" dirty="0">
                <a:solidFill>
                  <a:schemeClr val="accent4">
                    <a:lumMod val="75000"/>
                  </a:schemeClr>
                </a:solidFill>
              </a:rPr>
              <a:t> R1 on Azure AI Foundry</a:t>
            </a:r>
            <a:endParaRPr lang="zh-CN" altLang="en-US" sz="4000" dirty="0">
              <a:solidFill>
                <a:schemeClr val="accent4">
                  <a:lumMod val="75000"/>
                </a:schemeClr>
              </a:solidFill>
            </a:endParaRPr>
          </a:p>
        </p:txBody>
      </p:sp>
      <p:sp>
        <p:nvSpPr>
          <p:cNvPr id="6" name="文本框 5">
            <a:extLst>
              <a:ext uri="{FF2B5EF4-FFF2-40B4-BE49-F238E27FC236}">
                <a16:creationId xmlns:a16="http://schemas.microsoft.com/office/drawing/2014/main" id="{7B391FFA-1013-F2AA-7D42-98EE4C8E9A12}"/>
              </a:ext>
            </a:extLst>
          </p:cNvPr>
          <p:cNvSpPr txBox="1"/>
          <p:nvPr/>
        </p:nvSpPr>
        <p:spPr>
          <a:xfrm>
            <a:off x="120771" y="994085"/>
            <a:ext cx="10357448" cy="361637"/>
          </a:xfrm>
          <a:prstGeom prst="rect">
            <a:avLst/>
          </a:prstGeom>
          <a:noFill/>
        </p:spPr>
        <p:txBody>
          <a:bodyPr wrap="square">
            <a:spAutoFit/>
          </a:bodyPr>
          <a:lstStyle/>
          <a:p>
            <a:pPr algn="l">
              <a:lnSpc>
                <a:spcPts val="2100"/>
              </a:lnSpc>
            </a:pPr>
            <a:r>
              <a:rPr lang="zh-CN" altLang="en-US" b="1" i="0" dirty="0">
                <a:solidFill>
                  <a:schemeClr val="accent4">
                    <a:lumMod val="75000"/>
                  </a:schemeClr>
                </a:solidFill>
                <a:effectLst/>
                <a:latin typeface="Segoe UI" panose="020B0502040204020203" pitchFamily="34" charset="0"/>
              </a:rPr>
              <a:t>获取 </a:t>
            </a:r>
            <a:r>
              <a:rPr lang="en-US" altLang="zh-CN" b="1" i="0" dirty="0">
                <a:solidFill>
                  <a:schemeClr val="accent4">
                    <a:lumMod val="75000"/>
                  </a:schemeClr>
                </a:solidFill>
                <a:effectLst/>
                <a:latin typeface="Segoe UI" panose="020B0502040204020203" pitchFamily="34" charset="0"/>
              </a:rPr>
              <a:t>API </a:t>
            </a:r>
            <a:r>
              <a:rPr lang="zh-CN" altLang="en-US" b="1" i="0" dirty="0">
                <a:solidFill>
                  <a:schemeClr val="accent4">
                    <a:lumMod val="75000"/>
                  </a:schemeClr>
                </a:solidFill>
                <a:effectLst/>
                <a:latin typeface="Segoe UI" panose="020B0502040204020203" pitchFamily="34" charset="0"/>
              </a:rPr>
              <a:t>密钥和 </a:t>
            </a:r>
            <a:r>
              <a:rPr lang="en-US" altLang="zh-CN" b="1" i="0" dirty="0">
                <a:solidFill>
                  <a:schemeClr val="accent4">
                    <a:lumMod val="75000"/>
                  </a:schemeClr>
                </a:solidFill>
                <a:effectLst/>
                <a:latin typeface="Segoe UI" panose="020B0502040204020203" pitchFamily="34" charset="0"/>
              </a:rPr>
              <a:t>endpoint </a:t>
            </a:r>
            <a:r>
              <a:rPr lang="zh-CN" altLang="en-US" b="1" i="0" dirty="0">
                <a:solidFill>
                  <a:schemeClr val="accent4">
                    <a:lumMod val="75000"/>
                  </a:schemeClr>
                </a:solidFill>
                <a:effectLst/>
                <a:latin typeface="Segoe UI" panose="020B0502040204020203" pitchFamily="34" charset="0"/>
              </a:rPr>
              <a:t>进行身份验证</a:t>
            </a:r>
          </a:p>
        </p:txBody>
      </p:sp>
      <p:pic>
        <p:nvPicPr>
          <p:cNvPr id="4" name="图片 3">
            <a:extLst>
              <a:ext uri="{FF2B5EF4-FFF2-40B4-BE49-F238E27FC236}">
                <a16:creationId xmlns:a16="http://schemas.microsoft.com/office/drawing/2014/main" id="{B79FBFD2-3F74-AA42-A8ED-A1583671C708}"/>
              </a:ext>
            </a:extLst>
          </p:cNvPr>
          <p:cNvPicPr>
            <a:picLocks noChangeAspect="1"/>
          </p:cNvPicPr>
          <p:nvPr/>
        </p:nvPicPr>
        <p:blipFill>
          <a:blip r:embed="rId2"/>
          <a:stretch>
            <a:fillRect/>
          </a:stretch>
        </p:blipFill>
        <p:spPr>
          <a:xfrm>
            <a:off x="4650022" y="947405"/>
            <a:ext cx="4801270" cy="5287113"/>
          </a:xfrm>
          <a:prstGeom prst="rect">
            <a:avLst/>
          </a:prstGeom>
        </p:spPr>
      </p:pic>
    </p:spTree>
    <p:extLst>
      <p:ext uri="{BB962C8B-B14F-4D97-AF65-F5344CB8AC3E}">
        <p14:creationId xmlns:p14="http://schemas.microsoft.com/office/powerpoint/2010/main" val="3198066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3C770-DF37-AFE3-4A60-91A09E75216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638BDDA-8AB7-9FEB-2DAE-EB88729503D5}"/>
              </a:ext>
            </a:extLst>
          </p:cNvPr>
          <p:cNvSpPr>
            <a:spLocks noGrp="1"/>
          </p:cNvSpPr>
          <p:nvPr>
            <p:ph type="title"/>
          </p:nvPr>
        </p:nvSpPr>
        <p:spPr>
          <a:xfrm>
            <a:off x="0" y="94677"/>
            <a:ext cx="11657162" cy="615553"/>
          </a:xfrm>
        </p:spPr>
        <p:txBody>
          <a:bodyPr/>
          <a:lstStyle/>
          <a:p>
            <a:r>
              <a:rPr lang="en-US" altLang="zh-CN" sz="4000" dirty="0" err="1">
                <a:solidFill>
                  <a:schemeClr val="accent4">
                    <a:lumMod val="75000"/>
                  </a:schemeClr>
                </a:solidFill>
              </a:rPr>
              <a:t>DeepSeek</a:t>
            </a:r>
            <a:r>
              <a:rPr lang="en-US" altLang="zh-CN" sz="4000" dirty="0">
                <a:solidFill>
                  <a:schemeClr val="accent4">
                    <a:lumMod val="75000"/>
                  </a:schemeClr>
                </a:solidFill>
              </a:rPr>
              <a:t> R1 on Azure AI Foundry</a:t>
            </a:r>
            <a:endParaRPr lang="zh-CN" altLang="en-US" sz="4000" dirty="0">
              <a:solidFill>
                <a:schemeClr val="accent4">
                  <a:lumMod val="75000"/>
                </a:schemeClr>
              </a:solidFill>
            </a:endParaRPr>
          </a:p>
        </p:txBody>
      </p:sp>
      <p:sp>
        <p:nvSpPr>
          <p:cNvPr id="6" name="文本框 5">
            <a:extLst>
              <a:ext uri="{FF2B5EF4-FFF2-40B4-BE49-F238E27FC236}">
                <a16:creationId xmlns:a16="http://schemas.microsoft.com/office/drawing/2014/main" id="{8F53815E-FD63-06D1-F4D5-9244C5078512}"/>
              </a:ext>
            </a:extLst>
          </p:cNvPr>
          <p:cNvSpPr txBox="1"/>
          <p:nvPr/>
        </p:nvSpPr>
        <p:spPr>
          <a:xfrm>
            <a:off x="0" y="906656"/>
            <a:ext cx="10357448" cy="361637"/>
          </a:xfrm>
          <a:prstGeom prst="rect">
            <a:avLst/>
          </a:prstGeom>
          <a:noFill/>
        </p:spPr>
        <p:txBody>
          <a:bodyPr wrap="square">
            <a:spAutoFit/>
          </a:bodyPr>
          <a:lstStyle/>
          <a:p>
            <a:pPr algn="l">
              <a:lnSpc>
                <a:spcPts val="2100"/>
              </a:lnSpc>
            </a:pPr>
            <a:r>
              <a:rPr lang="zh-CN" altLang="en-US" b="1" i="0" dirty="0">
                <a:solidFill>
                  <a:schemeClr val="accent4">
                    <a:lumMod val="75000"/>
                  </a:schemeClr>
                </a:solidFill>
                <a:effectLst/>
                <a:latin typeface="Segoe UI" panose="020B0502040204020203" pitchFamily="34" charset="0"/>
              </a:rPr>
              <a:t>聊天补全 </a:t>
            </a:r>
            <a:r>
              <a:rPr lang="en-US" altLang="zh-CN" b="1" i="0" dirty="0">
                <a:solidFill>
                  <a:schemeClr val="accent4">
                    <a:lumMod val="75000"/>
                  </a:schemeClr>
                </a:solidFill>
                <a:effectLst/>
                <a:latin typeface="Segoe UI" panose="020B0502040204020203" pitchFamily="34" charset="0"/>
              </a:rPr>
              <a:t>API </a:t>
            </a:r>
            <a:r>
              <a:rPr lang="zh-CN" altLang="en-US" b="1" i="0" dirty="0">
                <a:solidFill>
                  <a:schemeClr val="accent4">
                    <a:lumMod val="75000"/>
                  </a:schemeClr>
                </a:solidFill>
                <a:effectLst/>
                <a:latin typeface="Segoe UI" panose="020B0502040204020203" pitchFamily="34" charset="0"/>
              </a:rPr>
              <a:t>的基本调用</a:t>
            </a:r>
          </a:p>
        </p:txBody>
      </p:sp>
      <p:pic>
        <p:nvPicPr>
          <p:cNvPr id="4" name="图片 3">
            <a:extLst>
              <a:ext uri="{FF2B5EF4-FFF2-40B4-BE49-F238E27FC236}">
                <a16:creationId xmlns:a16="http://schemas.microsoft.com/office/drawing/2014/main" id="{D7FADE50-4C7A-BAC5-60D6-179C997F2CEE}"/>
              </a:ext>
            </a:extLst>
          </p:cNvPr>
          <p:cNvPicPr>
            <a:picLocks noChangeAspect="1"/>
          </p:cNvPicPr>
          <p:nvPr/>
        </p:nvPicPr>
        <p:blipFill>
          <a:blip r:embed="rId2"/>
          <a:stretch>
            <a:fillRect/>
          </a:stretch>
        </p:blipFill>
        <p:spPr>
          <a:xfrm>
            <a:off x="1332035" y="1633813"/>
            <a:ext cx="9860205" cy="4749733"/>
          </a:xfrm>
          <a:prstGeom prst="rect">
            <a:avLst/>
          </a:prstGeom>
        </p:spPr>
      </p:pic>
    </p:spTree>
    <p:extLst>
      <p:ext uri="{BB962C8B-B14F-4D97-AF65-F5344CB8AC3E}">
        <p14:creationId xmlns:p14="http://schemas.microsoft.com/office/powerpoint/2010/main" val="141750817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D95C58-C0BE-21D1-19B2-A9EB8E6CB65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22124D1-2AF2-7FB0-E23F-1BF60BDDC06A}"/>
              </a:ext>
            </a:extLst>
          </p:cNvPr>
          <p:cNvSpPr>
            <a:spLocks noGrp="1"/>
          </p:cNvSpPr>
          <p:nvPr>
            <p:ph type="title"/>
          </p:nvPr>
        </p:nvSpPr>
        <p:spPr>
          <a:xfrm>
            <a:off x="0" y="94677"/>
            <a:ext cx="11657162" cy="615553"/>
          </a:xfrm>
        </p:spPr>
        <p:txBody>
          <a:bodyPr/>
          <a:lstStyle/>
          <a:p>
            <a:r>
              <a:rPr lang="en-US" altLang="zh-CN" sz="4000" dirty="0" err="1">
                <a:solidFill>
                  <a:schemeClr val="accent4">
                    <a:lumMod val="75000"/>
                  </a:schemeClr>
                </a:solidFill>
              </a:rPr>
              <a:t>DeepSeek</a:t>
            </a:r>
            <a:r>
              <a:rPr lang="en-US" altLang="zh-CN" sz="4000" dirty="0">
                <a:solidFill>
                  <a:schemeClr val="accent4">
                    <a:lumMod val="75000"/>
                  </a:schemeClr>
                </a:solidFill>
              </a:rPr>
              <a:t> R1 on Azure AI Foundry</a:t>
            </a:r>
            <a:endParaRPr lang="zh-CN" altLang="en-US" sz="4000" dirty="0">
              <a:solidFill>
                <a:schemeClr val="accent4">
                  <a:lumMod val="75000"/>
                </a:schemeClr>
              </a:solidFill>
            </a:endParaRPr>
          </a:p>
        </p:txBody>
      </p:sp>
      <p:sp>
        <p:nvSpPr>
          <p:cNvPr id="6" name="文本框 5">
            <a:extLst>
              <a:ext uri="{FF2B5EF4-FFF2-40B4-BE49-F238E27FC236}">
                <a16:creationId xmlns:a16="http://schemas.microsoft.com/office/drawing/2014/main" id="{E6AA945A-2022-D9A4-927A-B11BFF5BB446}"/>
              </a:ext>
            </a:extLst>
          </p:cNvPr>
          <p:cNvSpPr txBox="1"/>
          <p:nvPr/>
        </p:nvSpPr>
        <p:spPr>
          <a:xfrm>
            <a:off x="0" y="906656"/>
            <a:ext cx="10357448" cy="1169551"/>
          </a:xfrm>
          <a:prstGeom prst="rect">
            <a:avLst/>
          </a:prstGeom>
          <a:noFill/>
        </p:spPr>
        <p:txBody>
          <a:bodyPr wrap="square">
            <a:spAutoFit/>
          </a:bodyPr>
          <a:lstStyle/>
          <a:p>
            <a:pPr algn="l">
              <a:lnSpc>
                <a:spcPts val="2100"/>
              </a:lnSpc>
            </a:pPr>
            <a:r>
              <a:rPr lang="zh-CN" altLang="en-US" b="1" i="0" dirty="0">
                <a:solidFill>
                  <a:schemeClr val="accent4">
                    <a:lumMod val="75000"/>
                  </a:schemeClr>
                </a:solidFill>
                <a:effectLst/>
                <a:latin typeface="Segoe UI" panose="020B0502040204020203" pitchFamily="34" charset="0"/>
              </a:rPr>
              <a:t>流式传输 </a:t>
            </a:r>
            <a:endParaRPr lang="en-US" altLang="zh-CN" b="1" dirty="0">
              <a:solidFill>
                <a:schemeClr val="accent4">
                  <a:lumMod val="75000"/>
                </a:schemeClr>
              </a:solidFill>
              <a:latin typeface="Segoe UI" panose="020B0502040204020203" pitchFamily="34" charset="0"/>
            </a:endParaRPr>
          </a:p>
          <a:p>
            <a:pPr algn="l">
              <a:lnSpc>
                <a:spcPts val="2100"/>
              </a:lnSpc>
            </a:pPr>
            <a:endParaRPr lang="zh-CN" altLang="en-US" b="1" i="0" dirty="0">
              <a:solidFill>
                <a:schemeClr val="accent4">
                  <a:lumMod val="75000"/>
                </a:schemeClr>
              </a:solidFill>
              <a:effectLst/>
              <a:latin typeface="Segoe UI" panose="020B0502040204020203" pitchFamily="34" charset="0"/>
            </a:endParaRPr>
          </a:p>
          <a:p>
            <a:pPr algn="l">
              <a:lnSpc>
                <a:spcPts val="2100"/>
              </a:lnSpc>
            </a:pPr>
            <a:r>
              <a:rPr lang="zh-CN" altLang="en-US" i="0" dirty="0">
                <a:solidFill>
                  <a:schemeClr val="accent4">
                    <a:lumMod val="75000"/>
                  </a:schemeClr>
                </a:solidFill>
                <a:effectLst/>
                <a:latin typeface="Segoe UI" panose="020B0502040204020203" pitchFamily="34" charset="0"/>
              </a:rPr>
              <a:t>为了获得更好的用户体验，你需要流式传输模型的响应，以便尽早显示第一个标记，避免等待较长的响应。</a:t>
            </a:r>
          </a:p>
        </p:txBody>
      </p:sp>
      <p:pic>
        <p:nvPicPr>
          <p:cNvPr id="5" name="图片 4">
            <a:extLst>
              <a:ext uri="{FF2B5EF4-FFF2-40B4-BE49-F238E27FC236}">
                <a16:creationId xmlns:a16="http://schemas.microsoft.com/office/drawing/2014/main" id="{410CBDB9-C684-0F4B-06D0-E21BEB41FEC9}"/>
              </a:ext>
            </a:extLst>
          </p:cNvPr>
          <p:cNvPicPr>
            <a:picLocks noChangeAspect="1"/>
          </p:cNvPicPr>
          <p:nvPr/>
        </p:nvPicPr>
        <p:blipFill>
          <a:blip r:embed="rId2"/>
          <a:stretch>
            <a:fillRect/>
          </a:stretch>
        </p:blipFill>
        <p:spPr>
          <a:xfrm>
            <a:off x="2371683" y="1903679"/>
            <a:ext cx="6536528" cy="4766671"/>
          </a:xfrm>
          <a:prstGeom prst="rect">
            <a:avLst/>
          </a:prstGeom>
        </p:spPr>
      </p:pic>
    </p:spTree>
    <p:extLst>
      <p:ext uri="{BB962C8B-B14F-4D97-AF65-F5344CB8AC3E}">
        <p14:creationId xmlns:p14="http://schemas.microsoft.com/office/powerpoint/2010/main" val="182784255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62CD1D-455D-3956-56BA-9257B7053375}"/>
              </a:ext>
            </a:extLst>
          </p:cNvPr>
          <p:cNvSpPr>
            <a:spLocks noGrp="1"/>
          </p:cNvSpPr>
          <p:nvPr>
            <p:ph type="title"/>
          </p:nvPr>
        </p:nvSpPr>
        <p:spPr>
          <a:xfrm>
            <a:off x="386980" y="2516038"/>
            <a:ext cx="11018520" cy="1354217"/>
          </a:xfrm>
        </p:spPr>
        <p:txBody>
          <a:bodyPr/>
          <a:lstStyle/>
          <a:p>
            <a:pPr algn="ctr"/>
            <a:r>
              <a:rPr lang="en-US" altLang="zh-CN" sz="8800" dirty="0">
                <a:solidFill>
                  <a:schemeClr val="accent4">
                    <a:lumMod val="75000"/>
                  </a:schemeClr>
                </a:solidFill>
              </a:rPr>
              <a:t>GPU </a:t>
            </a:r>
            <a:r>
              <a:rPr lang="zh-CN" altLang="en-US" sz="8800" dirty="0">
                <a:solidFill>
                  <a:schemeClr val="accent4">
                    <a:lumMod val="75000"/>
                  </a:schemeClr>
                </a:solidFill>
              </a:rPr>
              <a:t>部署</a:t>
            </a:r>
          </a:p>
        </p:txBody>
      </p:sp>
    </p:spTree>
    <p:extLst>
      <p:ext uri="{BB962C8B-B14F-4D97-AF65-F5344CB8AC3E}">
        <p14:creationId xmlns:p14="http://schemas.microsoft.com/office/powerpoint/2010/main" val="10285794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40C96-B862-7C76-3D34-34625EF1294A}"/>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87D6411F-358C-3697-AF83-25B6831183DD}"/>
              </a:ext>
            </a:extLst>
          </p:cNvPr>
          <p:cNvSpPr>
            <a:spLocks noGrp="1"/>
          </p:cNvSpPr>
          <p:nvPr>
            <p:ph type="title"/>
          </p:nvPr>
        </p:nvSpPr>
        <p:spPr>
          <a:xfrm>
            <a:off x="586740" y="238417"/>
            <a:ext cx="11018520" cy="492443"/>
          </a:xfrm>
        </p:spPr>
        <p:txBody>
          <a:bodyPr/>
          <a:lstStyle/>
          <a:p>
            <a:r>
              <a:rPr lang="en-US" altLang="zh-CN" sz="3200" b="0" i="0" dirty="0">
                <a:effectLst/>
                <a:latin typeface="Inter"/>
              </a:rPr>
              <a:t>DeepSeek-R1 </a:t>
            </a:r>
            <a:r>
              <a:rPr lang="zh-CN" altLang="en-US" sz="3200" b="0" i="0" dirty="0">
                <a:effectLst/>
                <a:latin typeface="Inter"/>
              </a:rPr>
              <a:t>版本特点、使用场景和建议硬件配置</a:t>
            </a:r>
            <a:endParaRPr lang="zh-CN" altLang="en-US" sz="3200" dirty="0"/>
          </a:p>
        </p:txBody>
      </p:sp>
      <p:sp>
        <p:nvSpPr>
          <p:cNvPr id="5" name="文本占位符 4">
            <a:extLst>
              <a:ext uri="{FF2B5EF4-FFF2-40B4-BE49-F238E27FC236}">
                <a16:creationId xmlns:a16="http://schemas.microsoft.com/office/drawing/2014/main" id="{3124EBD8-05EF-D90B-A30E-D7F66EC94C5F}"/>
              </a:ext>
            </a:extLst>
          </p:cNvPr>
          <p:cNvSpPr>
            <a:spLocks noGrp="1"/>
          </p:cNvSpPr>
          <p:nvPr>
            <p:ph type="body" sz="quarter" idx="10"/>
          </p:nvPr>
        </p:nvSpPr>
        <p:spPr>
          <a:xfrm>
            <a:off x="586740" y="823096"/>
            <a:ext cx="11114830" cy="738664"/>
          </a:xfrm>
        </p:spPr>
        <p:txBody>
          <a:bodyPr/>
          <a:lstStyle/>
          <a:p>
            <a:pPr marL="457200" indent="-457200">
              <a:buFont typeface="Arial" panose="020B0604020202020204" pitchFamily="34" charset="0"/>
              <a:buChar char="•"/>
            </a:pPr>
            <a:r>
              <a:rPr lang="en-US" altLang="zh-CN" sz="1600" b="0" i="0" dirty="0">
                <a:effectLst/>
                <a:latin typeface="Inter"/>
              </a:rPr>
              <a:t>DeepSeek-R1</a:t>
            </a:r>
            <a:r>
              <a:rPr lang="zh-CN" altLang="en-US" sz="1600" b="0" i="0" dirty="0">
                <a:effectLst/>
                <a:latin typeface="Inter"/>
              </a:rPr>
              <a:t>模型</a:t>
            </a:r>
            <a:r>
              <a:rPr lang="en-US" altLang="zh-CN" sz="1600" b="0" i="0" dirty="0">
                <a:effectLst/>
                <a:latin typeface="Inter"/>
              </a:rPr>
              <a:t>1.5b</a:t>
            </a:r>
            <a:r>
              <a:rPr lang="zh-CN" altLang="en-US" sz="1600" b="0" i="0" dirty="0">
                <a:effectLst/>
                <a:latin typeface="Inter"/>
              </a:rPr>
              <a:t>、</a:t>
            </a:r>
            <a:r>
              <a:rPr lang="en-US" altLang="zh-CN" sz="1600" b="0" i="0" dirty="0">
                <a:effectLst/>
                <a:latin typeface="Inter"/>
              </a:rPr>
              <a:t>7b</a:t>
            </a:r>
            <a:r>
              <a:rPr lang="zh-CN" altLang="en-US" sz="1600" b="0" i="0" dirty="0">
                <a:effectLst/>
                <a:latin typeface="Inter"/>
              </a:rPr>
              <a:t>、</a:t>
            </a:r>
            <a:r>
              <a:rPr lang="en-US" altLang="zh-CN" sz="1600" b="0" i="0" dirty="0">
                <a:effectLst/>
                <a:latin typeface="Inter"/>
              </a:rPr>
              <a:t>8b</a:t>
            </a:r>
            <a:r>
              <a:rPr lang="zh-CN" altLang="en-US" sz="1600" b="0" i="0" dirty="0">
                <a:effectLst/>
                <a:latin typeface="Inter"/>
              </a:rPr>
              <a:t>、</a:t>
            </a:r>
            <a:r>
              <a:rPr lang="en-US" altLang="zh-CN" sz="1600" b="0" i="0" dirty="0">
                <a:effectLst/>
                <a:latin typeface="Inter"/>
              </a:rPr>
              <a:t>14b</a:t>
            </a:r>
            <a:r>
              <a:rPr lang="zh-CN" altLang="en-US" sz="1600" b="0" i="0" dirty="0">
                <a:effectLst/>
                <a:latin typeface="Inter"/>
              </a:rPr>
              <a:t>、</a:t>
            </a:r>
            <a:r>
              <a:rPr lang="en-US" altLang="zh-CN" sz="1600" b="0" i="0" dirty="0">
                <a:effectLst/>
                <a:latin typeface="Inter"/>
              </a:rPr>
              <a:t>32b</a:t>
            </a:r>
            <a:r>
              <a:rPr lang="zh-CN" altLang="en-US" sz="1600" b="0" i="0" dirty="0">
                <a:effectLst/>
                <a:latin typeface="Inter"/>
              </a:rPr>
              <a:t>、</a:t>
            </a:r>
            <a:r>
              <a:rPr lang="en-US" altLang="zh-CN" sz="1600" b="0" i="0" dirty="0">
                <a:effectLst/>
                <a:latin typeface="Inter"/>
              </a:rPr>
              <a:t>70b</a:t>
            </a:r>
            <a:r>
              <a:rPr lang="zh-CN" altLang="en-US" sz="1600" b="0" i="0" dirty="0">
                <a:effectLst/>
                <a:latin typeface="Inter"/>
              </a:rPr>
              <a:t>和</a:t>
            </a:r>
            <a:r>
              <a:rPr lang="en-US" altLang="zh-CN" sz="1600" b="0" i="0" dirty="0">
                <a:effectLst/>
                <a:latin typeface="Inter"/>
              </a:rPr>
              <a:t>671b</a:t>
            </a:r>
            <a:r>
              <a:rPr lang="zh-CN" altLang="en-US" sz="1600" b="0" i="0" dirty="0">
                <a:effectLst/>
                <a:latin typeface="Inter"/>
              </a:rPr>
              <a:t>，代表的是参数量的区别（</a:t>
            </a:r>
            <a:r>
              <a:rPr lang="en-US" altLang="zh-CN" sz="1600" b="0" i="0" dirty="0">
                <a:effectLst/>
                <a:latin typeface="Inter"/>
              </a:rPr>
              <a:t>B</a:t>
            </a:r>
            <a:r>
              <a:rPr lang="zh-CN" altLang="en-US" sz="1600" b="0" i="0" dirty="0">
                <a:effectLst/>
                <a:latin typeface="Inter"/>
              </a:rPr>
              <a:t>代表十亿参数）。</a:t>
            </a:r>
            <a:r>
              <a:rPr lang="en-US" altLang="zh-CN" sz="1600" b="0" i="0" dirty="0">
                <a:effectLst/>
                <a:latin typeface="Inter"/>
              </a:rPr>
              <a:t>671B</a:t>
            </a:r>
            <a:r>
              <a:rPr lang="zh-CN" altLang="en-US" sz="1600" b="0" i="0" dirty="0">
                <a:effectLst/>
                <a:latin typeface="Inter"/>
              </a:rPr>
              <a:t>是完整版本基础大模型，</a:t>
            </a:r>
            <a:r>
              <a:rPr lang="en-US" altLang="zh-CN" sz="1600" b="0" i="0" dirty="0">
                <a:effectLst/>
                <a:latin typeface="Inter"/>
              </a:rPr>
              <a:t>1.5B</a:t>
            </a:r>
            <a:r>
              <a:rPr lang="zh-CN" altLang="en-US" sz="1600" b="0" i="0" dirty="0">
                <a:effectLst/>
                <a:latin typeface="Inter"/>
              </a:rPr>
              <a:t>、</a:t>
            </a:r>
            <a:r>
              <a:rPr lang="en-US" altLang="zh-CN" sz="1600" b="0" i="0" dirty="0">
                <a:effectLst/>
                <a:latin typeface="Inter"/>
              </a:rPr>
              <a:t>7B</a:t>
            </a:r>
            <a:r>
              <a:rPr lang="zh-CN" altLang="en-US" sz="1600" b="0" i="0" dirty="0">
                <a:effectLst/>
                <a:latin typeface="Inter"/>
              </a:rPr>
              <a:t>、</a:t>
            </a:r>
            <a:r>
              <a:rPr lang="en-US" altLang="zh-CN" sz="1600" b="0" i="0" dirty="0">
                <a:effectLst/>
                <a:latin typeface="Inter"/>
              </a:rPr>
              <a:t>8B</a:t>
            </a:r>
            <a:r>
              <a:rPr lang="zh-CN" altLang="en-US" sz="1600" b="0" i="0" dirty="0">
                <a:effectLst/>
                <a:latin typeface="Inter"/>
              </a:rPr>
              <a:t>、</a:t>
            </a:r>
            <a:r>
              <a:rPr lang="en-US" altLang="zh-CN" sz="1600" b="0" i="0" dirty="0">
                <a:effectLst/>
                <a:latin typeface="Inter"/>
              </a:rPr>
              <a:t>14B</a:t>
            </a:r>
            <a:r>
              <a:rPr lang="zh-CN" altLang="en-US" sz="1600" b="0" i="0" dirty="0">
                <a:effectLst/>
                <a:latin typeface="Inter"/>
              </a:rPr>
              <a:t>、</a:t>
            </a:r>
            <a:r>
              <a:rPr lang="en-US" altLang="zh-CN" sz="1600" b="0" i="0" dirty="0">
                <a:effectLst/>
                <a:latin typeface="Inter"/>
              </a:rPr>
              <a:t>32B</a:t>
            </a:r>
            <a:r>
              <a:rPr lang="zh-CN" altLang="en-US" sz="1600" b="0" i="0" dirty="0">
                <a:effectLst/>
                <a:latin typeface="Inter"/>
              </a:rPr>
              <a:t>、</a:t>
            </a:r>
            <a:r>
              <a:rPr lang="en-US" altLang="zh-CN" sz="1600" b="0" i="0" dirty="0">
                <a:effectLst/>
                <a:latin typeface="Inter"/>
              </a:rPr>
              <a:t>70B</a:t>
            </a:r>
            <a:r>
              <a:rPr lang="zh-CN" altLang="en-US" sz="1600" b="0" i="0" dirty="0">
                <a:effectLst/>
                <a:latin typeface="Inter"/>
              </a:rPr>
              <a:t>是蒸馏后的小模型，它们的区别主要体现在参数规模、模型容量、性能表现、准确性、训练成本、推理成本和不同使用场景，同时均直接支持联网搜索（</a:t>
            </a:r>
            <a:r>
              <a:rPr lang="en-US" altLang="zh-CN" sz="1600" b="0" i="0" dirty="0">
                <a:effectLst/>
                <a:latin typeface="Inter"/>
              </a:rPr>
              <a:t>RAG</a:t>
            </a:r>
            <a:r>
              <a:rPr lang="zh-CN" altLang="en-US" sz="1600" b="0" i="0" dirty="0">
                <a:effectLst/>
                <a:latin typeface="Inter"/>
              </a:rPr>
              <a:t>）。</a:t>
            </a:r>
            <a:endParaRPr lang="zh-CN" altLang="en-US" sz="900" b="0" i="0" dirty="0">
              <a:effectLst/>
              <a:latin typeface="Inter"/>
            </a:endParaRPr>
          </a:p>
        </p:txBody>
      </p:sp>
      <p:pic>
        <p:nvPicPr>
          <p:cNvPr id="6" name="图片 5">
            <a:extLst>
              <a:ext uri="{FF2B5EF4-FFF2-40B4-BE49-F238E27FC236}">
                <a16:creationId xmlns:a16="http://schemas.microsoft.com/office/drawing/2014/main" id="{FE8FF373-8810-462E-59CA-96DD82BB89F3}"/>
              </a:ext>
            </a:extLst>
          </p:cNvPr>
          <p:cNvPicPr>
            <a:picLocks noChangeAspect="1"/>
          </p:cNvPicPr>
          <p:nvPr/>
        </p:nvPicPr>
        <p:blipFill>
          <a:blip r:embed="rId2"/>
          <a:stretch>
            <a:fillRect/>
          </a:stretch>
        </p:blipFill>
        <p:spPr>
          <a:xfrm>
            <a:off x="2013924" y="1653996"/>
            <a:ext cx="7881095" cy="4892746"/>
          </a:xfrm>
          <a:prstGeom prst="rect">
            <a:avLst/>
          </a:prstGeom>
        </p:spPr>
      </p:pic>
    </p:spTree>
    <p:extLst>
      <p:ext uri="{BB962C8B-B14F-4D97-AF65-F5344CB8AC3E}">
        <p14:creationId xmlns:p14="http://schemas.microsoft.com/office/powerpoint/2010/main" val="267129103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7D868-D35D-1446-C573-D4AB661A331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5D2BA27-F741-22E4-0F62-9824FE29AC7A}"/>
              </a:ext>
            </a:extLst>
          </p:cNvPr>
          <p:cNvSpPr>
            <a:spLocks noGrp="1"/>
          </p:cNvSpPr>
          <p:nvPr>
            <p:ph type="title"/>
          </p:nvPr>
        </p:nvSpPr>
        <p:spPr>
          <a:xfrm>
            <a:off x="156942" y="100641"/>
            <a:ext cx="11018520" cy="677108"/>
          </a:xfrm>
        </p:spPr>
        <p:txBody>
          <a:bodyPr/>
          <a:lstStyle/>
          <a:p>
            <a:r>
              <a:rPr lang="en-US" altLang="zh-CN" sz="4400" dirty="0" err="1">
                <a:solidFill>
                  <a:schemeClr val="accent4">
                    <a:lumMod val="75000"/>
                  </a:schemeClr>
                </a:solidFill>
              </a:rPr>
              <a:t>Ollama</a:t>
            </a:r>
            <a:r>
              <a:rPr lang="en-US" altLang="zh-CN" sz="4400" dirty="0">
                <a:solidFill>
                  <a:schemeClr val="accent4">
                    <a:lumMod val="75000"/>
                  </a:schemeClr>
                </a:solidFill>
              </a:rPr>
              <a:t> </a:t>
            </a:r>
            <a:r>
              <a:rPr lang="zh-CN" altLang="en-US" sz="4400" dirty="0">
                <a:solidFill>
                  <a:schemeClr val="accent4">
                    <a:lumMod val="75000"/>
                  </a:schemeClr>
                </a:solidFill>
              </a:rPr>
              <a:t>下载</a:t>
            </a:r>
          </a:p>
        </p:txBody>
      </p:sp>
      <p:pic>
        <p:nvPicPr>
          <p:cNvPr id="1026" name="Picture 2">
            <a:extLst>
              <a:ext uri="{FF2B5EF4-FFF2-40B4-BE49-F238E27FC236}">
                <a16:creationId xmlns:a16="http://schemas.microsoft.com/office/drawing/2014/main" id="{3F21E370-B174-85F6-328D-B68D0C0B83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078" y="2159950"/>
            <a:ext cx="5531124" cy="2689221"/>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36ED772F-C9B1-2A1E-18A8-DDD6BCF80B75}"/>
              </a:ext>
            </a:extLst>
          </p:cNvPr>
          <p:cNvSpPr txBox="1"/>
          <p:nvPr/>
        </p:nvSpPr>
        <p:spPr>
          <a:xfrm>
            <a:off x="449518" y="4849171"/>
            <a:ext cx="5194820" cy="830997"/>
          </a:xfrm>
          <a:prstGeom prst="rect">
            <a:avLst/>
          </a:prstGeom>
          <a:noFill/>
        </p:spPr>
        <p:txBody>
          <a:bodyPr wrap="none" lIns="0" tIns="0" rIns="0" bIns="0" rtlCol="0">
            <a:spAutoFit/>
          </a:bodyPr>
          <a:lstStyle/>
          <a:p>
            <a:pPr algn="l"/>
            <a:r>
              <a:rPr lang="en-US" altLang="zh-CN" dirty="0" err="1">
                <a:solidFill>
                  <a:srgbClr val="4D4D4D"/>
                </a:solidFill>
                <a:latin typeface="-apple-system"/>
              </a:rPr>
              <a:t>O</a:t>
            </a:r>
            <a:r>
              <a:rPr lang="en-US" altLang="zh-CN" b="0" i="0" dirty="0" err="1">
                <a:solidFill>
                  <a:srgbClr val="4D4D4D"/>
                </a:solidFill>
                <a:effectLst/>
                <a:latin typeface="-apple-system"/>
              </a:rPr>
              <a:t>llama</a:t>
            </a:r>
            <a:r>
              <a:rPr lang="zh-CN" altLang="en-US" b="0" i="0" dirty="0">
                <a:solidFill>
                  <a:srgbClr val="4D4D4D"/>
                </a:solidFill>
                <a:effectLst/>
                <a:latin typeface="-apple-system"/>
              </a:rPr>
              <a:t>下载页面：</a:t>
            </a:r>
            <a:r>
              <a:rPr lang="en-US" altLang="zh-CN" b="0" i="0" u="none" strike="noStrike" dirty="0">
                <a:solidFill>
                  <a:srgbClr val="4EA1DB"/>
                </a:solidFill>
                <a:effectLst/>
                <a:latin typeface="-apple-system"/>
                <a:hlinkClick r:id="rId3"/>
              </a:rPr>
              <a:t>https://ollama.com/download/linux</a:t>
            </a:r>
            <a:endParaRPr lang="en-US" altLang="zh-CN" b="0" i="0" u="none" strike="noStrike" dirty="0">
              <a:solidFill>
                <a:srgbClr val="4EA1DB"/>
              </a:solidFill>
              <a:effectLst/>
              <a:latin typeface="-apple-system"/>
            </a:endParaRPr>
          </a:p>
          <a:p>
            <a:pPr algn="l"/>
            <a:endParaRPr lang="en-US" altLang="zh-CN" dirty="0">
              <a:solidFill>
                <a:srgbClr val="4EA1DB"/>
              </a:solidFill>
              <a:latin typeface="-apple-system"/>
            </a:endParaRPr>
          </a:p>
          <a:p>
            <a:pPr algn="l"/>
            <a:endParaRPr lang="zh-CN" altLang="en-US" dirty="0" err="1"/>
          </a:p>
        </p:txBody>
      </p:sp>
      <p:pic>
        <p:nvPicPr>
          <p:cNvPr id="1028" name="Picture 4" descr="在这里插入图片描述">
            <a:extLst>
              <a:ext uri="{FF2B5EF4-FFF2-40B4-BE49-F238E27FC236}">
                <a16:creationId xmlns:a16="http://schemas.microsoft.com/office/drawing/2014/main" id="{C60A271F-AA6B-C670-4D9A-A15A820F47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1682" y="2159950"/>
            <a:ext cx="6225240" cy="3005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345101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3BD64-2F89-8BAB-5834-E047E2C73AD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02E7342-F2F9-9754-A8E9-005F3F96EE33}"/>
              </a:ext>
            </a:extLst>
          </p:cNvPr>
          <p:cNvSpPr>
            <a:spLocks noGrp="1"/>
          </p:cNvSpPr>
          <p:nvPr>
            <p:ph type="title"/>
          </p:nvPr>
        </p:nvSpPr>
        <p:spPr>
          <a:xfrm>
            <a:off x="0" y="94677"/>
            <a:ext cx="11018520" cy="738664"/>
          </a:xfrm>
        </p:spPr>
        <p:txBody>
          <a:bodyPr/>
          <a:lstStyle/>
          <a:p>
            <a:r>
              <a:rPr lang="en-US" altLang="zh-CN" sz="4800" dirty="0">
                <a:solidFill>
                  <a:schemeClr val="accent4">
                    <a:lumMod val="75000"/>
                  </a:schemeClr>
                </a:solidFill>
              </a:rPr>
              <a:t>Deepseek-R1 </a:t>
            </a:r>
            <a:r>
              <a:rPr lang="zh-CN" altLang="en-US" sz="4800" dirty="0">
                <a:solidFill>
                  <a:schemeClr val="accent4">
                    <a:lumMod val="75000"/>
                  </a:schemeClr>
                </a:solidFill>
              </a:rPr>
              <a:t>模型获取</a:t>
            </a:r>
          </a:p>
        </p:txBody>
      </p:sp>
      <p:pic>
        <p:nvPicPr>
          <p:cNvPr id="2052" name="Picture 4" descr="在这里插入图片描述">
            <a:extLst>
              <a:ext uri="{FF2B5EF4-FFF2-40B4-BE49-F238E27FC236}">
                <a16:creationId xmlns:a16="http://schemas.microsoft.com/office/drawing/2014/main" id="{162CA10D-F8C2-C47A-DF46-6AC46ECDA3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3406" y="1982723"/>
            <a:ext cx="8514521" cy="4170785"/>
          </a:xfrm>
          <a:prstGeom prst="rect">
            <a:avLst/>
          </a:prstGeom>
          <a:solidFill>
            <a:schemeClr val="accent2"/>
          </a:solidFill>
          <a:ln w="12700">
            <a:solidFill>
              <a:schemeClr val="tx1"/>
            </a:solidFill>
          </a:ln>
        </p:spPr>
      </p:pic>
      <p:sp>
        <p:nvSpPr>
          <p:cNvPr id="6" name="文本框 5">
            <a:extLst>
              <a:ext uri="{FF2B5EF4-FFF2-40B4-BE49-F238E27FC236}">
                <a16:creationId xmlns:a16="http://schemas.microsoft.com/office/drawing/2014/main" id="{D4379F05-60D8-5036-7FFA-B1F7204F21A6}"/>
              </a:ext>
            </a:extLst>
          </p:cNvPr>
          <p:cNvSpPr txBox="1"/>
          <p:nvPr/>
        </p:nvSpPr>
        <p:spPr>
          <a:xfrm>
            <a:off x="230039" y="981145"/>
            <a:ext cx="10357448" cy="646331"/>
          </a:xfrm>
          <a:prstGeom prst="rect">
            <a:avLst/>
          </a:prstGeom>
          <a:noFill/>
        </p:spPr>
        <p:txBody>
          <a:bodyPr wrap="square">
            <a:spAutoFit/>
          </a:bodyPr>
          <a:lstStyle/>
          <a:p>
            <a:r>
              <a:rPr lang="zh-CN" altLang="en-US" b="0" i="0" dirty="0">
                <a:solidFill>
                  <a:schemeClr val="accent4">
                    <a:lumMod val="75000"/>
                  </a:schemeClr>
                </a:solidFill>
                <a:effectLst/>
                <a:latin typeface="-apple-system"/>
              </a:rPr>
              <a:t>在网站</a:t>
            </a:r>
            <a:r>
              <a:rPr lang="en-US" altLang="zh-CN" b="0" i="0" u="none" strike="noStrike" dirty="0">
                <a:solidFill>
                  <a:srgbClr val="7B51BF"/>
                </a:solidFill>
                <a:effectLst/>
                <a:latin typeface="-apple-system"/>
                <a:hlinkClick r:id="rId3">
                  <a:extLst>
                    <a:ext uri="{A12FA001-AC4F-418D-AE19-62706E023703}">
                      <ahyp:hlinkClr xmlns:ahyp="http://schemas.microsoft.com/office/drawing/2018/hyperlinkcolor" val="tx"/>
                    </a:ext>
                  </a:extLst>
                </a:hlinkClick>
              </a:rPr>
              <a:t>https</a:t>
            </a:r>
            <a:r>
              <a:rPr lang="en-US" altLang="zh-CN" b="0" i="0" u="none" strike="noStrike" dirty="0">
                <a:solidFill>
                  <a:schemeClr val="accent4">
                    <a:lumMod val="75000"/>
                  </a:schemeClr>
                </a:solidFill>
                <a:effectLst/>
                <a:latin typeface="-apple-system"/>
                <a:hlinkClick r:id="rId3">
                  <a:extLst>
                    <a:ext uri="{A12FA001-AC4F-418D-AE19-62706E023703}">
                      <ahyp:hlinkClr xmlns:ahyp="http://schemas.microsoft.com/office/drawing/2018/hyperlinkcolor" val="tx"/>
                    </a:ext>
                  </a:extLst>
                </a:hlinkClick>
              </a:rPr>
              <a:t>://ollama.com/search</a:t>
            </a:r>
            <a:r>
              <a:rPr lang="zh-CN" altLang="en-US" b="0" i="0" dirty="0">
                <a:solidFill>
                  <a:schemeClr val="accent4">
                    <a:lumMod val="75000"/>
                  </a:schemeClr>
                </a:solidFill>
                <a:effectLst/>
                <a:latin typeface="-apple-system"/>
              </a:rPr>
              <a:t>查询所需的模型，我这里需要下载</a:t>
            </a:r>
            <a:r>
              <a:rPr lang="en-US" altLang="zh-CN" b="0" i="0" dirty="0">
                <a:solidFill>
                  <a:schemeClr val="accent4">
                    <a:lumMod val="75000"/>
                  </a:schemeClr>
                </a:solidFill>
                <a:effectLst/>
                <a:latin typeface="-apple-system"/>
              </a:rPr>
              <a:t>DeepSeeK-R1</a:t>
            </a:r>
            <a:r>
              <a:rPr lang="zh-CN" altLang="en-US" b="0" i="0" dirty="0">
                <a:solidFill>
                  <a:schemeClr val="accent4">
                    <a:lumMod val="75000"/>
                  </a:schemeClr>
                </a:solidFill>
                <a:effectLst/>
                <a:latin typeface="-apple-system"/>
              </a:rPr>
              <a:t>模型，所以在搜索框中输入“</a:t>
            </a:r>
            <a:r>
              <a:rPr lang="en-US" altLang="zh-CN" b="0" i="0" dirty="0">
                <a:solidFill>
                  <a:schemeClr val="accent4">
                    <a:lumMod val="75000"/>
                  </a:schemeClr>
                </a:solidFill>
                <a:effectLst/>
                <a:latin typeface="-apple-system"/>
              </a:rPr>
              <a:t>deepseek-r1”</a:t>
            </a:r>
            <a:r>
              <a:rPr lang="zh-CN" altLang="en-US" b="0" i="0" dirty="0">
                <a:solidFill>
                  <a:schemeClr val="accent4">
                    <a:lumMod val="75000"/>
                  </a:schemeClr>
                </a:solidFill>
                <a:effectLst/>
                <a:latin typeface="-apple-system"/>
              </a:rPr>
              <a:t>。</a:t>
            </a:r>
            <a:endParaRPr lang="zh-CN" altLang="en-US" dirty="0">
              <a:solidFill>
                <a:schemeClr val="accent4">
                  <a:lumMod val="75000"/>
                </a:schemeClr>
              </a:solidFill>
            </a:endParaRPr>
          </a:p>
        </p:txBody>
      </p:sp>
    </p:spTree>
    <p:extLst>
      <p:ext uri="{BB962C8B-B14F-4D97-AF65-F5344CB8AC3E}">
        <p14:creationId xmlns:p14="http://schemas.microsoft.com/office/powerpoint/2010/main" val="399769647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9AAC6-9F3F-7C9C-A512-54B62C6E483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BB7212D-A26E-5409-EF08-81DCE301C8F3}"/>
              </a:ext>
            </a:extLst>
          </p:cNvPr>
          <p:cNvSpPr>
            <a:spLocks noGrp="1"/>
          </p:cNvSpPr>
          <p:nvPr>
            <p:ph type="title"/>
          </p:nvPr>
        </p:nvSpPr>
        <p:spPr>
          <a:xfrm>
            <a:off x="0" y="94677"/>
            <a:ext cx="11018520" cy="615553"/>
          </a:xfrm>
        </p:spPr>
        <p:txBody>
          <a:bodyPr/>
          <a:lstStyle/>
          <a:p>
            <a:r>
              <a:rPr lang="en-US" altLang="zh-CN" sz="4000" dirty="0">
                <a:solidFill>
                  <a:schemeClr val="accent4">
                    <a:lumMod val="75000"/>
                  </a:schemeClr>
                </a:solidFill>
              </a:rPr>
              <a:t>Deepseek-R1 </a:t>
            </a:r>
            <a:r>
              <a:rPr lang="zh-CN" altLang="en-US" sz="4000" dirty="0">
                <a:solidFill>
                  <a:schemeClr val="accent4">
                    <a:lumMod val="75000"/>
                  </a:schemeClr>
                </a:solidFill>
              </a:rPr>
              <a:t>模型</a:t>
            </a:r>
            <a:r>
              <a:rPr lang="en-US" altLang="zh-CN" sz="4000" dirty="0">
                <a:solidFill>
                  <a:schemeClr val="accent4">
                    <a:lumMod val="75000"/>
                  </a:schemeClr>
                </a:solidFill>
              </a:rPr>
              <a:t>GPU</a:t>
            </a:r>
            <a:r>
              <a:rPr lang="zh-CN" altLang="en-US" sz="4000" dirty="0">
                <a:solidFill>
                  <a:schemeClr val="accent4">
                    <a:lumMod val="75000"/>
                  </a:schemeClr>
                </a:solidFill>
              </a:rPr>
              <a:t>运行</a:t>
            </a:r>
          </a:p>
        </p:txBody>
      </p:sp>
      <p:pic>
        <p:nvPicPr>
          <p:cNvPr id="4" name="图片 3">
            <a:extLst>
              <a:ext uri="{FF2B5EF4-FFF2-40B4-BE49-F238E27FC236}">
                <a16:creationId xmlns:a16="http://schemas.microsoft.com/office/drawing/2014/main" id="{A36D5700-C3F6-8BDD-6CAA-65C529251A45}"/>
              </a:ext>
            </a:extLst>
          </p:cNvPr>
          <p:cNvPicPr>
            <a:picLocks noChangeAspect="1"/>
          </p:cNvPicPr>
          <p:nvPr/>
        </p:nvPicPr>
        <p:blipFill>
          <a:blip r:embed="rId2"/>
          <a:stretch>
            <a:fillRect/>
          </a:stretch>
        </p:blipFill>
        <p:spPr>
          <a:xfrm>
            <a:off x="611554" y="909235"/>
            <a:ext cx="10126217" cy="447987"/>
          </a:xfrm>
          <a:prstGeom prst="rect">
            <a:avLst/>
          </a:prstGeom>
        </p:spPr>
      </p:pic>
      <p:pic>
        <p:nvPicPr>
          <p:cNvPr id="7" name="图片 6">
            <a:extLst>
              <a:ext uri="{FF2B5EF4-FFF2-40B4-BE49-F238E27FC236}">
                <a16:creationId xmlns:a16="http://schemas.microsoft.com/office/drawing/2014/main" id="{75E0E06A-731B-8299-A9FA-A394CEDCFDFB}"/>
              </a:ext>
            </a:extLst>
          </p:cNvPr>
          <p:cNvPicPr>
            <a:picLocks noChangeAspect="1"/>
          </p:cNvPicPr>
          <p:nvPr/>
        </p:nvPicPr>
        <p:blipFill>
          <a:blip r:embed="rId3"/>
          <a:stretch>
            <a:fillRect/>
          </a:stretch>
        </p:blipFill>
        <p:spPr>
          <a:xfrm>
            <a:off x="531042" y="1452659"/>
            <a:ext cx="10286717" cy="4580082"/>
          </a:xfrm>
          <a:prstGeom prst="rect">
            <a:avLst/>
          </a:prstGeom>
        </p:spPr>
      </p:pic>
      <p:sp>
        <p:nvSpPr>
          <p:cNvPr id="9" name="文本框 8">
            <a:extLst>
              <a:ext uri="{FF2B5EF4-FFF2-40B4-BE49-F238E27FC236}">
                <a16:creationId xmlns:a16="http://schemas.microsoft.com/office/drawing/2014/main" id="{D96E9936-F526-62FF-7293-0997354578DF}"/>
              </a:ext>
            </a:extLst>
          </p:cNvPr>
          <p:cNvSpPr txBox="1"/>
          <p:nvPr/>
        </p:nvSpPr>
        <p:spPr>
          <a:xfrm>
            <a:off x="490267" y="6283217"/>
            <a:ext cx="10653105" cy="523220"/>
          </a:xfrm>
          <a:prstGeom prst="rect">
            <a:avLst/>
          </a:prstGeom>
          <a:noFill/>
        </p:spPr>
        <p:txBody>
          <a:bodyPr wrap="square">
            <a:spAutoFit/>
          </a:bodyPr>
          <a:lstStyle/>
          <a:p>
            <a:r>
              <a:rPr lang="zh-CN" altLang="en-US" sz="1400" b="1" i="0" dirty="0">
                <a:solidFill>
                  <a:schemeClr val="accent4">
                    <a:lumMod val="75000"/>
                  </a:schemeClr>
                </a:solidFill>
                <a:effectLst/>
                <a:latin typeface="-apple-system"/>
              </a:rPr>
              <a:t>如果需要关闭模型即可使用</a:t>
            </a:r>
            <a:r>
              <a:rPr lang="en-US" altLang="zh-CN" sz="1400" b="1" i="0" dirty="0">
                <a:solidFill>
                  <a:schemeClr val="accent4">
                    <a:lumMod val="75000"/>
                  </a:schemeClr>
                </a:solidFill>
                <a:effectLst/>
                <a:latin typeface="-apple-system"/>
              </a:rPr>
              <a:t>Ctrl + d </a:t>
            </a:r>
            <a:r>
              <a:rPr lang="zh-CN" altLang="en-US" sz="1400" b="1" i="0" dirty="0">
                <a:solidFill>
                  <a:schemeClr val="accent4">
                    <a:lumMod val="75000"/>
                  </a:schemeClr>
                </a:solidFill>
                <a:effectLst/>
                <a:latin typeface="-apple-system"/>
              </a:rPr>
              <a:t>或键盘输入 </a:t>
            </a:r>
            <a:r>
              <a:rPr lang="en-US" altLang="zh-CN" sz="1400" b="1" i="0" dirty="0">
                <a:solidFill>
                  <a:schemeClr val="accent4">
                    <a:lumMod val="75000"/>
                  </a:schemeClr>
                </a:solidFill>
                <a:effectLst/>
                <a:latin typeface="-apple-system"/>
              </a:rPr>
              <a:t>/bye to exit</a:t>
            </a:r>
            <a:r>
              <a:rPr lang="zh-CN" altLang="en-US" sz="1400" b="1" i="0" dirty="0">
                <a:solidFill>
                  <a:schemeClr val="accent4">
                    <a:lumMod val="75000"/>
                  </a:schemeClr>
                </a:solidFill>
                <a:effectLst/>
                <a:latin typeface="-apple-system"/>
              </a:rPr>
              <a:t>即可，如果需要再次启动，那么在命令行中输入</a:t>
            </a:r>
            <a:r>
              <a:rPr lang="en-US" altLang="zh-CN" sz="1400" b="1" i="0" dirty="0">
                <a:solidFill>
                  <a:schemeClr val="accent4">
                    <a:lumMod val="75000"/>
                  </a:schemeClr>
                </a:solidFill>
                <a:effectLst/>
                <a:latin typeface="-apple-system"/>
              </a:rPr>
              <a:t>"</a:t>
            </a:r>
            <a:r>
              <a:rPr lang="en-US" altLang="zh-CN" sz="1400" b="1" i="0" dirty="0" err="1">
                <a:solidFill>
                  <a:schemeClr val="accent4">
                    <a:lumMod val="75000"/>
                  </a:schemeClr>
                </a:solidFill>
                <a:effectLst/>
                <a:latin typeface="-apple-system"/>
              </a:rPr>
              <a:t>ollama</a:t>
            </a:r>
            <a:r>
              <a:rPr lang="en-US" altLang="zh-CN" sz="1400" b="1" i="0" dirty="0">
                <a:solidFill>
                  <a:schemeClr val="accent4">
                    <a:lumMod val="75000"/>
                  </a:schemeClr>
                </a:solidFill>
                <a:effectLst/>
                <a:latin typeface="-apple-system"/>
              </a:rPr>
              <a:t> run deepseek-r1:1.5b"</a:t>
            </a:r>
            <a:r>
              <a:rPr lang="zh-CN" altLang="en-US" sz="1400" b="1" i="0" dirty="0">
                <a:solidFill>
                  <a:schemeClr val="accent4">
                    <a:lumMod val="75000"/>
                  </a:schemeClr>
                </a:solidFill>
                <a:effectLst/>
                <a:latin typeface="-apple-system"/>
              </a:rPr>
              <a:t>即可。</a:t>
            </a:r>
            <a:endParaRPr lang="zh-CN" altLang="en-US" sz="1400" dirty="0">
              <a:solidFill>
                <a:schemeClr val="accent4">
                  <a:lumMod val="75000"/>
                </a:schemeClr>
              </a:solidFill>
            </a:endParaRPr>
          </a:p>
        </p:txBody>
      </p:sp>
    </p:spTree>
    <p:extLst>
      <p:ext uri="{BB962C8B-B14F-4D97-AF65-F5344CB8AC3E}">
        <p14:creationId xmlns:p14="http://schemas.microsoft.com/office/powerpoint/2010/main" val="173273977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37488-9442-F103-253A-288893C2970A}"/>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A0648893-A6D5-97B6-B937-08A75F6C37A0}"/>
              </a:ext>
            </a:extLst>
          </p:cNvPr>
          <p:cNvSpPr>
            <a:spLocks noGrp="1"/>
          </p:cNvSpPr>
          <p:nvPr>
            <p:ph type="title"/>
          </p:nvPr>
        </p:nvSpPr>
        <p:spPr>
          <a:xfrm>
            <a:off x="588263" y="457200"/>
            <a:ext cx="11018520" cy="492443"/>
          </a:xfrm>
        </p:spPr>
        <p:txBody>
          <a:bodyPr/>
          <a:lstStyle/>
          <a:p>
            <a:r>
              <a:rPr lang="en-US" altLang="zh-CN" sz="3200" b="0" i="0" dirty="0" err="1">
                <a:effectLst/>
                <a:highlight>
                  <a:srgbClr val="FFFF00"/>
                </a:highlight>
                <a:latin typeface="Inter"/>
              </a:rPr>
              <a:t>DeepSeek</a:t>
            </a:r>
            <a:r>
              <a:rPr lang="en-US" altLang="zh-CN" sz="3200" b="0" i="0" dirty="0">
                <a:effectLst/>
                <a:latin typeface="Inter"/>
              </a:rPr>
              <a:t> R1 </a:t>
            </a:r>
            <a:r>
              <a:rPr lang="zh-CN" altLang="en-US" sz="3200" b="0" i="0" dirty="0">
                <a:solidFill>
                  <a:srgbClr val="FF0000"/>
                </a:solidFill>
                <a:effectLst/>
                <a:latin typeface="Inter"/>
              </a:rPr>
              <a:t>核心优势 </a:t>
            </a:r>
            <a:r>
              <a:rPr lang="en-US" altLang="zh-CN" sz="3200" b="0" i="0" dirty="0">
                <a:solidFill>
                  <a:srgbClr val="FF0000"/>
                </a:solidFill>
                <a:effectLst/>
                <a:latin typeface="Inter"/>
              </a:rPr>
              <a:t>1 </a:t>
            </a:r>
            <a:r>
              <a:rPr lang="en-US" altLang="zh-CN" sz="3200" b="0" i="0" dirty="0">
                <a:effectLst/>
                <a:latin typeface="Inter"/>
              </a:rPr>
              <a:t>– </a:t>
            </a:r>
            <a:r>
              <a:rPr lang="zh-CN" altLang="en-US" sz="3200" b="0" i="0" dirty="0">
                <a:effectLst/>
                <a:latin typeface="Inter"/>
              </a:rPr>
              <a:t>强大的</a:t>
            </a:r>
            <a:r>
              <a:rPr lang="en-US" altLang="zh-CN" sz="3200" b="0" i="0" dirty="0">
                <a:effectLst/>
                <a:latin typeface="Inter"/>
              </a:rPr>
              <a:t>AI </a:t>
            </a:r>
            <a:r>
              <a:rPr lang="zh-CN" altLang="en-US" sz="3200" b="0" i="0" dirty="0">
                <a:effectLst/>
                <a:latin typeface="Inter"/>
              </a:rPr>
              <a:t>能力与低成本</a:t>
            </a:r>
            <a:endParaRPr lang="zh-CN" altLang="en-US" sz="3200" dirty="0"/>
          </a:p>
        </p:txBody>
      </p:sp>
      <p:sp>
        <p:nvSpPr>
          <p:cNvPr id="5" name="文本占位符 4">
            <a:extLst>
              <a:ext uri="{FF2B5EF4-FFF2-40B4-BE49-F238E27FC236}">
                <a16:creationId xmlns:a16="http://schemas.microsoft.com/office/drawing/2014/main" id="{C3363915-CF7B-F220-5B58-CCD6AA305E6A}"/>
              </a:ext>
            </a:extLst>
          </p:cNvPr>
          <p:cNvSpPr>
            <a:spLocks noGrp="1"/>
          </p:cNvSpPr>
          <p:nvPr>
            <p:ph type="body" sz="quarter" idx="10"/>
          </p:nvPr>
        </p:nvSpPr>
        <p:spPr>
          <a:xfrm>
            <a:off x="490108" y="1088729"/>
            <a:ext cx="11652650" cy="421768"/>
          </a:xfrm>
        </p:spPr>
        <p:txBody>
          <a:bodyPr/>
          <a:lstStyle/>
          <a:p>
            <a:pPr marL="457200" indent="-457200">
              <a:lnSpc>
                <a:spcPct val="120000"/>
              </a:lnSpc>
              <a:buFont typeface="Arial" panose="020B0604020202020204" pitchFamily="34" charset="0"/>
              <a:buChar char="•"/>
            </a:pPr>
            <a:r>
              <a:rPr lang="en-US" altLang="zh-CN" sz="1800" b="0" i="0">
                <a:effectLst/>
                <a:latin typeface="Inter"/>
              </a:rPr>
              <a:t>DeepSeek R1 </a:t>
            </a:r>
            <a:r>
              <a:rPr lang="zh-CN" altLang="en-US" sz="1800" b="0" i="0">
                <a:effectLst/>
                <a:latin typeface="Inter"/>
              </a:rPr>
              <a:t>是一款基于大规模强化学习的语言模型，在推理能力、成本控制、训练策略等方面具有显著优势。</a:t>
            </a:r>
            <a:endParaRPr lang="en-US" altLang="zh-CN" sz="1800" b="0" i="0">
              <a:effectLst/>
              <a:latin typeface="Inter"/>
            </a:endParaRPr>
          </a:p>
        </p:txBody>
      </p:sp>
      <p:pic>
        <p:nvPicPr>
          <p:cNvPr id="2" name="Image 6">
            <a:extLst>
              <a:ext uri="{FF2B5EF4-FFF2-40B4-BE49-F238E27FC236}">
                <a16:creationId xmlns:a16="http://schemas.microsoft.com/office/drawing/2014/main" id="{238DA4AD-EA94-6008-48B8-D35AD1122A0F}"/>
              </a:ext>
            </a:extLst>
          </p:cNvPr>
          <p:cNvPicPr>
            <a:picLocks noChangeAspect="1"/>
          </p:cNvPicPr>
          <p:nvPr/>
        </p:nvPicPr>
        <p:blipFill>
          <a:blip r:embed="rId2" cstate="print"/>
          <a:stretch>
            <a:fillRect/>
          </a:stretch>
        </p:blipFill>
        <p:spPr>
          <a:xfrm>
            <a:off x="6964525" y="1754745"/>
            <a:ext cx="5178233" cy="4330426"/>
          </a:xfrm>
          <a:prstGeom prst="rect">
            <a:avLst/>
          </a:prstGeom>
        </p:spPr>
      </p:pic>
      <p:sp>
        <p:nvSpPr>
          <p:cNvPr id="8" name="文本框 7">
            <a:extLst>
              <a:ext uri="{FF2B5EF4-FFF2-40B4-BE49-F238E27FC236}">
                <a16:creationId xmlns:a16="http://schemas.microsoft.com/office/drawing/2014/main" id="{017A1F6F-45D1-6FF1-AA20-C17AAFDC14D8}"/>
              </a:ext>
            </a:extLst>
          </p:cNvPr>
          <p:cNvSpPr txBox="1"/>
          <p:nvPr/>
        </p:nvSpPr>
        <p:spPr>
          <a:xfrm>
            <a:off x="7658100" y="6168027"/>
            <a:ext cx="3995420" cy="363946"/>
          </a:xfrm>
          <a:prstGeom prst="rect">
            <a:avLst/>
          </a:prstGeom>
          <a:noFill/>
        </p:spPr>
        <p:txBody>
          <a:bodyPr wrap="square">
            <a:spAutoFit/>
          </a:bodyPr>
          <a:lstStyle/>
          <a:p>
            <a:r>
              <a:rPr lang="en-US" altLang="zh-CN">
                <a:hlinkClick r:id="rId3"/>
              </a:rPr>
              <a:t>GitHub - </a:t>
            </a:r>
            <a:r>
              <a:rPr lang="en-US" altLang="zh-CN" err="1">
                <a:hlinkClick r:id="rId3"/>
              </a:rPr>
              <a:t>deepseek</a:t>
            </a:r>
            <a:r>
              <a:rPr lang="en-US" altLang="zh-CN">
                <a:hlinkClick r:id="rId3"/>
              </a:rPr>
              <a:t>-ai/DeepSeek-R1</a:t>
            </a:r>
            <a:endParaRPr lang="zh-CN" altLang="en-US"/>
          </a:p>
        </p:txBody>
      </p:sp>
      <p:sp>
        <p:nvSpPr>
          <p:cNvPr id="9" name="文本框 8">
            <a:extLst>
              <a:ext uri="{FF2B5EF4-FFF2-40B4-BE49-F238E27FC236}">
                <a16:creationId xmlns:a16="http://schemas.microsoft.com/office/drawing/2014/main" id="{E7852546-A16C-7168-3736-0DFBA8CF7528}"/>
              </a:ext>
            </a:extLst>
          </p:cNvPr>
          <p:cNvSpPr txBox="1"/>
          <p:nvPr/>
        </p:nvSpPr>
        <p:spPr>
          <a:xfrm>
            <a:off x="201775" y="1754745"/>
            <a:ext cx="6685162" cy="4875181"/>
          </a:xfrm>
          <a:prstGeom prst="rect">
            <a:avLst/>
          </a:prstGeom>
          <a:noFill/>
        </p:spPr>
        <p:txBody>
          <a:bodyPr wrap="square">
            <a:spAutoFit/>
          </a:bodyPr>
          <a:lstStyle/>
          <a:p>
            <a:pPr marL="228600" marR="0" lvl="1" indent="0" algn="l" defTabSz="932742" rtl="0" eaLnBrk="1" fontAlgn="auto" latinLnBrk="0" hangingPunct="1">
              <a:lnSpc>
                <a:spcPct val="100000"/>
              </a:lnSpc>
              <a:spcBef>
                <a:spcPct val="20000"/>
              </a:spcBef>
              <a:spcAft>
                <a:spcPts val="200"/>
              </a:spcAft>
              <a:buClrTx/>
              <a:buSzPct val="90000"/>
              <a:buFont typeface="Arial" panose="020B0604020202020204" pitchFamily="34" charset="0"/>
              <a:buChar char="•"/>
              <a:tabLst/>
              <a:defRPr/>
            </a:pPr>
            <a:r>
              <a:rPr kumimoji="0" lang="zh-CN" altLang="en-US" sz="1200" b="1" i="0" u="none" strike="noStrike" kern="1200" cap="none" spc="0" normalizeH="0" baseline="0" noProof="0" dirty="0">
                <a:ln>
                  <a:noFill/>
                </a:ln>
                <a:solidFill>
                  <a:srgbClr val="222222"/>
                </a:solidFill>
                <a:effectLst/>
                <a:uLnTx/>
                <a:uFillTx/>
                <a:latin typeface="Inter"/>
                <a:ea typeface="+mn-ea"/>
                <a:cs typeface="+mn-cs"/>
              </a:rPr>
              <a:t>卓越的推理能力</a:t>
            </a:r>
            <a:endParaRPr kumimoji="0" lang="zh-CN" altLang="en-US" sz="1200" b="0" i="0" u="none" strike="noStrike" kern="1200" cap="none" spc="0" normalizeH="0" baseline="0" noProof="0" dirty="0">
              <a:ln>
                <a:noFill/>
              </a:ln>
              <a:solidFill>
                <a:srgbClr val="222222"/>
              </a:solidFill>
              <a:effectLst/>
              <a:uLnTx/>
              <a:uFillTx/>
              <a:latin typeface="Inter"/>
              <a:ea typeface="+mn-ea"/>
              <a:cs typeface="+mn-cs"/>
            </a:endParaRPr>
          </a:p>
          <a:p>
            <a:pPr marL="625475" marR="0" lvl="1" indent="-168275" algn="l" defTabSz="932742" rtl="0" eaLnBrk="1" fontAlgn="auto" latinLnBrk="0" hangingPunct="1">
              <a:lnSpc>
                <a:spcPct val="100000"/>
              </a:lnSpc>
              <a:spcBef>
                <a:spcPts val="600"/>
              </a:spcBef>
              <a:spcAft>
                <a:spcPts val="200"/>
              </a:spcAft>
              <a:buClrTx/>
              <a:buSzPct val="90000"/>
              <a:buFont typeface="Arial" panose="020B0604020202020204" pitchFamily="34" charset="0"/>
              <a:buChar char="•"/>
              <a:tabLst/>
              <a:defRPr/>
            </a:pPr>
            <a:r>
              <a:rPr kumimoji="0" lang="zh-CN" altLang="en-US" sz="1100" b="1" i="0" u="none" strike="noStrike" kern="1200" cap="none" spc="0" normalizeH="0" baseline="0" noProof="0" dirty="0">
                <a:ln>
                  <a:noFill/>
                </a:ln>
                <a:solidFill>
                  <a:srgbClr val="222222"/>
                </a:solidFill>
                <a:effectLst/>
                <a:uLnTx/>
                <a:uFillTx/>
                <a:latin typeface="Inter"/>
                <a:ea typeface="+mn-ea"/>
                <a:cs typeface="+mn-cs"/>
              </a:rPr>
              <a:t>强化学习提升推理性能</a:t>
            </a:r>
            <a:r>
              <a:rPr kumimoji="0" lang="zh-CN" altLang="en-US" sz="1100" b="0" i="0" u="none" strike="noStrike" kern="1200" cap="none" spc="0" normalizeH="0" baseline="0" noProof="0" dirty="0">
                <a:ln>
                  <a:noFill/>
                </a:ln>
                <a:solidFill>
                  <a:srgbClr val="222222"/>
                </a:solidFill>
                <a:effectLst/>
                <a:uLnTx/>
                <a:uFillTx/>
                <a:latin typeface="Inter"/>
                <a:ea typeface="+mn-ea"/>
                <a:cs typeface="+mn-cs"/>
              </a:rPr>
              <a:t>：</a:t>
            </a:r>
            <a:r>
              <a:rPr kumimoji="0" lang="en-US" altLang="zh-CN" sz="1100" b="0" i="0" u="none" strike="noStrike" kern="1200" cap="none" spc="0" normalizeH="0" baseline="0" noProof="0" dirty="0" err="1">
                <a:ln>
                  <a:noFill/>
                </a:ln>
                <a:solidFill>
                  <a:srgbClr val="222222"/>
                </a:solidFill>
                <a:effectLst/>
                <a:uLnTx/>
                <a:uFillTx/>
                <a:latin typeface="Inter"/>
                <a:ea typeface="+mn-ea"/>
                <a:cs typeface="+mn-cs"/>
              </a:rPr>
              <a:t>DeepSeek</a:t>
            </a:r>
            <a:r>
              <a:rPr kumimoji="0" lang="en-US" altLang="zh-CN" sz="1100" b="0" i="0" u="none" strike="noStrike" kern="1200" cap="none" spc="0" normalizeH="0" baseline="0" noProof="0" dirty="0">
                <a:ln>
                  <a:noFill/>
                </a:ln>
                <a:solidFill>
                  <a:srgbClr val="222222"/>
                </a:solidFill>
                <a:effectLst/>
                <a:uLnTx/>
                <a:uFillTx/>
                <a:latin typeface="Inter"/>
                <a:ea typeface="+mn-ea"/>
                <a:cs typeface="+mn-cs"/>
              </a:rPr>
              <a:t> R1 </a:t>
            </a:r>
            <a:r>
              <a:rPr kumimoji="0" lang="zh-CN" altLang="en-US" sz="1100" b="0" i="0" u="none" strike="noStrike" kern="1200" cap="none" spc="0" normalizeH="0" baseline="0" noProof="0" dirty="0">
                <a:ln>
                  <a:noFill/>
                </a:ln>
                <a:solidFill>
                  <a:srgbClr val="222222"/>
                </a:solidFill>
                <a:effectLst/>
                <a:uLnTx/>
                <a:uFillTx/>
                <a:latin typeface="Inter"/>
                <a:ea typeface="+mn-ea"/>
                <a:cs typeface="+mn-cs"/>
              </a:rPr>
              <a:t>使用 </a:t>
            </a:r>
            <a:r>
              <a:rPr kumimoji="0" lang="en-US" altLang="zh-CN" sz="1100" b="0" i="0" u="none" strike="noStrike" kern="1200" cap="none" spc="0" normalizeH="0" baseline="0" noProof="0" dirty="0">
                <a:ln>
                  <a:noFill/>
                </a:ln>
                <a:solidFill>
                  <a:srgbClr val="222222"/>
                </a:solidFill>
                <a:effectLst/>
                <a:uLnTx/>
                <a:uFillTx/>
                <a:latin typeface="Inter"/>
                <a:ea typeface="+mn-ea"/>
                <a:cs typeface="+mn-cs"/>
              </a:rPr>
              <a:t>DeepSeek-V3-Base </a:t>
            </a:r>
            <a:r>
              <a:rPr kumimoji="0" lang="zh-CN" altLang="en-US" sz="1100" b="0" i="0" u="none" strike="noStrike" kern="1200" cap="none" spc="0" normalizeH="0" baseline="0" noProof="0" dirty="0">
                <a:ln>
                  <a:noFill/>
                </a:ln>
                <a:solidFill>
                  <a:srgbClr val="222222"/>
                </a:solidFill>
                <a:effectLst/>
                <a:uLnTx/>
                <a:uFillTx/>
                <a:latin typeface="Inter"/>
                <a:ea typeface="+mn-ea"/>
                <a:cs typeface="+mn-cs"/>
              </a:rPr>
              <a:t>作为基础模型，并采用 </a:t>
            </a:r>
            <a:r>
              <a:rPr kumimoji="0" lang="en-US" altLang="zh-CN" sz="1100" b="0" i="0" u="none" strike="noStrike" kern="1200" cap="none" spc="0" normalizeH="0" baseline="0" noProof="0" dirty="0">
                <a:ln>
                  <a:noFill/>
                </a:ln>
                <a:solidFill>
                  <a:srgbClr val="222222"/>
                </a:solidFill>
                <a:effectLst/>
                <a:uLnTx/>
                <a:uFillTx/>
                <a:latin typeface="Inter"/>
                <a:ea typeface="+mn-ea"/>
                <a:cs typeface="+mn-cs"/>
              </a:rPr>
              <a:t>GRPO </a:t>
            </a:r>
            <a:r>
              <a:rPr kumimoji="0" lang="zh-CN" altLang="en-US" sz="1100" b="0" i="0" u="none" strike="noStrike" kern="1200" cap="none" spc="0" normalizeH="0" baseline="0" noProof="0" dirty="0">
                <a:ln>
                  <a:noFill/>
                </a:ln>
                <a:solidFill>
                  <a:srgbClr val="222222"/>
                </a:solidFill>
                <a:effectLst/>
                <a:uLnTx/>
                <a:uFillTx/>
                <a:latin typeface="Inter"/>
                <a:ea typeface="+mn-ea"/>
                <a:cs typeface="+mn-cs"/>
              </a:rPr>
              <a:t>强化学习框架来提升模型在推理任务中的性能，达到 </a:t>
            </a:r>
            <a:r>
              <a:rPr kumimoji="0" lang="en-US" altLang="zh-CN" sz="1100" b="0" i="0" u="none" strike="noStrike" kern="1200" cap="none" spc="0" normalizeH="0" baseline="0" noProof="0" dirty="0">
                <a:ln>
                  <a:noFill/>
                </a:ln>
                <a:solidFill>
                  <a:srgbClr val="222222"/>
                </a:solidFill>
                <a:effectLst/>
                <a:uLnTx/>
                <a:uFillTx/>
                <a:latin typeface="Inter"/>
                <a:ea typeface="+mn-ea"/>
                <a:cs typeface="+mn-cs"/>
              </a:rPr>
              <a:t>OpenAI-o1-0912 </a:t>
            </a:r>
            <a:r>
              <a:rPr kumimoji="0" lang="zh-CN" altLang="en-US" sz="1100" b="0" i="0" u="none" strike="noStrike" kern="1200" cap="none" spc="0" normalizeH="0" baseline="0" noProof="0" dirty="0">
                <a:ln>
                  <a:noFill/>
                </a:ln>
                <a:solidFill>
                  <a:srgbClr val="222222"/>
                </a:solidFill>
                <a:effectLst/>
                <a:uLnTx/>
                <a:uFillTx/>
                <a:latin typeface="Inter"/>
                <a:ea typeface="+mn-ea"/>
                <a:cs typeface="+mn-cs"/>
              </a:rPr>
              <a:t>的性能水平。</a:t>
            </a:r>
          </a:p>
          <a:p>
            <a:pPr marL="625475" marR="0" lvl="1" indent="-168275" algn="l" defTabSz="932742" rtl="0" eaLnBrk="1" fontAlgn="auto" latinLnBrk="0" hangingPunct="1">
              <a:lnSpc>
                <a:spcPct val="100000"/>
              </a:lnSpc>
              <a:spcBef>
                <a:spcPts val="600"/>
              </a:spcBef>
              <a:spcAft>
                <a:spcPts val="200"/>
              </a:spcAft>
              <a:buClrTx/>
              <a:buSzPct val="90000"/>
              <a:buFont typeface="Arial" panose="020B0604020202020204" pitchFamily="34" charset="0"/>
              <a:buChar char="•"/>
              <a:tabLst/>
              <a:defRPr/>
            </a:pPr>
            <a:r>
              <a:rPr kumimoji="0" lang="zh-CN" altLang="en-US" sz="1100" b="1" i="0" u="none" strike="noStrike" kern="1200" cap="none" spc="0" normalizeH="0" baseline="0" noProof="0" dirty="0">
                <a:ln>
                  <a:noFill/>
                </a:ln>
                <a:solidFill>
                  <a:srgbClr val="222222"/>
                </a:solidFill>
                <a:effectLst/>
                <a:uLnTx/>
                <a:uFillTx/>
                <a:latin typeface="Inter"/>
                <a:ea typeface="+mn-ea"/>
                <a:cs typeface="+mn-cs"/>
              </a:rPr>
              <a:t>在多任务中表现出色</a:t>
            </a:r>
            <a:r>
              <a:rPr kumimoji="0" lang="zh-CN" altLang="en-US" sz="1100" b="0" i="0" u="none" strike="noStrike" kern="1200" cap="none" spc="0" normalizeH="0" baseline="0" noProof="0" dirty="0">
                <a:ln>
                  <a:noFill/>
                </a:ln>
                <a:solidFill>
                  <a:srgbClr val="222222"/>
                </a:solidFill>
                <a:effectLst/>
                <a:uLnTx/>
                <a:uFillTx/>
                <a:latin typeface="Inter"/>
                <a:ea typeface="+mn-ea"/>
                <a:cs typeface="+mn-cs"/>
              </a:rPr>
              <a:t>：</a:t>
            </a:r>
            <a:r>
              <a:rPr kumimoji="0" lang="en-US" altLang="zh-CN" sz="1100" b="0" i="0" u="none" strike="noStrike" kern="1200" cap="none" spc="0" normalizeH="0" baseline="0" noProof="0" dirty="0">
                <a:ln>
                  <a:noFill/>
                </a:ln>
                <a:solidFill>
                  <a:srgbClr val="222222"/>
                </a:solidFill>
                <a:effectLst/>
                <a:uLnTx/>
                <a:uFillTx/>
                <a:latin typeface="Inter"/>
                <a:ea typeface="+mn-ea"/>
                <a:cs typeface="+mn-cs"/>
              </a:rPr>
              <a:t>DeepSeek-R1 </a:t>
            </a:r>
            <a:r>
              <a:rPr kumimoji="0" lang="zh-CN" altLang="en-US" sz="1100" b="0" i="0" u="none" strike="noStrike" kern="1200" cap="none" spc="0" normalizeH="0" baseline="0" noProof="0" dirty="0">
                <a:ln>
                  <a:noFill/>
                </a:ln>
                <a:solidFill>
                  <a:srgbClr val="222222"/>
                </a:solidFill>
                <a:effectLst/>
                <a:uLnTx/>
                <a:uFillTx/>
                <a:latin typeface="Inter"/>
                <a:ea typeface="+mn-ea"/>
                <a:cs typeface="+mn-cs"/>
              </a:rPr>
              <a:t>在广泛的任务中表现优异，包括创意写作、通用问答、编辑、摘要等。此外，</a:t>
            </a:r>
            <a:r>
              <a:rPr kumimoji="0" lang="en-US" altLang="zh-CN" sz="1100" b="0" i="0" u="none" strike="noStrike" kern="1200" cap="none" spc="0" normalizeH="0" baseline="0" noProof="0" dirty="0">
                <a:ln>
                  <a:noFill/>
                </a:ln>
                <a:solidFill>
                  <a:srgbClr val="222222"/>
                </a:solidFill>
                <a:effectLst/>
                <a:uLnTx/>
                <a:uFillTx/>
                <a:latin typeface="Inter"/>
                <a:ea typeface="+mn-ea"/>
                <a:cs typeface="+mn-cs"/>
              </a:rPr>
              <a:t>DeepSeek-R1 </a:t>
            </a:r>
            <a:r>
              <a:rPr kumimoji="0" lang="zh-CN" altLang="en-US" sz="1100" b="0" i="0" u="none" strike="noStrike" kern="1200" cap="none" spc="0" normalizeH="0" baseline="0" noProof="0" dirty="0">
                <a:ln>
                  <a:noFill/>
                </a:ln>
                <a:solidFill>
                  <a:srgbClr val="222222"/>
                </a:solidFill>
                <a:effectLst/>
                <a:uLnTx/>
                <a:uFillTx/>
                <a:latin typeface="Inter"/>
                <a:ea typeface="+mn-ea"/>
                <a:cs typeface="+mn-cs"/>
              </a:rPr>
              <a:t>在需要长上下文理解的任务中表现突出，远超 </a:t>
            </a:r>
            <a:r>
              <a:rPr kumimoji="0" lang="en-US" altLang="zh-CN" sz="1100" b="0" i="0" u="none" strike="noStrike" kern="1200" cap="none" spc="0" normalizeH="0" baseline="0" noProof="0" dirty="0">
                <a:ln>
                  <a:noFill/>
                </a:ln>
                <a:solidFill>
                  <a:srgbClr val="222222"/>
                </a:solidFill>
                <a:effectLst/>
                <a:uLnTx/>
                <a:uFillTx/>
                <a:latin typeface="Inter"/>
                <a:ea typeface="+mn-ea"/>
                <a:cs typeface="+mn-cs"/>
              </a:rPr>
              <a:t>DeepSeek-V3 </a:t>
            </a:r>
            <a:r>
              <a:rPr kumimoji="0" lang="zh-CN" altLang="en-US" sz="1100" b="0" i="0" u="none" strike="noStrike" kern="1200" cap="none" spc="0" normalizeH="0" baseline="0" noProof="0" dirty="0">
                <a:ln>
                  <a:noFill/>
                </a:ln>
                <a:solidFill>
                  <a:srgbClr val="222222"/>
                </a:solidFill>
                <a:effectLst/>
                <a:uLnTx/>
                <a:uFillTx/>
                <a:latin typeface="Inter"/>
                <a:ea typeface="+mn-ea"/>
                <a:cs typeface="+mn-cs"/>
              </a:rPr>
              <a:t>在长上下文基准测试中的表现。</a:t>
            </a:r>
          </a:p>
          <a:p>
            <a:pPr marL="228600" marR="0" lvl="1" indent="0" algn="l" defTabSz="932742" rtl="0" eaLnBrk="1" fontAlgn="auto" latinLnBrk="0" hangingPunct="1">
              <a:lnSpc>
                <a:spcPct val="100000"/>
              </a:lnSpc>
              <a:spcBef>
                <a:spcPct val="20000"/>
              </a:spcBef>
              <a:spcAft>
                <a:spcPts val="200"/>
              </a:spcAft>
              <a:buClrTx/>
              <a:buSzPct val="90000"/>
              <a:buFont typeface="Arial" panose="020B0604020202020204" pitchFamily="34" charset="0"/>
              <a:buChar char="•"/>
              <a:tabLst/>
              <a:defRPr/>
            </a:pPr>
            <a:r>
              <a:rPr kumimoji="0" lang="zh-CN" altLang="en-US" sz="1200" b="1" i="0" u="none" strike="noStrike" kern="1200" cap="none" spc="0" normalizeH="0" baseline="0" noProof="0" dirty="0">
                <a:ln>
                  <a:noFill/>
                </a:ln>
                <a:solidFill>
                  <a:srgbClr val="222222"/>
                </a:solidFill>
                <a:effectLst/>
                <a:uLnTx/>
                <a:uFillTx/>
                <a:latin typeface="Inter"/>
                <a:ea typeface="+mn-ea"/>
                <a:cs typeface="+mn-cs"/>
              </a:rPr>
              <a:t>高效的成本控制</a:t>
            </a:r>
          </a:p>
          <a:p>
            <a:pPr marL="625475" marR="0" lvl="1" indent="-168275" algn="l" defTabSz="932742" rtl="0" eaLnBrk="1" fontAlgn="auto" latinLnBrk="0" hangingPunct="1">
              <a:lnSpc>
                <a:spcPct val="100000"/>
              </a:lnSpc>
              <a:spcBef>
                <a:spcPts val="600"/>
              </a:spcBef>
              <a:spcAft>
                <a:spcPts val="200"/>
              </a:spcAft>
              <a:buClrTx/>
              <a:buSzPct val="90000"/>
              <a:buFont typeface="Arial" panose="020B0604020202020204" pitchFamily="34" charset="0"/>
              <a:buChar char="•"/>
              <a:tabLst/>
              <a:defRPr/>
            </a:pPr>
            <a:r>
              <a:rPr kumimoji="0" lang="zh-CN" altLang="en-US" sz="1100" b="1" i="0" u="none" strike="noStrike" kern="1200" cap="none" spc="0" normalizeH="0" baseline="0" noProof="0" dirty="0">
                <a:ln>
                  <a:noFill/>
                </a:ln>
                <a:solidFill>
                  <a:srgbClr val="222222"/>
                </a:solidFill>
                <a:effectLst/>
                <a:uLnTx/>
                <a:uFillTx/>
                <a:latin typeface="Inter"/>
                <a:ea typeface="+mn-ea"/>
                <a:cs typeface="+mn-cs"/>
              </a:rPr>
              <a:t>低成本训练</a:t>
            </a:r>
            <a:r>
              <a:rPr kumimoji="0" lang="zh-CN" altLang="en-US" sz="1100" b="0" i="0" u="none" strike="noStrike" kern="1200" cap="none" spc="0" normalizeH="0" baseline="0" noProof="0" dirty="0">
                <a:ln>
                  <a:noFill/>
                </a:ln>
                <a:solidFill>
                  <a:srgbClr val="222222"/>
                </a:solidFill>
                <a:effectLst/>
                <a:uLnTx/>
                <a:uFillTx/>
                <a:latin typeface="Inter"/>
                <a:ea typeface="+mn-ea"/>
                <a:cs typeface="+mn-cs"/>
              </a:rPr>
              <a:t>：</a:t>
            </a:r>
            <a:r>
              <a:rPr kumimoji="0" lang="en-US" altLang="zh-CN" sz="1100" b="0" i="0" u="none" strike="noStrike" kern="1200" cap="none" spc="0" normalizeH="0" baseline="0" noProof="0" dirty="0" err="1">
                <a:ln>
                  <a:noFill/>
                </a:ln>
                <a:solidFill>
                  <a:srgbClr val="D83B01"/>
                </a:solidFill>
                <a:effectLst/>
                <a:uLnTx/>
                <a:uFillTx/>
                <a:latin typeface="Inter"/>
                <a:ea typeface="+mn-ea"/>
                <a:cs typeface="+mn-cs"/>
              </a:rPr>
              <a:t>DeepSeek</a:t>
            </a:r>
            <a:r>
              <a:rPr kumimoji="0" lang="en-US" altLang="zh-CN" sz="1100" b="0" i="0" u="none" strike="noStrike" kern="1200" cap="none" spc="0" normalizeH="0" baseline="0" noProof="0" dirty="0">
                <a:ln>
                  <a:noFill/>
                </a:ln>
                <a:solidFill>
                  <a:srgbClr val="D83B01"/>
                </a:solidFill>
                <a:effectLst/>
                <a:uLnTx/>
                <a:uFillTx/>
                <a:latin typeface="Inter"/>
                <a:ea typeface="+mn-ea"/>
                <a:cs typeface="+mn-cs"/>
              </a:rPr>
              <a:t> R1 </a:t>
            </a:r>
            <a:r>
              <a:rPr kumimoji="0" lang="zh-CN" altLang="en-US" sz="1100" b="0" i="0" u="none" strike="noStrike" kern="1200" cap="none" spc="0" normalizeH="0" baseline="0" noProof="0" dirty="0">
                <a:ln>
                  <a:noFill/>
                </a:ln>
                <a:solidFill>
                  <a:srgbClr val="D83B01"/>
                </a:solidFill>
                <a:effectLst/>
                <a:uLnTx/>
                <a:uFillTx/>
                <a:latin typeface="Inter"/>
                <a:ea typeface="+mn-ea"/>
                <a:cs typeface="+mn-cs"/>
              </a:rPr>
              <a:t>通过创新的训练策略实现了显著的成本降低。其开发成本仅为 </a:t>
            </a:r>
            <a:r>
              <a:rPr kumimoji="0" lang="en-US" altLang="zh-CN" sz="1100" b="0" i="0" u="none" strike="noStrike" kern="1200" cap="none" spc="0" normalizeH="0" baseline="0" noProof="0" dirty="0">
                <a:ln>
                  <a:noFill/>
                </a:ln>
                <a:solidFill>
                  <a:srgbClr val="D83B01"/>
                </a:solidFill>
                <a:effectLst/>
                <a:uLnTx/>
                <a:uFillTx/>
                <a:latin typeface="Inter"/>
                <a:ea typeface="+mn-ea"/>
                <a:cs typeface="+mn-cs"/>
              </a:rPr>
              <a:t>600 </a:t>
            </a:r>
            <a:r>
              <a:rPr kumimoji="0" lang="zh-CN" altLang="en-US" sz="1100" b="0" i="0" u="none" strike="noStrike" kern="1200" cap="none" spc="0" normalizeH="0" baseline="0" noProof="0" dirty="0">
                <a:ln>
                  <a:noFill/>
                </a:ln>
                <a:solidFill>
                  <a:srgbClr val="D83B01"/>
                </a:solidFill>
                <a:effectLst/>
                <a:uLnTx/>
                <a:uFillTx/>
                <a:latin typeface="Inter"/>
                <a:ea typeface="+mn-ea"/>
                <a:cs typeface="+mn-cs"/>
              </a:rPr>
              <a:t>万美元，相比 </a:t>
            </a:r>
            <a:r>
              <a:rPr kumimoji="0" lang="en-US" altLang="zh-CN" sz="1100" b="0" i="0" u="none" strike="noStrike" kern="1200" cap="none" spc="0" normalizeH="0" baseline="0" noProof="0" dirty="0">
                <a:ln>
                  <a:noFill/>
                </a:ln>
                <a:solidFill>
                  <a:srgbClr val="D83B01"/>
                </a:solidFill>
                <a:effectLst/>
                <a:uLnTx/>
                <a:uFillTx/>
                <a:latin typeface="Inter"/>
                <a:ea typeface="+mn-ea"/>
                <a:cs typeface="+mn-cs"/>
              </a:rPr>
              <a:t>OpenAI </a:t>
            </a:r>
            <a:r>
              <a:rPr kumimoji="0" lang="zh-CN" altLang="en-US" sz="1100" b="0" i="0" u="none" strike="noStrike" kern="1200" cap="none" spc="0" normalizeH="0" baseline="0" noProof="0" dirty="0">
                <a:ln>
                  <a:noFill/>
                </a:ln>
                <a:solidFill>
                  <a:srgbClr val="D83B01"/>
                </a:solidFill>
                <a:effectLst/>
                <a:uLnTx/>
                <a:uFillTx/>
                <a:latin typeface="Inter"/>
                <a:ea typeface="+mn-ea"/>
                <a:cs typeface="+mn-cs"/>
              </a:rPr>
              <a:t>的 </a:t>
            </a:r>
            <a:r>
              <a:rPr kumimoji="0" lang="en-US" altLang="zh-CN" sz="1100" b="0" i="0" u="none" strike="noStrike" kern="1200" cap="none" spc="0" normalizeH="0" baseline="0" noProof="0" dirty="0">
                <a:ln>
                  <a:noFill/>
                </a:ln>
                <a:solidFill>
                  <a:srgbClr val="D83B01"/>
                </a:solidFill>
                <a:effectLst/>
                <a:uLnTx/>
                <a:uFillTx/>
                <a:latin typeface="Inter"/>
                <a:ea typeface="+mn-ea"/>
                <a:cs typeface="+mn-cs"/>
              </a:rPr>
              <a:t>O1 </a:t>
            </a:r>
            <a:r>
              <a:rPr kumimoji="0" lang="zh-CN" altLang="en-US" sz="1100" b="0" i="0" u="none" strike="noStrike" kern="1200" cap="none" spc="0" normalizeH="0" baseline="0" noProof="0" dirty="0">
                <a:ln>
                  <a:noFill/>
                </a:ln>
                <a:solidFill>
                  <a:srgbClr val="D83B01"/>
                </a:solidFill>
                <a:effectLst/>
                <a:uLnTx/>
                <a:uFillTx/>
                <a:latin typeface="Inter"/>
                <a:ea typeface="+mn-ea"/>
                <a:cs typeface="+mn-cs"/>
              </a:rPr>
              <a:t>模型（约 </a:t>
            </a:r>
            <a:r>
              <a:rPr kumimoji="0" lang="en-US" altLang="zh-CN" sz="1100" b="0" i="0" u="none" strike="noStrike" kern="1200" cap="none" spc="0" normalizeH="0" baseline="0" noProof="0" dirty="0">
                <a:ln>
                  <a:noFill/>
                </a:ln>
                <a:solidFill>
                  <a:srgbClr val="D83B01"/>
                </a:solidFill>
                <a:effectLst/>
                <a:uLnTx/>
                <a:uFillTx/>
                <a:latin typeface="Inter"/>
                <a:ea typeface="+mn-ea"/>
                <a:cs typeface="+mn-cs"/>
              </a:rPr>
              <a:t>5 </a:t>
            </a:r>
            <a:r>
              <a:rPr kumimoji="0" lang="zh-CN" altLang="en-US" sz="1100" b="0" i="0" u="none" strike="noStrike" kern="1200" cap="none" spc="0" normalizeH="0" baseline="0" noProof="0" dirty="0">
                <a:ln>
                  <a:noFill/>
                </a:ln>
                <a:solidFill>
                  <a:srgbClr val="D83B01"/>
                </a:solidFill>
                <a:effectLst/>
                <a:uLnTx/>
                <a:uFillTx/>
                <a:latin typeface="Inter"/>
                <a:ea typeface="+mn-ea"/>
                <a:cs typeface="+mn-cs"/>
              </a:rPr>
              <a:t>亿美元）节省了超过 </a:t>
            </a:r>
            <a:r>
              <a:rPr kumimoji="0" lang="en-US" altLang="zh-CN" sz="1100" b="0" i="0" u="none" strike="noStrike" kern="1200" cap="none" spc="0" normalizeH="0" baseline="0" noProof="0" dirty="0">
                <a:ln>
                  <a:noFill/>
                </a:ln>
                <a:solidFill>
                  <a:srgbClr val="D83B01"/>
                </a:solidFill>
                <a:effectLst/>
                <a:uLnTx/>
                <a:uFillTx/>
                <a:latin typeface="Inter"/>
                <a:ea typeface="+mn-ea"/>
                <a:cs typeface="+mn-cs"/>
              </a:rPr>
              <a:t>98% </a:t>
            </a:r>
            <a:r>
              <a:rPr kumimoji="0" lang="zh-CN" altLang="en-US" sz="1100" b="0" i="0" u="none" strike="noStrike" kern="1200" cap="none" spc="0" normalizeH="0" baseline="0" noProof="0" dirty="0">
                <a:ln>
                  <a:noFill/>
                </a:ln>
                <a:solidFill>
                  <a:srgbClr val="D83B01"/>
                </a:solidFill>
                <a:effectLst/>
                <a:uLnTx/>
                <a:uFillTx/>
                <a:latin typeface="Inter"/>
                <a:ea typeface="+mn-ea"/>
                <a:cs typeface="+mn-cs"/>
              </a:rPr>
              <a:t>的成本。</a:t>
            </a:r>
            <a:r>
              <a:rPr kumimoji="0" lang="zh-CN" altLang="en-US" sz="1100" b="0" i="0" u="none" strike="noStrike" kern="1200" cap="none" spc="0" normalizeH="0" baseline="0" noProof="0" dirty="0">
                <a:ln>
                  <a:noFill/>
                </a:ln>
                <a:solidFill>
                  <a:srgbClr val="222222"/>
                </a:solidFill>
                <a:effectLst/>
                <a:uLnTx/>
                <a:uFillTx/>
                <a:latin typeface="Inter"/>
                <a:ea typeface="+mn-ea"/>
                <a:cs typeface="+mn-cs"/>
              </a:rPr>
              <a:t>这种显著的成本优势主要得益于创新的 </a:t>
            </a:r>
            <a:r>
              <a:rPr kumimoji="0" lang="en-US" altLang="zh-CN" sz="1100" b="0" i="0" u="none" strike="noStrike" kern="1200" cap="none" spc="0" normalizeH="0" baseline="0" noProof="0" dirty="0">
                <a:ln>
                  <a:noFill/>
                </a:ln>
                <a:solidFill>
                  <a:srgbClr val="222222"/>
                </a:solidFill>
                <a:effectLst/>
                <a:uLnTx/>
                <a:uFillTx/>
                <a:latin typeface="Inter"/>
                <a:ea typeface="+mn-ea"/>
                <a:cs typeface="+mn-cs"/>
              </a:rPr>
              <a:t>GRPO </a:t>
            </a:r>
            <a:r>
              <a:rPr kumimoji="0" lang="zh-CN" altLang="en-US" sz="1100" b="0" i="0" u="none" strike="noStrike" kern="1200" cap="none" spc="0" normalizeH="0" baseline="0" noProof="0" dirty="0">
                <a:ln>
                  <a:noFill/>
                </a:ln>
                <a:solidFill>
                  <a:srgbClr val="222222"/>
                </a:solidFill>
                <a:effectLst/>
                <a:uLnTx/>
                <a:uFillTx/>
                <a:latin typeface="Inter"/>
                <a:ea typeface="+mn-ea"/>
                <a:cs typeface="+mn-cs"/>
              </a:rPr>
              <a:t>训练算法、高效的奖励系统设计、精简的训练流程以及模板化的训练方法。</a:t>
            </a:r>
          </a:p>
          <a:p>
            <a:pPr marL="625475" marR="0" lvl="1" indent="-168275" algn="l" defTabSz="932742" rtl="0" eaLnBrk="1" fontAlgn="auto" latinLnBrk="0" hangingPunct="1">
              <a:lnSpc>
                <a:spcPct val="100000"/>
              </a:lnSpc>
              <a:spcBef>
                <a:spcPts val="600"/>
              </a:spcBef>
              <a:spcAft>
                <a:spcPts val="200"/>
              </a:spcAft>
              <a:buClrTx/>
              <a:buSzPct val="90000"/>
              <a:buFont typeface="Arial" panose="020B0604020202020204" pitchFamily="34" charset="0"/>
              <a:buChar char="•"/>
              <a:tabLst/>
              <a:defRPr/>
            </a:pPr>
            <a:r>
              <a:rPr kumimoji="0" lang="zh-CN" altLang="en-US" sz="1100" b="1" i="0" u="none" strike="noStrike" kern="1200" cap="none" spc="0" normalizeH="0" baseline="0" noProof="0" dirty="0">
                <a:ln>
                  <a:noFill/>
                </a:ln>
                <a:solidFill>
                  <a:srgbClr val="222222"/>
                </a:solidFill>
                <a:effectLst/>
                <a:uLnTx/>
                <a:uFillTx/>
                <a:latin typeface="Inter"/>
                <a:ea typeface="+mn-ea"/>
                <a:cs typeface="+mn-cs"/>
              </a:rPr>
              <a:t>低推理成本</a:t>
            </a:r>
            <a:r>
              <a:rPr kumimoji="0" lang="zh-CN" altLang="en-US" sz="1100" b="0" i="0" u="none" strike="noStrike" kern="1200" cap="none" spc="0" normalizeH="0" baseline="0" noProof="0" dirty="0">
                <a:ln>
                  <a:noFill/>
                </a:ln>
                <a:solidFill>
                  <a:srgbClr val="222222"/>
                </a:solidFill>
                <a:effectLst/>
                <a:uLnTx/>
                <a:uFillTx/>
                <a:latin typeface="Inter"/>
                <a:ea typeface="+mn-ea"/>
                <a:cs typeface="+mn-cs"/>
              </a:rPr>
              <a:t>：在推理成本方面，</a:t>
            </a:r>
            <a:r>
              <a:rPr kumimoji="0" lang="en-US" altLang="zh-CN" sz="1100" b="0" i="0" u="none" strike="noStrike" kern="1200" cap="none" spc="0" normalizeH="0" baseline="0" noProof="0" dirty="0">
                <a:ln>
                  <a:noFill/>
                </a:ln>
                <a:solidFill>
                  <a:srgbClr val="222222"/>
                </a:solidFill>
                <a:effectLst/>
                <a:uLnTx/>
                <a:uFillTx/>
                <a:latin typeface="Inter"/>
                <a:ea typeface="+mn-ea"/>
                <a:cs typeface="+mn-cs"/>
              </a:rPr>
              <a:t>DeepSeek-R1 </a:t>
            </a:r>
            <a:r>
              <a:rPr kumimoji="0" lang="zh-CN" altLang="en-US" sz="1100" b="0" i="0" u="none" strike="noStrike" kern="1200" cap="none" spc="0" normalizeH="0" baseline="0" noProof="0" dirty="0">
                <a:ln>
                  <a:noFill/>
                </a:ln>
                <a:solidFill>
                  <a:srgbClr val="222222"/>
                </a:solidFill>
                <a:effectLst/>
                <a:uLnTx/>
                <a:uFillTx/>
                <a:latin typeface="Inter"/>
                <a:ea typeface="+mn-ea"/>
                <a:cs typeface="+mn-cs"/>
              </a:rPr>
              <a:t>也展现出显著优势。其输入 </a:t>
            </a:r>
            <a:r>
              <a:rPr kumimoji="0" lang="en-US" altLang="zh-CN" sz="1100" b="0" i="0" u="none" strike="noStrike" kern="1200" cap="none" spc="0" normalizeH="0" baseline="0" noProof="0" dirty="0">
                <a:ln>
                  <a:noFill/>
                </a:ln>
                <a:solidFill>
                  <a:srgbClr val="222222"/>
                </a:solidFill>
                <a:effectLst/>
                <a:uLnTx/>
                <a:uFillTx/>
                <a:latin typeface="Inter"/>
                <a:ea typeface="+mn-ea"/>
                <a:cs typeface="+mn-cs"/>
              </a:rPr>
              <a:t>tokens </a:t>
            </a:r>
            <a:r>
              <a:rPr kumimoji="0" lang="zh-CN" altLang="en-US" sz="1100" b="0" i="0" u="none" strike="noStrike" kern="1200" cap="none" spc="0" normalizeH="0" baseline="0" noProof="0" dirty="0">
                <a:ln>
                  <a:noFill/>
                </a:ln>
                <a:solidFill>
                  <a:srgbClr val="222222"/>
                </a:solidFill>
                <a:effectLst/>
                <a:uLnTx/>
                <a:uFillTx/>
                <a:latin typeface="Inter"/>
                <a:ea typeface="+mn-ea"/>
                <a:cs typeface="+mn-cs"/>
              </a:rPr>
              <a:t>成本为 </a:t>
            </a:r>
            <a:r>
              <a:rPr kumimoji="0" lang="en-US" altLang="zh-CN" sz="1100" b="0" i="0" u="none" strike="noStrike" kern="1200" cap="none" spc="0" normalizeH="0" baseline="0" noProof="0" dirty="0">
                <a:ln>
                  <a:noFill/>
                </a:ln>
                <a:solidFill>
                  <a:srgbClr val="222222"/>
                </a:solidFill>
                <a:effectLst/>
                <a:uLnTx/>
                <a:uFillTx/>
                <a:latin typeface="Inter"/>
                <a:ea typeface="+mn-ea"/>
                <a:cs typeface="+mn-cs"/>
              </a:rPr>
              <a:t>0.55 </a:t>
            </a:r>
            <a:r>
              <a:rPr kumimoji="0" lang="zh-CN" altLang="en-US" sz="1100" b="0" i="0" u="none" strike="noStrike" kern="1200" cap="none" spc="0" normalizeH="0" baseline="0" noProof="0" dirty="0">
                <a:ln>
                  <a:noFill/>
                </a:ln>
                <a:solidFill>
                  <a:srgbClr val="222222"/>
                </a:solidFill>
                <a:effectLst/>
                <a:uLnTx/>
                <a:uFillTx/>
                <a:latin typeface="Inter"/>
                <a:ea typeface="+mn-ea"/>
                <a:cs typeface="+mn-cs"/>
              </a:rPr>
              <a:t>美元 </a:t>
            </a:r>
            <a:r>
              <a:rPr kumimoji="0" lang="en-US" altLang="zh-CN" sz="1100" b="0" i="0" u="none" strike="noStrike" kern="1200" cap="none" spc="0" normalizeH="0" baseline="0" noProof="0" dirty="0">
                <a:ln>
                  <a:noFill/>
                </a:ln>
                <a:solidFill>
                  <a:srgbClr val="222222"/>
                </a:solidFill>
                <a:effectLst/>
                <a:uLnTx/>
                <a:uFillTx/>
                <a:latin typeface="Inter"/>
                <a:ea typeface="+mn-ea"/>
                <a:cs typeface="+mn-cs"/>
              </a:rPr>
              <a:t>/ </a:t>
            </a:r>
            <a:r>
              <a:rPr kumimoji="0" lang="zh-CN" altLang="en-US" sz="1100" b="0" i="0" u="none" strike="noStrike" kern="1200" cap="none" spc="0" normalizeH="0" baseline="0" noProof="0" dirty="0">
                <a:ln>
                  <a:noFill/>
                </a:ln>
                <a:solidFill>
                  <a:srgbClr val="222222"/>
                </a:solidFill>
                <a:effectLst/>
                <a:uLnTx/>
                <a:uFillTx/>
                <a:latin typeface="Inter"/>
                <a:ea typeface="+mn-ea"/>
                <a:cs typeface="+mn-cs"/>
              </a:rPr>
              <a:t>百万 </a:t>
            </a:r>
            <a:r>
              <a:rPr kumimoji="0" lang="en-US" altLang="zh-CN" sz="1100" b="0" i="0" u="none" strike="noStrike" kern="1200" cap="none" spc="0" normalizeH="0" baseline="0" noProof="0" dirty="0">
                <a:ln>
                  <a:noFill/>
                </a:ln>
                <a:solidFill>
                  <a:srgbClr val="222222"/>
                </a:solidFill>
                <a:effectLst/>
                <a:uLnTx/>
                <a:uFillTx/>
                <a:latin typeface="Inter"/>
                <a:ea typeface="+mn-ea"/>
                <a:cs typeface="+mn-cs"/>
              </a:rPr>
              <a:t>tokens</a:t>
            </a:r>
            <a:r>
              <a:rPr kumimoji="0" lang="zh-CN" altLang="en-US" sz="1100" b="0" i="0" u="none" strike="noStrike" kern="1200" cap="none" spc="0" normalizeH="0" baseline="0" noProof="0" dirty="0">
                <a:ln>
                  <a:noFill/>
                </a:ln>
                <a:solidFill>
                  <a:srgbClr val="222222"/>
                </a:solidFill>
                <a:effectLst/>
                <a:uLnTx/>
                <a:uFillTx/>
                <a:latin typeface="Inter"/>
                <a:ea typeface="+mn-ea"/>
                <a:cs typeface="+mn-cs"/>
              </a:rPr>
              <a:t>，输出 </a:t>
            </a:r>
            <a:r>
              <a:rPr kumimoji="0" lang="en-US" altLang="zh-CN" sz="1100" b="0" i="0" u="none" strike="noStrike" kern="1200" cap="none" spc="0" normalizeH="0" baseline="0" noProof="0" dirty="0">
                <a:ln>
                  <a:noFill/>
                </a:ln>
                <a:solidFill>
                  <a:srgbClr val="222222"/>
                </a:solidFill>
                <a:effectLst/>
                <a:uLnTx/>
                <a:uFillTx/>
                <a:latin typeface="Inter"/>
                <a:ea typeface="+mn-ea"/>
                <a:cs typeface="+mn-cs"/>
              </a:rPr>
              <a:t>tokens </a:t>
            </a:r>
            <a:r>
              <a:rPr kumimoji="0" lang="zh-CN" altLang="en-US" sz="1100" b="0" i="0" u="none" strike="noStrike" kern="1200" cap="none" spc="0" normalizeH="0" baseline="0" noProof="0" dirty="0">
                <a:ln>
                  <a:noFill/>
                </a:ln>
                <a:solidFill>
                  <a:srgbClr val="222222"/>
                </a:solidFill>
                <a:effectLst/>
                <a:uLnTx/>
                <a:uFillTx/>
                <a:latin typeface="Inter"/>
                <a:ea typeface="+mn-ea"/>
                <a:cs typeface="+mn-cs"/>
              </a:rPr>
              <a:t>成本为 </a:t>
            </a:r>
            <a:r>
              <a:rPr kumimoji="0" lang="en-US" altLang="zh-CN" sz="1100" b="0" i="0" u="none" strike="noStrike" kern="1200" cap="none" spc="0" normalizeH="0" baseline="0" noProof="0" dirty="0">
                <a:ln>
                  <a:noFill/>
                </a:ln>
                <a:solidFill>
                  <a:srgbClr val="222222"/>
                </a:solidFill>
                <a:effectLst/>
                <a:uLnTx/>
                <a:uFillTx/>
                <a:latin typeface="Inter"/>
                <a:ea typeface="+mn-ea"/>
                <a:cs typeface="+mn-cs"/>
              </a:rPr>
              <a:t>2.19 </a:t>
            </a:r>
            <a:r>
              <a:rPr kumimoji="0" lang="zh-CN" altLang="en-US" sz="1100" b="0" i="0" u="none" strike="noStrike" kern="1200" cap="none" spc="0" normalizeH="0" baseline="0" noProof="0" dirty="0">
                <a:ln>
                  <a:noFill/>
                </a:ln>
                <a:solidFill>
                  <a:srgbClr val="222222"/>
                </a:solidFill>
                <a:effectLst/>
                <a:uLnTx/>
                <a:uFillTx/>
                <a:latin typeface="Inter"/>
                <a:ea typeface="+mn-ea"/>
                <a:cs typeface="+mn-cs"/>
              </a:rPr>
              <a:t>美元 </a:t>
            </a:r>
            <a:r>
              <a:rPr kumimoji="0" lang="en-US" altLang="zh-CN" sz="1100" b="0" i="0" u="none" strike="noStrike" kern="1200" cap="none" spc="0" normalizeH="0" baseline="0" noProof="0" dirty="0">
                <a:ln>
                  <a:noFill/>
                </a:ln>
                <a:solidFill>
                  <a:srgbClr val="222222"/>
                </a:solidFill>
                <a:effectLst/>
                <a:uLnTx/>
                <a:uFillTx/>
                <a:latin typeface="Inter"/>
                <a:ea typeface="+mn-ea"/>
                <a:cs typeface="+mn-cs"/>
              </a:rPr>
              <a:t>/ </a:t>
            </a:r>
            <a:r>
              <a:rPr kumimoji="0" lang="zh-CN" altLang="en-US" sz="1100" b="0" i="0" u="none" strike="noStrike" kern="1200" cap="none" spc="0" normalizeH="0" baseline="0" noProof="0" dirty="0">
                <a:ln>
                  <a:noFill/>
                </a:ln>
                <a:solidFill>
                  <a:srgbClr val="222222"/>
                </a:solidFill>
                <a:effectLst/>
                <a:uLnTx/>
                <a:uFillTx/>
                <a:latin typeface="Inter"/>
                <a:ea typeface="+mn-ea"/>
                <a:cs typeface="+mn-cs"/>
              </a:rPr>
              <a:t>百万 </a:t>
            </a:r>
            <a:r>
              <a:rPr kumimoji="0" lang="en-US" altLang="zh-CN" sz="1100" b="0" i="0" u="none" strike="noStrike" kern="1200" cap="none" spc="0" normalizeH="0" baseline="0" noProof="0" dirty="0">
                <a:ln>
                  <a:noFill/>
                </a:ln>
                <a:solidFill>
                  <a:srgbClr val="222222"/>
                </a:solidFill>
                <a:effectLst/>
                <a:uLnTx/>
                <a:uFillTx/>
                <a:latin typeface="Inter"/>
                <a:ea typeface="+mn-ea"/>
                <a:cs typeface="+mn-cs"/>
              </a:rPr>
              <a:t>tokens</a:t>
            </a:r>
            <a:r>
              <a:rPr kumimoji="0" lang="zh-CN" altLang="en-US" sz="1100" b="0" i="0" u="none" strike="noStrike" kern="1200" cap="none" spc="0" normalizeH="0" baseline="0" noProof="0" dirty="0">
                <a:ln>
                  <a:noFill/>
                </a:ln>
                <a:solidFill>
                  <a:srgbClr val="222222"/>
                </a:solidFill>
                <a:effectLst/>
                <a:uLnTx/>
                <a:uFillTx/>
                <a:latin typeface="Inter"/>
                <a:ea typeface="+mn-ea"/>
                <a:cs typeface="+mn-cs"/>
              </a:rPr>
              <a:t>，而相比之下，</a:t>
            </a:r>
            <a:r>
              <a:rPr kumimoji="0" lang="en-US" altLang="zh-CN" sz="1100" b="0" i="0" u="none" strike="noStrike" kern="1200" cap="none" spc="0" normalizeH="0" baseline="0" noProof="0" dirty="0">
                <a:ln>
                  <a:noFill/>
                </a:ln>
                <a:solidFill>
                  <a:srgbClr val="222222"/>
                </a:solidFill>
                <a:effectLst/>
                <a:uLnTx/>
                <a:uFillTx/>
                <a:latin typeface="Inter"/>
                <a:ea typeface="+mn-ea"/>
                <a:cs typeface="+mn-cs"/>
              </a:rPr>
              <a:t>O1 </a:t>
            </a:r>
            <a:r>
              <a:rPr kumimoji="0" lang="zh-CN" altLang="en-US" sz="1100" b="0" i="0" u="none" strike="noStrike" kern="1200" cap="none" spc="0" normalizeH="0" baseline="0" noProof="0" dirty="0">
                <a:ln>
                  <a:noFill/>
                </a:ln>
                <a:solidFill>
                  <a:srgbClr val="222222"/>
                </a:solidFill>
                <a:effectLst/>
                <a:uLnTx/>
                <a:uFillTx/>
                <a:latin typeface="Inter"/>
                <a:ea typeface="+mn-ea"/>
                <a:cs typeface="+mn-cs"/>
              </a:rPr>
              <a:t>的输入 </a:t>
            </a:r>
            <a:r>
              <a:rPr kumimoji="0" lang="en-US" altLang="zh-CN" sz="1100" b="0" i="0" u="none" strike="noStrike" kern="1200" cap="none" spc="0" normalizeH="0" baseline="0" noProof="0" dirty="0">
                <a:ln>
                  <a:noFill/>
                </a:ln>
                <a:solidFill>
                  <a:srgbClr val="222222"/>
                </a:solidFill>
                <a:effectLst/>
                <a:uLnTx/>
                <a:uFillTx/>
                <a:latin typeface="Inter"/>
                <a:ea typeface="+mn-ea"/>
                <a:cs typeface="+mn-cs"/>
              </a:rPr>
              <a:t>tokens </a:t>
            </a:r>
            <a:r>
              <a:rPr kumimoji="0" lang="zh-CN" altLang="en-US" sz="1100" b="0" i="0" u="none" strike="noStrike" kern="1200" cap="none" spc="0" normalizeH="0" baseline="0" noProof="0" dirty="0">
                <a:ln>
                  <a:noFill/>
                </a:ln>
                <a:solidFill>
                  <a:srgbClr val="222222"/>
                </a:solidFill>
                <a:effectLst/>
                <a:uLnTx/>
                <a:uFillTx/>
                <a:latin typeface="Inter"/>
                <a:ea typeface="+mn-ea"/>
                <a:cs typeface="+mn-cs"/>
              </a:rPr>
              <a:t>成本为 </a:t>
            </a:r>
            <a:r>
              <a:rPr kumimoji="0" lang="en-US" altLang="zh-CN" sz="1100" b="0" i="0" u="none" strike="noStrike" kern="1200" cap="none" spc="0" normalizeH="0" baseline="0" noProof="0" dirty="0">
                <a:ln>
                  <a:noFill/>
                </a:ln>
                <a:solidFill>
                  <a:srgbClr val="222222"/>
                </a:solidFill>
                <a:effectLst/>
                <a:uLnTx/>
                <a:uFillTx/>
                <a:latin typeface="Inter"/>
                <a:ea typeface="+mn-ea"/>
                <a:cs typeface="+mn-cs"/>
              </a:rPr>
              <a:t>15.00 </a:t>
            </a:r>
            <a:r>
              <a:rPr kumimoji="0" lang="zh-CN" altLang="en-US" sz="1100" b="0" i="0" u="none" strike="noStrike" kern="1200" cap="none" spc="0" normalizeH="0" baseline="0" noProof="0" dirty="0">
                <a:ln>
                  <a:noFill/>
                </a:ln>
                <a:solidFill>
                  <a:srgbClr val="222222"/>
                </a:solidFill>
                <a:effectLst/>
                <a:uLnTx/>
                <a:uFillTx/>
                <a:latin typeface="Inter"/>
                <a:ea typeface="+mn-ea"/>
                <a:cs typeface="+mn-cs"/>
              </a:rPr>
              <a:t>美元 </a:t>
            </a:r>
            <a:r>
              <a:rPr kumimoji="0" lang="en-US" altLang="zh-CN" sz="1100" b="0" i="0" u="none" strike="noStrike" kern="1200" cap="none" spc="0" normalizeH="0" baseline="0" noProof="0" dirty="0">
                <a:ln>
                  <a:noFill/>
                </a:ln>
                <a:solidFill>
                  <a:srgbClr val="222222"/>
                </a:solidFill>
                <a:effectLst/>
                <a:uLnTx/>
                <a:uFillTx/>
                <a:latin typeface="Inter"/>
                <a:ea typeface="+mn-ea"/>
                <a:cs typeface="+mn-cs"/>
              </a:rPr>
              <a:t>/ </a:t>
            </a:r>
            <a:r>
              <a:rPr kumimoji="0" lang="zh-CN" altLang="en-US" sz="1100" b="0" i="0" u="none" strike="noStrike" kern="1200" cap="none" spc="0" normalizeH="0" baseline="0" noProof="0" dirty="0">
                <a:ln>
                  <a:noFill/>
                </a:ln>
                <a:solidFill>
                  <a:srgbClr val="222222"/>
                </a:solidFill>
                <a:effectLst/>
                <a:uLnTx/>
                <a:uFillTx/>
                <a:latin typeface="Inter"/>
                <a:ea typeface="+mn-ea"/>
                <a:cs typeface="+mn-cs"/>
              </a:rPr>
              <a:t>百万 </a:t>
            </a:r>
            <a:r>
              <a:rPr kumimoji="0" lang="en-US" altLang="zh-CN" sz="1100" b="0" i="0" u="none" strike="noStrike" kern="1200" cap="none" spc="0" normalizeH="0" baseline="0" noProof="0" dirty="0">
                <a:ln>
                  <a:noFill/>
                </a:ln>
                <a:solidFill>
                  <a:srgbClr val="222222"/>
                </a:solidFill>
                <a:effectLst/>
                <a:uLnTx/>
                <a:uFillTx/>
                <a:latin typeface="Inter"/>
                <a:ea typeface="+mn-ea"/>
                <a:cs typeface="+mn-cs"/>
              </a:rPr>
              <a:t>tokens</a:t>
            </a:r>
            <a:r>
              <a:rPr kumimoji="0" lang="zh-CN" altLang="en-US" sz="1100" b="0" i="0" u="none" strike="noStrike" kern="1200" cap="none" spc="0" normalizeH="0" baseline="0" noProof="0" dirty="0">
                <a:ln>
                  <a:noFill/>
                </a:ln>
                <a:solidFill>
                  <a:srgbClr val="222222"/>
                </a:solidFill>
                <a:effectLst/>
                <a:uLnTx/>
                <a:uFillTx/>
                <a:latin typeface="Inter"/>
                <a:ea typeface="+mn-ea"/>
                <a:cs typeface="+mn-cs"/>
              </a:rPr>
              <a:t>，输出 </a:t>
            </a:r>
            <a:r>
              <a:rPr kumimoji="0" lang="en-US" altLang="zh-CN" sz="1100" b="0" i="0" u="none" strike="noStrike" kern="1200" cap="none" spc="0" normalizeH="0" baseline="0" noProof="0" dirty="0">
                <a:ln>
                  <a:noFill/>
                </a:ln>
                <a:solidFill>
                  <a:srgbClr val="222222"/>
                </a:solidFill>
                <a:effectLst/>
                <a:uLnTx/>
                <a:uFillTx/>
                <a:latin typeface="Inter"/>
                <a:ea typeface="+mn-ea"/>
                <a:cs typeface="+mn-cs"/>
              </a:rPr>
              <a:t>tokens </a:t>
            </a:r>
            <a:r>
              <a:rPr kumimoji="0" lang="zh-CN" altLang="en-US" sz="1100" b="0" i="0" u="none" strike="noStrike" kern="1200" cap="none" spc="0" normalizeH="0" baseline="0" noProof="0" dirty="0">
                <a:ln>
                  <a:noFill/>
                </a:ln>
                <a:solidFill>
                  <a:srgbClr val="222222"/>
                </a:solidFill>
                <a:effectLst/>
                <a:uLnTx/>
                <a:uFillTx/>
                <a:latin typeface="Inter"/>
                <a:ea typeface="+mn-ea"/>
                <a:cs typeface="+mn-cs"/>
              </a:rPr>
              <a:t>成本为 </a:t>
            </a:r>
            <a:r>
              <a:rPr kumimoji="0" lang="en-US" altLang="zh-CN" sz="1100" b="0" i="0" u="none" strike="noStrike" kern="1200" cap="none" spc="0" normalizeH="0" baseline="0" noProof="0" dirty="0">
                <a:ln>
                  <a:noFill/>
                </a:ln>
                <a:solidFill>
                  <a:srgbClr val="222222"/>
                </a:solidFill>
                <a:effectLst/>
                <a:uLnTx/>
                <a:uFillTx/>
                <a:latin typeface="Inter"/>
                <a:ea typeface="+mn-ea"/>
                <a:cs typeface="+mn-cs"/>
              </a:rPr>
              <a:t>60.00 </a:t>
            </a:r>
            <a:r>
              <a:rPr kumimoji="0" lang="zh-CN" altLang="en-US" sz="1100" b="0" i="0" u="none" strike="noStrike" kern="1200" cap="none" spc="0" normalizeH="0" baseline="0" noProof="0" dirty="0">
                <a:ln>
                  <a:noFill/>
                </a:ln>
                <a:solidFill>
                  <a:srgbClr val="222222"/>
                </a:solidFill>
                <a:effectLst/>
                <a:uLnTx/>
                <a:uFillTx/>
                <a:latin typeface="Inter"/>
                <a:ea typeface="+mn-ea"/>
                <a:cs typeface="+mn-cs"/>
              </a:rPr>
              <a:t>美元 </a:t>
            </a:r>
            <a:r>
              <a:rPr kumimoji="0" lang="en-US" altLang="zh-CN" sz="1100" b="0" i="0" u="none" strike="noStrike" kern="1200" cap="none" spc="0" normalizeH="0" baseline="0" noProof="0" dirty="0">
                <a:ln>
                  <a:noFill/>
                </a:ln>
                <a:solidFill>
                  <a:srgbClr val="222222"/>
                </a:solidFill>
                <a:effectLst/>
                <a:uLnTx/>
                <a:uFillTx/>
                <a:latin typeface="Inter"/>
                <a:ea typeface="+mn-ea"/>
                <a:cs typeface="+mn-cs"/>
              </a:rPr>
              <a:t>/ </a:t>
            </a:r>
            <a:r>
              <a:rPr kumimoji="0" lang="zh-CN" altLang="en-US" sz="1100" b="0" i="0" u="none" strike="noStrike" kern="1200" cap="none" spc="0" normalizeH="0" baseline="0" noProof="0" dirty="0">
                <a:ln>
                  <a:noFill/>
                </a:ln>
                <a:solidFill>
                  <a:srgbClr val="222222"/>
                </a:solidFill>
                <a:effectLst/>
                <a:uLnTx/>
                <a:uFillTx/>
                <a:latin typeface="Inter"/>
                <a:ea typeface="+mn-ea"/>
                <a:cs typeface="+mn-cs"/>
              </a:rPr>
              <a:t>百万 </a:t>
            </a:r>
            <a:r>
              <a:rPr kumimoji="0" lang="en-US" altLang="zh-CN" sz="1100" b="0" i="0" u="none" strike="noStrike" kern="1200" cap="none" spc="0" normalizeH="0" baseline="0" noProof="0" dirty="0">
                <a:ln>
                  <a:noFill/>
                </a:ln>
                <a:solidFill>
                  <a:srgbClr val="222222"/>
                </a:solidFill>
                <a:effectLst/>
                <a:uLnTx/>
                <a:uFillTx/>
                <a:latin typeface="Inter"/>
                <a:ea typeface="+mn-ea"/>
                <a:cs typeface="+mn-cs"/>
              </a:rPr>
              <a:t>tokens</a:t>
            </a:r>
            <a:r>
              <a:rPr kumimoji="0" lang="zh-CN" altLang="en-US" sz="1100" b="0" i="0" u="none" strike="noStrike" kern="1200" cap="none" spc="0" normalizeH="0" baseline="0" noProof="0" dirty="0">
                <a:ln>
                  <a:noFill/>
                </a:ln>
                <a:solidFill>
                  <a:srgbClr val="222222"/>
                </a:solidFill>
                <a:effectLst/>
                <a:uLnTx/>
                <a:uFillTx/>
                <a:latin typeface="Inter"/>
                <a:ea typeface="+mn-ea"/>
                <a:cs typeface="+mn-cs"/>
              </a:rPr>
              <a:t>。</a:t>
            </a:r>
          </a:p>
          <a:p>
            <a:pPr marL="228600" marR="0" lvl="1" indent="0" algn="l" defTabSz="932742" rtl="0" eaLnBrk="1" fontAlgn="auto" latinLnBrk="0" hangingPunct="1">
              <a:lnSpc>
                <a:spcPct val="100000"/>
              </a:lnSpc>
              <a:spcBef>
                <a:spcPct val="20000"/>
              </a:spcBef>
              <a:spcAft>
                <a:spcPts val="200"/>
              </a:spcAft>
              <a:buClrTx/>
              <a:buSzPct val="90000"/>
              <a:buFont typeface="Arial" panose="020B0604020202020204" pitchFamily="34" charset="0"/>
              <a:buChar char="•"/>
              <a:tabLst/>
              <a:defRPr/>
            </a:pPr>
            <a:r>
              <a:rPr kumimoji="0" lang="zh-CN" altLang="en-US" sz="1200" b="1" i="0" u="none" strike="noStrike" kern="1200" cap="none" spc="0" normalizeH="0" baseline="0" noProof="0" dirty="0">
                <a:ln>
                  <a:noFill/>
                </a:ln>
                <a:solidFill>
                  <a:srgbClr val="222222"/>
                </a:solidFill>
                <a:effectLst/>
                <a:uLnTx/>
                <a:uFillTx/>
                <a:latin typeface="Inter"/>
                <a:ea typeface="+mn-ea"/>
                <a:cs typeface="+mn-cs"/>
              </a:rPr>
              <a:t>创新的训练策略</a:t>
            </a:r>
          </a:p>
          <a:p>
            <a:pPr marL="625475" marR="0" lvl="1" indent="-168275" algn="l" defTabSz="932742" rtl="0" eaLnBrk="1" fontAlgn="auto" latinLnBrk="0" hangingPunct="1">
              <a:lnSpc>
                <a:spcPct val="100000"/>
              </a:lnSpc>
              <a:spcBef>
                <a:spcPts val="600"/>
              </a:spcBef>
              <a:spcAft>
                <a:spcPts val="200"/>
              </a:spcAft>
              <a:buClrTx/>
              <a:buSzPct val="90000"/>
              <a:buFont typeface="Arial" panose="020B0604020202020204" pitchFamily="34" charset="0"/>
              <a:buChar char="•"/>
              <a:tabLst/>
              <a:defRPr/>
            </a:pPr>
            <a:r>
              <a:rPr kumimoji="0" lang="zh-CN" altLang="en-US" sz="1100" b="1" i="0" u="none" strike="noStrike" kern="1200" cap="none" spc="0" normalizeH="0" baseline="0" noProof="0" dirty="0">
                <a:ln>
                  <a:noFill/>
                </a:ln>
                <a:solidFill>
                  <a:srgbClr val="222222"/>
                </a:solidFill>
                <a:effectLst/>
                <a:uLnTx/>
                <a:uFillTx/>
                <a:latin typeface="Inter"/>
                <a:ea typeface="+mn-ea"/>
                <a:cs typeface="+mn-cs"/>
              </a:rPr>
              <a:t>采用 </a:t>
            </a:r>
            <a:r>
              <a:rPr kumimoji="0" lang="en-US" altLang="zh-CN" sz="1100" b="1" i="0" u="none" strike="noStrike" kern="1200" cap="none" spc="0" normalizeH="0" baseline="0" noProof="0" dirty="0">
                <a:ln>
                  <a:noFill/>
                </a:ln>
                <a:solidFill>
                  <a:srgbClr val="222222"/>
                </a:solidFill>
                <a:effectLst/>
                <a:uLnTx/>
                <a:uFillTx/>
                <a:latin typeface="Inter"/>
                <a:ea typeface="+mn-ea"/>
                <a:cs typeface="+mn-cs"/>
              </a:rPr>
              <a:t>GRPO </a:t>
            </a:r>
            <a:r>
              <a:rPr kumimoji="0" lang="zh-CN" altLang="en-US" sz="1100" b="1" i="0" u="none" strike="noStrike" kern="1200" cap="none" spc="0" normalizeH="0" baseline="0" noProof="0" dirty="0">
                <a:ln>
                  <a:noFill/>
                </a:ln>
                <a:solidFill>
                  <a:srgbClr val="222222"/>
                </a:solidFill>
                <a:effectLst/>
                <a:uLnTx/>
                <a:uFillTx/>
                <a:latin typeface="Inter"/>
                <a:ea typeface="+mn-ea"/>
                <a:cs typeface="+mn-cs"/>
              </a:rPr>
              <a:t>算法</a:t>
            </a:r>
            <a:r>
              <a:rPr kumimoji="0" lang="zh-CN" altLang="en-US" sz="1100" b="0" i="0" u="none" strike="noStrike" kern="1200" cap="none" spc="0" normalizeH="0" baseline="0" noProof="0" dirty="0">
                <a:ln>
                  <a:noFill/>
                </a:ln>
                <a:solidFill>
                  <a:srgbClr val="222222"/>
                </a:solidFill>
                <a:effectLst/>
                <a:uLnTx/>
                <a:uFillTx/>
                <a:latin typeface="Inter"/>
                <a:ea typeface="+mn-ea"/>
                <a:cs typeface="+mn-cs"/>
              </a:rPr>
              <a:t>：</a:t>
            </a:r>
            <a:r>
              <a:rPr kumimoji="0" lang="en-US" altLang="zh-CN" sz="1100" b="0" i="0" u="none" strike="noStrike" kern="1200" cap="none" spc="0" normalizeH="0" baseline="0" noProof="0" dirty="0">
                <a:ln>
                  <a:noFill/>
                </a:ln>
                <a:solidFill>
                  <a:srgbClr val="222222"/>
                </a:solidFill>
                <a:effectLst/>
                <a:uLnTx/>
                <a:uFillTx/>
                <a:latin typeface="Inter"/>
                <a:ea typeface="+mn-ea"/>
                <a:cs typeface="+mn-cs"/>
              </a:rPr>
              <a:t>DeepSeek-R1 </a:t>
            </a:r>
            <a:r>
              <a:rPr kumimoji="0" lang="zh-CN" altLang="en-US" sz="1100" b="0" i="0" u="none" strike="noStrike" kern="1200" cap="none" spc="0" normalizeH="0" baseline="0" noProof="0" dirty="0">
                <a:ln>
                  <a:noFill/>
                </a:ln>
                <a:solidFill>
                  <a:srgbClr val="222222"/>
                </a:solidFill>
                <a:effectLst/>
                <a:uLnTx/>
                <a:uFillTx/>
                <a:latin typeface="Inter"/>
                <a:ea typeface="+mn-ea"/>
                <a:cs typeface="+mn-cs"/>
              </a:rPr>
              <a:t>采用组相对策略优化（</a:t>
            </a:r>
            <a:r>
              <a:rPr kumimoji="0" lang="en-US" altLang="zh-CN" sz="1100" b="0" i="0" u="none" strike="noStrike" kern="1200" cap="none" spc="0" normalizeH="0" baseline="0" noProof="0" dirty="0">
                <a:ln>
                  <a:noFill/>
                </a:ln>
                <a:solidFill>
                  <a:srgbClr val="222222"/>
                </a:solidFill>
                <a:effectLst/>
                <a:uLnTx/>
                <a:uFillTx/>
                <a:latin typeface="Inter"/>
                <a:ea typeface="+mn-ea"/>
                <a:cs typeface="+mn-cs"/>
              </a:rPr>
              <a:t>GRPO</a:t>
            </a:r>
            <a:r>
              <a:rPr kumimoji="0" lang="zh-CN" altLang="en-US" sz="1100" b="0" i="0" u="none" strike="noStrike" kern="1200" cap="none" spc="0" normalizeH="0" baseline="0" noProof="0" dirty="0">
                <a:ln>
                  <a:noFill/>
                </a:ln>
                <a:solidFill>
                  <a:srgbClr val="222222"/>
                </a:solidFill>
                <a:effectLst/>
                <a:uLnTx/>
                <a:uFillTx/>
                <a:latin typeface="Inter"/>
                <a:ea typeface="+mn-ea"/>
                <a:cs typeface="+mn-cs"/>
              </a:rPr>
              <a:t>）替代传统的近端策略优化（</a:t>
            </a:r>
            <a:r>
              <a:rPr kumimoji="0" lang="en-US" altLang="zh-CN" sz="1100" b="0" i="0" u="none" strike="noStrike" kern="1200" cap="none" spc="0" normalizeH="0" baseline="0" noProof="0" dirty="0">
                <a:ln>
                  <a:noFill/>
                </a:ln>
                <a:solidFill>
                  <a:srgbClr val="222222"/>
                </a:solidFill>
                <a:effectLst/>
                <a:uLnTx/>
                <a:uFillTx/>
                <a:latin typeface="Inter"/>
                <a:ea typeface="+mn-ea"/>
                <a:cs typeface="+mn-cs"/>
              </a:rPr>
              <a:t>PPO</a:t>
            </a:r>
            <a:r>
              <a:rPr kumimoji="0" lang="zh-CN" altLang="en-US" sz="1100" b="0" i="0" u="none" strike="noStrike" kern="1200" cap="none" spc="0" normalizeH="0" baseline="0" noProof="0" dirty="0">
                <a:ln>
                  <a:noFill/>
                </a:ln>
                <a:solidFill>
                  <a:srgbClr val="222222"/>
                </a:solidFill>
                <a:effectLst/>
                <a:uLnTx/>
                <a:uFillTx/>
                <a:latin typeface="Inter"/>
                <a:ea typeface="+mn-ea"/>
                <a:cs typeface="+mn-cs"/>
              </a:rPr>
              <a:t>）。</a:t>
            </a:r>
            <a:r>
              <a:rPr kumimoji="0" lang="en-US" altLang="zh-CN" sz="1100" b="0" i="0" u="none" strike="noStrike" kern="1200" cap="none" spc="0" normalizeH="0" baseline="0" noProof="0" dirty="0">
                <a:ln>
                  <a:noFill/>
                </a:ln>
                <a:solidFill>
                  <a:srgbClr val="222222"/>
                </a:solidFill>
                <a:effectLst/>
                <a:uLnTx/>
                <a:uFillTx/>
                <a:latin typeface="Inter"/>
                <a:ea typeface="+mn-ea"/>
                <a:cs typeface="+mn-cs"/>
              </a:rPr>
              <a:t>GRPO </a:t>
            </a:r>
            <a:r>
              <a:rPr kumimoji="0" lang="zh-CN" altLang="en-US" sz="1100" b="0" i="0" u="none" strike="noStrike" kern="1200" cap="none" spc="0" normalizeH="0" baseline="0" noProof="0" dirty="0">
                <a:ln>
                  <a:noFill/>
                </a:ln>
                <a:solidFill>
                  <a:srgbClr val="222222"/>
                </a:solidFill>
                <a:effectLst/>
                <a:uLnTx/>
                <a:uFillTx/>
                <a:latin typeface="Inter"/>
                <a:ea typeface="+mn-ea"/>
                <a:cs typeface="+mn-cs"/>
              </a:rPr>
              <a:t>无需单独的价值模型，采用基于组的相对优势估计，显著降低内存和计算开销，增强了模型的数学推理能力。</a:t>
            </a:r>
          </a:p>
          <a:p>
            <a:pPr marL="625475" marR="0" lvl="1" indent="-168275" algn="l" defTabSz="932742" rtl="0" eaLnBrk="1" fontAlgn="auto" latinLnBrk="0" hangingPunct="1">
              <a:lnSpc>
                <a:spcPct val="100000"/>
              </a:lnSpc>
              <a:spcBef>
                <a:spcPts val="600"/>
              </a:spcBef>
              <a:spcAft>
                <a:spcPts val="200"/>
              </a:spcAft>
              <a:buClrTx/>
              <a:buSzPct val="90000"/>
              <a:buFont typeface="Arial" panose="020B0604020202020204" pitchFamily="34" charset="0"/>
              <a:buChar char="•"/>
              <a:tabLst/>
              <a:defRPr/>
            </a:pPr>
            <a:r>
              <a:rPr kumimoji="0" lang="zh-CN" altLang="en-US" sz="1100" b="1" i="0" u="none" strike="noStrike" kern="1200" cap="none" spc="0" normalizeH="0" baseline="0" noProof="0" dirty="0">
                <a:ln>
                  <a:noFill/>
                </a:ln>
                <a:solidFill>
                  <a:srgbClr val="222222"/>
                </a:solidFill>
                <a:effectLst/>
                <a:uLnTx/>
                <a:uFillTx/>
                <a:latin typeface="Inter"/>
                <a:ea typeface="+mn-ea"/>
                <a:cs typeface="+mn-cs"/>
              </a:rPr>
              <a:t>双重奖励系统</a:t>
            </a:r>
            <a:r>
              <a:rPr kumimoji="0" lang="zh-CN" altLang="en-US" sz="1100" b="0" i="0" u="none" strike="noStrike" kern="1200" cap="none" spc="0" normalizeH="0" baseline="0" noProof="0" dirty="0">
                <a:ln>
                  <a:noFill/>
                </a:ln>
                <a:solidFill>
                  <a:srgbClr val="222222"/>
                </a:solidFill>
                <a:effectLst/>
                <a:uLnTx/>
                <a:uFillTx/>
                <a:latin typeface="Inter"/>
                <a:ea typeface="+mn-ea"/>
                <a:cs typeface="+mn-cs"/>
              </a:rPr>
              <a:t>：</a:t>
            </a:r>
            <a:r>
              <a:rPr kumimoji="0" lang="en-US" altLang="zh-CN" sz="1100" b="0" i="0" u="none" strike="noStrike" kern="1200" cap="none" spc="0" normalizeH="0" baseline="0" noProof="0" dirty="0">
                <a:ln>
                  <a:noFill/>
                </a:ln>
                <a:solidFill>
                  <a:srgbClr val="222222"/>
                </a:solidFill>
                <a:effectLst/>
                <a:uLnTx/>
                <a:uFillTx/>
                <a:latin typeface="Inter"/>
                <a:ea typeface="+mn-ea"/>
                <a:cs typeface="+mn-cs"/>
              </a:rPr>
              <a:t>DeepSeek-R1-Zero </a:t>
            </a:r>
            <a:r>
              <a:rPr kumimoji="0" lang="zh-CN" altLang="en-US" sz="1100" b="0" i="0" u="none" strike="noStrike" kern="1200" cap="none" spc="0" normalizeH="0" baseline="0" noProof="0" dirty="0">
                <a:ln>
                  <a:noFill/>
                </a:ln>
                <a:solidFill>
                  <a:srgbClr val="222222"/>
                </a:solidFill>
                <a:effectLst/>
                <a:uLnTx/>
                <a:uFillTx/>
                <a:latin typeface="Inter"/>
                <a:ea typeface="+mn-ea"/>
                <a:cs typeface="+mn-cs"/>
              </a:rPr>
              <a:t>实施了一个精心设计的基于规则的奖励系统，包含准确性奖励和格式奖励两个核心组件。准确性奖励针对数学问题等确定性任务，要求模型在特定格式中提供答案，支持自动化验证答案正确性；格式奖励引导模型使用标准化的思考过程格式，提高输出的结构化程度和可解释性。</a:t>
            </a:r>
          </a:p>
          <a:p>
            <a:pPr marL="625475" marR="0" lvl="1" indent="-168275" algn="l" defTabSz="932742" rtl="0" eaLnBrk="1" fontAlgn="auto" latinLnBrk="0" hangingPunct="1">
              <a:lnSpc>
                <a:spcPct val="100000"/>
              </a:lnSpc>
              <a:spcBef>
                <a:spcPts val="600"/>
              </a:spcBef>
              <a:spcAft>
                <a:spcPts val="200"/>
              </a:spcAft>
              <a:buClrTx/>
              <a:buSzPct val="90000"/>
              <a:buFont typeface="Arial" panose="020B0604020202020204" pitchFamily="34" charset="0"/>
              <a:buChar char="•"/>
              <a:tabLst/>
              <a:defRPr/>
            </a:pPr>
            <a:r>
              <a:rPr kumimoji="0" lang="zh-CN" altLang="en-US" sz="1100" b="1" i="0" u="none" strike="noStrike" kern="1200" cap="none" spc="0" normalizeH="0" baseline="0" noProof="0" dirty="0">
                <a:ln>
                  <a:noFill/>
                </a:ln>
                <a:solidFill>
                  <a:srgbClr val="222222"/>
                </a:solidFill>
                <a:effectLst/>
                <a:uLnTx/>
                <a:uFillTx/>
                <a:latin typeface="Inter"/>
                <a:ea typeface="+mn-ea"/>
                <a:cs typeface="+mn-cs"/>
              </a:rPr>
              <a:t>模板化 </a:t>
            </a:r>
            <a:r>
              <a:rPr kumimoji="0" lang="en-US" altLang="zh-CN" sz="1100" b="1" i="0" u="none" strike="noStrike" kern="1200" cap="none" spc="0" normalizeH="0" baseline="0" noProof="0" dirty="0">
                <a:ln>
                  <a:noFill/>
                </a:ln>
                <a:solidFill>
                  <a:srgbClr val="222222"/>
                </a:solidFill>
                <a:effectLst/>
                <a:uLnTx/>
                <a:uFillTx/>
                <a:latin typeface="Inter"/>
                <a:ea typeface="+mn-ea"/>
                <a:cs typeface="+mn-cs"/>
              </a:rPr>
              <a:t>RLHF </a:t>
            </a:r>
            <a:r>
              <a:rPr kumimoji="0" lang="zh-CN" altLang="en-US" sz="1100" b="1" i="0" u="none" strike="noStrike" kern="1200" cap="none" spc="0" normalizeH="0" baseline="0" noProof="0" dirty="0">
                <a:ln>
                  <a:noFill/>
                </a:ln>
                <a:solidFill>
                  <a:srgbClr val="222222"/>
                </a:solidFill>
                <a:effectLst/>
                <a:uLnTx/>
                <a:uFillTx/>
                <a:latin typeface="Inter"/>
                <a:ea typeface="+mn-ea"/>
                <a:cs typeface="+mn-cs"/>
              </a:rPr>
              <a:t>训练</a:t>
            </a:r>
            <a:r>
              <a:rPr kumimoji="0" lang="zh-CN" altLang="en-US" sz="1100" b="0" i="0" u="none" strike="noStrike" kern="1200" cap="none" spc="0" normalizeH="0" baseline="0" noProof="0" dirty="0">
                <a:ln>
                  <a:noFill/>
                </a:ln>
                <a:solidFill>
                  <a:srgbClr val="222222"/>
                </a:solidFill>
                <a:effectLst/>
                <a:uLnTx/>
                <a:uFillTx/>
                <a:latin typeface="Inter"/>
                <a:ea typeface="+mn-ea"/>
                <a:cs typeface="+mn-cs"/>
              </a:rPr>
              <a:t>：团队开发了一个简洁而有效的训练模板，提供清晰的推理过程生成指南，强调结构化输出格式，避免引入特定内容偏见，便于观察和评估模型的学习进展。</a:t>
            </a:r>
            <a:endParaRPr kumimoji="0" lang="zh-CN" altLang="en-US" sz="1000" b="0" i="0" u="none" strike="noStrike" kern="1200" cap="none" spc="0" normalizeH="0" baseline="0" noProof="0" dirty="0">
              <a:ln>
                <a:noFill/>
              </a:ln>
              <a:solidFill>
                <a:srgbClr val="000000"/>
              </a:solidFill>
              <a:effectLst/>
              <a:uLnTx/>
              <a:uFillTx/>
              <a:latin typeface="Inter"/>
              <a:ea typeface="+mn-ea"/>
              <a:cs typeface="+mn-cs"/>
            </a:endParaRPr>
          </a:p>
        </p:txBody>
      </p:sp>
    </p:spTree>
    <p:extLst>
      <p:ext uri="{BB962C8B-B14F-4D97-AF65-F5344CB8AC3E}">
        <p14:creationId xmlns:p14="http://schemas.microsoft.com/office/powerpoint/2010/main" val="265326112"/>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B7143-F925-DFEB-F5E6-94B3FB229F7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4AF9A87-38B5-1564-CA84-F1E1483014D5}"/>
              </a:ext>
            </a:extLst>
          </p:cNvPr>
          <p:cNvSpPr>
            <a:spLocks noGrp="1"/>
          </p:cNvSpPr>
          <p:nvPr>
            <p:ph type="title"/>
          </p:nvPr>
        </p:nvSpPr>
        <p:spPr>
          <a:xfrm>
            <a:off x="0" y="94677"/>
            <a:ext cx="11018520" cy="615553"/>
          </a:xfrm>
        </p:spPr>
        <p:txBody>
          <a:bodyPr/>
          <a:lstStyle/>
          <a:p>
            <a:r>
              <a:rPr lang="en-US" altLang="zh-CN" sz="4000" dirty="0">
                <a:solidFill>
                  <a:schemeClr val="accent4">
                    <a:lumMod val="75000"/>
                  </a:schemeClr>
                </a:solidFill>
              </a:rPr>
              <a:t>Deepseek-R1 </a:t>
            </a:r>
            <a:r>
              <a:rPr lang="zh-CN" altLang="en-US" sz="4000" dirty="0">
                <a:solidFill>
                  <a:schemeClr val="accent4">
                    <a:lumMod val="75000"/>
                  </a:schemeClr>
                </a:solidFill>
              </a:rPr>
              <a:t>模型远程配置</a:t>
            </a:r>
          </a:p>
        </p:txBody>
      </p:sp>
      <p:sp>
        <p:nvSpPr>
          <p:cNvPr id="9" name="文本框 8">
            <a:extLst>
              <a:ext uri="{FF2B5EF4-FFF2-40B4-BE49-F238E27FC236}">
                <a16:creationId xmlns:a16="http://schemas.microsoft.com/office/drawing/2014/main" id="{ED63B00D-BE5C-913B-3979-6DF8057DB264}"/>
              </a:ext>
            </a:extLst>
          </p:cNvPr>
          <p:cNvSpPr txBox="1"/>
          <p:nvPr/>
        </p:nvSpPr>
        <p:spPr>
          <a:xfrm>
            <a:off x="700334" y="3621893"/>
            <a:ext cx="10653105" cy="64633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chemeClr val="accent4">
                    <a:lumMod val="75000"/>
                  </a:schemeClr>
                </a:solidFill>
                <a:effectLst/>
                <a:latin typeface="Roboto" panose="02000000000000000000" pitchFamily="2" charset="0"/>
              </a:rPr>
              <a:t>通常，Ollama 服务的 IP 地址类似于 </a:t>
            </a:r>
            <a:r>
              <a:rPr kumimoji="0" lang="zh-CN" altLang="zh-CN" b="0" i="0" u="none" strike="noStrike" cap="none" normalizeH="0" baseline="0" dirty="0">
                <a:ln>
                  <a:noFill/>
                </a:ln>
                <a:solidFill>
                  <a:schemeClr val="accent4">
                    <a:lumMod val="75000"/>
                  </a:schemeClr>
                </a:solidFill>
                <a:effectLst/>
                <a:latin typeface="Arial Unicode MS"/>
                <a:ea typeface="var(--code-font-family)"/>
              </a:rPr>
              <a:t>192.168.X.X</a:t>
            </a:r>
            <a:r>
              <a:rPr kumimoji="0" lang="zh-CN" altLang="zh-CN" b="0" i="0" u="none" strike="noStrike" cap="none" normalizeH="0" baseline="0" dirty="0">
                <a:ln>
                  <a:noFill/>
                </a:ln>
                <a:solidFill>
                  <a:schemeClr val="accent4">
                    <a:lumMod val="75000"/>
                  </a:schemeClr>
                </a:solidFill>
                <a:effectLst/>
                <a:latin typeface="Roboto" panose="02000000000000000000" pitchFamily="2" charset="0"/>
              </a:rPr>
              <a:t>，你可以在你的 客户端中或者</a:t>
            </a:r>
            <a:r>
              <a:rPr kumimoji="0" lang="zh-CN" altLang="en-US" b="0" i="0" u="none" strike="noStrike" cap="none" normalizeH="0" baseline="0" dirty="0">
                <a:ln>
                  <a:noFill/>
                </a:ln>
                <a:solidFill>
                  <a:schemeClr val="accent4">
                    <a:lumMod val="75000"/>
                  </a:schemeClr>
                </a:solidFill>
                <a:effectLst/>
                <a:latin typeface="Roboto" panose="02000000000000000000" pitchFamily="2" charset="0"/>
              </a:rPr>
              <a:t>网页</a:t>
            </a:r>
            <a:r>
              <a:rPr kumimoji="0" lang="zh-CN" altLang="zh-CN" b="0" i="0" u="none" strike="noStrike" cap="none" normalizeH="0" baseline="0" dirty="0">
                <a:ln>
                  <a:noFill/>
                </a:ln>
                <a:solidFill>
                  <a:schemeClr val="accent4">
                    <a:lumMod val="75000"/>
                  </a:schemeClr>
                </a:solidFill>
                <a:effectLst/>
                <a:latin typeface="Roboto" panose="02000000000000000000" pitchFamily="2" charset="0"/>
              </a:rPr>
              <a:t>中设置 API Host 为：</a:t>
            </a:r>
            <a:r>
              <a:rPr kumimoji="0" lang="zh-CN" altLang="zh-CN" sz="800" b="0" i="0" u="none" strike="noStrike" cap="none" normalizeH="0" baseline="0" dirty="0">
                <a:ln>
                  <a:noFill/>
                </a:ln>
                <a:solidFill>
                  <a:schemeClr val="accent4">
                    <a:lumMod val="75000"/>
                  </a:schemeClr>
                </a:solidFill>
                <a:effectLst/>
              </a:rPr>
              <a:t> </a:t>
            </a:r>
            <a:endParaRPr kumimoji="0" lang="zh-CN" altLang="zh-CN" sz="2800" b="0" i="0" u="none" strike="noStrike" cap="none" normalizeH="0" baseline="0" dirty="0">
              <a:ln>
                <a:noFill/>
              </a:ln>
              <a:solidFill>
                <a:schemeClr val="accent4">
                  <a:lumMod val="75000"/>
                </a:schemeClr>
              </a:solidFill>
              <a:effectLst/>
              <a:latin typeface="Arial" panose="020B0604020202020204" pitchFamily="34" charset="0"/>
            </a:endParaRPr>
          </a:p>
        </p:txBody>
      </p:sp>
      <p:sp>
        <p:nvSpPr>
          <p:cNvPr id="11" name="文本框 10">
            <a:extLst>
              <a:ext uri="{FF2B5EF4-FFF2-40B4-BE49-F238E27FC236}">
                <a16:creationId xmlns:a16="http://schemas.microsoft.com/office/drawing/2014/main" id="{9BCA8A4A-7E6B-BA9C-0C61-45A3738B7567}"/>
              </a:ext>
            </a:extLst>
          </p:cNvPr>
          <p:cNvSpPr txBox="1"/>
          <p:nvPr/>
        </p:nvSpPr>
        <p:spPr>
          <a:xfrm>
            <a:off x="616788" y="1059937"/>
            <a:ext cx="10114471" cy="369332"/>
          </a:xfrm>
          <a:prstGeom prst="rect">
            <a:avLst/>
          </a:prstGeom>
          <a:noFill/>
        </p:spPr>
        <p:txBody>
          <a:bodyPr wrap="square">
            <a:spAutoFit/>
          </a:bodyPr>
          <a:lstStyle/>
          <a:p>
            <a:r>
              <a:rPr lang="zh-CN" altLang="en-US" b="0" i="0" dirty="0">
                <a:solidFill>
                  <a:schemeClr val="accent4">
                    <a:lumMod val="75000"/>
                  </a:schemeClr>
                </a:solidFill>
                <a:effectLst/>
                <a:latin typeface="Roboto" panose="02000000000000000000" pitchFamily="2" charset="0"/>
              </a:rPr>
              <a:t>默认情况下，</a:t>
            </a:r>
            <a:r>
              <a:rPr lang="en-US" altLang="zh-CN" b="0" i="0" dirty="0" err="1">
                <a:solidFill>
                  <a:schemeClr val="accent4">
                    <a:lumMod val="75000"/>
                  </a:schemeClr>
                </a:solidFill>
                <a:effectLst/>
                <a:latin typeface="Roboto" panose="02000000000000000000" pitchFamily="2" charset="0"/>
              </a:rPr>
              <a:t>Ollama</a:t>
            </a:r>
            <a:r>
              <a:rPr lang="en-US" altLang="zh-CN" b="0" i="0" dirty="0">
                <a:solidFill>
                  <a:schemeClr val="accent4">
                    <a:lumMod val="75000"/>
                  </a:schemeClr>
                </a:solidFill>
                <a:effectLst/>
                <a:latin typeface="Roboto" panose="02000000000000000000" pitchFamily="2" charset="0"/>
              </a:rPr>
              <a:t> </a:t>
            </a:r>
            <a:r>
              <a:rPr lang="zh-CN" altLang="en-US" b="0" i="0" dirty="0">
                <a:solidFill>
                  <a:schemeClr val="accent4">
                    <a:lumMod val="75000"/>
                  </a:schemeClr>
                </a:solidFill>
                <a:effectLst/>
                <a:latin typeface="Roboto" panose="02000000000000000000" pitchFamily="2" charset="0"/>
              </a:rPr>
              <a:t>仅允许本机访问。要让它对外提供服务，需要设置以下环境变量：</a:t>
            </a:r>
            <a:endParaRPr lang="zh-CN" altLang="en-US" dirty="0">
              <a:solidFill>
                <a:schemeClr val="accent4">
                  <a:lumMod val="75000"/>
                </a:schemeClr>
              </a:solidFill>
            </a:endParaRPr>
          </a:p>
        </p:txBody>
      </p:sp>
      <p:pic>
        <p:nvPicPr>
          <p:cNvPr id="13" name="图片 12">
            <a:extLst>
              <a:ext uri="{FF2B5EF4-FFF2-40B4-BE49-F238E27FC236}">
                <a16:creationId xmlns:a16="http://schemas.microsoft.com/office/drawing/2014/main" id="{52B84963-81E0-461A-3A1F-35C181781562}"/>
              </a:ext>
            </a:extLst>
          </p:cNvPr>
          <p:cNvPicPr>
            <a:picLocks noChangeAspect="1"/>
          </p:cNvPicPr>
          <p:nvPr/>
        </p:nvPicPr>
        <p:blipFill>
          <a:blip r:embed="rId3"/>
          <a:stretch>
            <a:fillRect/>
          </a:stretch>
        </p:blipFill>
        <p:spPr>
          <a:xfrm>
            <a:off x="700334" y="1640165"/>
            <a:ext cx="10318186" cy="1557124"/>
          </a:xfrm>
          <a:prstGeom prst="rect">
            <a:avLst/>
          </a:prstGeom>
        </p:spPr>
      </p:pic>
      <p:sp>
        <p:nvSpPr>
          <p:cNvPr id="16" name="Rectangle 7">
            <a:extLst>
              <a:ext uri="{FF2B5EF4-FFF2-40B4-BE49-F238E27FC236}">
                <a16:creationId xmlns:a16="http://schemas.microsoft.com/office/drawing/2014/main" id="{8F747ACD-9BD3-B2B2-3137-AF1BF775D372}"/>
              </a:ext>
            </a:extLst>
          </p:cNvPr>
          <p:cNvSpPr>
            <a:spLocks noChangeArrowheads="1"/>
          </p:cNvSpPr>
          <p:nvPr/>
        </p:nvSpPr>
        <p:spPr bwMode="auto">
          <a:xfrm>
            <a:off x="0" y="-184666"/>
            <a:ext cx="184731" cy="369332"/>
          </a:xfrm>
          <a:prstGeom prst="rect">
            <a:avLst/>
          </a:prstGeom>
          <a:solidFill>
            <a:srgbClr val="F9FC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accent4">
                  <a:lumMod val="75000"/>
                </a:schemeClr>
              </a:solidFill>
              <a:effectLst/>
              <a:latin typeface="Arial" panose="020B0604020202020204" pitchFamily="34" charset="0"/>
            </a:endParaRPr>
          </a:p>
        </p:txBody>
      </p:sp>
      <p:pic>
        <p:nvPicPr>
          <p:cNvPr id="21" name="图片 20">
            <a:extLst>
              <a:ext uri="{FF2B5EF4-FFF2-40B4-BE49-F238E27FC236}">
                <a16:creationId xmlns:a16="http://schemas.microsoft.com/office/drawing/2014/main" id="{AE825BC8-3C5F-82C0-AAD3-948248F1CBF1}"/>
              </a:ext>
            </a:extLst>
          </p:cNvPr>
          <p:cNvPicPr>
            <a:picLocks noChangeAspect="1"/>
          </p:cNvPicPr>
          <p:nvPr/>
        </p:nvPicPr>
        <p:blipFill>
          <a:blip r:embed="rId4"/>
          <a:stretch>
            <a:fillRect/>
          </a:stretch>
        </p:blipFill>
        <p:spPr>
          <a:xfrm>
            <a:off x="700334" y="4230428"/>
            <a:ext cx="10430435" cy="1319231"/>
          </a:xfrm>
          <a:prstGeom prst="rect">
            <a:avLst/>
          </a:prstGeom>
        </p:spPr>
      </p:pic>
      <p:sp>
        <p:nvSpPr>
          <p:cNvPr id="22" name="文本框 21">
            <a:extLst>
              <a:ext uri="{FF2B5EF4-FFF2-40B4-BE49-F238E27FC236}">
                <a16:creationId xmlns:a16="http://schemas.microsoft.com/office/drawing/2014/main" id="{34264237-441D-7A2C-801C-7D90184D2990}"/>
              </a:ext>
            </a:extLst>
          </p:cNvPr>
          <p:cNvSpPr txBox="1"/>
          <p:nvPr/>
        </p:nvSpPr>
        <p:spPr>
          <a:xfrm>
            <a:off x="832606" y="6108952"/>
            <a:ext cx="6538823" cy="307777"/>
          </a:xfrm>
          <a:prstGeom prst="rect">
            <a:avLst/>
          </a:prstGeom>
          <a:noFill/>
        </p:spPr>
        <p:txBody>
          <a:bodyPr wrap="square" lIns="0" tIns="0" rIns="0" bIns="0" rtlCol="0">
            <a:spAutoFit/>
          </a:bodyPr>
          <a:lstStyle/>
          <a:p>
            <a:pPr algn="l"/>
            <a:r>
              <a:rPr lang="en-US" altLang="zh-CN" sz="2000" dirty="0">
                <a:solidFill>
                  <a:schemeClr val="accent4">
                    <a:lumMod val="75000"/>
                  </a:schemeClr>
                </a:solidFill>
              </a:rPr>
              <a:t> </a:t>
            </a:r>
            <a:r>
              <a:rPr lang="zh-CN" altLang="en-US" dirty="0">
                <a:solidFill>
                  <a:schemeClr val="accent4">
                    <a:lumMod val="75000"/>
                  </a:schemeClr>
                </a:solidFill>
                <a:latin typeface="Roboto" panose="02000000000000000000" pitchFamily="2" charset="0"/>
              </a:rPr>
              <a:t>开放</a:t>
            </a:r>
            <a:r>
              <a:rPr lang="en-US" altLang="zh-CN" dirty="0">
                <a:solidFill>
                  <a:schemeClr val="accent4">
                    <a:lumMod val="75000"/>
                  </a:schemeClr>
                </a:solidFill>
                <a:latin typeface="Roboto" panose="02000000000000000000" pitchFamily="2" charset="0"/>
              </a:rPr>
              <a:t>11434 </a:t>
            </a:r>
            <a:r>
              <a:rPr lang="zh-CN" altLang="en-US" dirty="0">
                <a:solidFill>
                  <a:schemeClr val="accent4">
                    <a:lumMod val="75000"/>
                  </a:schemeClr>
                </a:solidFill>
                <a:latin typeface="Roboto" panose="02000000000000000000" pitchFamily="2" charset="0"/>
              </a:rPr>
              <a:t>端口，检查防火墙</a:t>
            </a:r>
          </a:p>
        </p:txBody>
      </p:sp>
    </p:spTree>
    <p:extLst>
      <p:ext uri="{BB962C8B-B14F-4D97-AF65-F5344CB8AC3E}">
        <p14:creationId xmlns:p14="http://schemas.microsoft.com/office/powerpoint/2010/main" val="65337786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F9198-FA81-C80B-7C0B-B830652828F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CC6B83C-CF21-17B6-D899-29CDE19BC0EF}"/>
              </a:ext>
            </a:extLst>
          </p:cNvPr>
          <p:cNvSpPr>
            <a:spLocks noGrp="1"/>
          </p:cNvSpPr>
          <p:nvPr>
            <p:ph type="title"/>
          </p:nvPr>
        </p:nvSpPr>
        <p:spPr>
          <a:xfrm>
            <a:off x="0" y="94677"/>
            <a:ext cx="11018520" cy="615553"/>
          </a:xfrm>
        </p:spPr>
        <p:txBody>
          <a:bodyPr/>
          <a:lstStyle/>
          <a:p>
            <a:r>
              <a:rPr lang="en-US" altLang="zh-CN" sz="4000" dirty="0" err="1">
                <a:solidFill>
                  <a:schemeClr val="accent4">
                    <a:lumMod val="75000"/>
                  </a:schemeClr>
                </a:solidFill>
              </a:rPr>
              <a:t>Chatbox</a:t>
            </a:r>
            <a:r>
              <a:rPr lang="en-US" altLang="zh-CN" sz="4000" dirty="0">
                <a:solidFill>
                  <a:schemeClr val="accent4">
                    <a:lumMod val="75000"/>
                  </a:schemeClr>
                </a:solidFill>
              </a:rPr>
              <a:t> </a:t>
            </a:r>
            <a:r>
              <a:rPr lang="zh-CN" altLang="en-US" sz="4000" dirty="0">
                <a:solidFill>
                  <a:schemeClr val="accent4">
                    <a:lumMod val="75000"/>
                  </a:schemeClr>
                </a:solidFill>
              </a:rPr>
              <a:t>客户端</a:t>
            </a:r>
          </a:p>
        </p:txBody>
      </p:sp>
      <p:sp>
        <p:nvSpPr>
          <p:cNvPr id="11" name="文本框 10">
            <a:extLst>
              <a:ext uri="{FF2B5EF4-FFF2-40B4-BE49-F238E27FC236}">
                <a16:creationId xmlns:a16="http://schemas.microsoft.com/office/drawing/2014/main" id="{4371466F-217C-5098-4D78-79C3498E07FC}"/>
              </a:ext>
            </a:extLst>
          </p:cNvPr>
          <p:cNvSpPr txBox="1"/>
          <p:nvPr/>
        </p:nvSpPr>
        <p:spPr>
          <a:xfrm>
            <a:off x="542297" y="755137"/>
            <a:ext cx="10114471" cy="646331"/>
          </a:xfrm>
          <a:prstGeom prst="rect">
            <a:avLst/>
          </a:prstGeom>
          <a:noFill/>
        </p:spPr>
        <p:txBody>
          <a:bodyPr wrap="square">
            <a:spAutoFit/>
          </a:bodyPr>
          <a:lstStyle/>
          <a:p>
            <a:r>
              <a:rPr lang="zh-CN" altLang="en-US" b="0" i="0" dirty="0">
                <a:solidFill>
                  <a:schemeClr val="accent4">
                    <a:lumMod val="75000"/>
                  </a:schemeClr>
                </a:solidFill>
                <a:effectLst/>
                <a:latin typeface="Roboto" panose="02000000000000000000" pitchFamily="2" charset="0"/>
              </a:rPr>
              <a:t>安装</a:t>
            </a:r>
            <a:r>
              <a:rPr lang="en-US" altLang="zh-CN" b="0" i="0" dirty="0" err="1">
                <a:solidFill>
                  <a:schemeClr val="accent4">
                    <a:lumMod val="75000"/>
                  </a:schemeClr>
                </a:solidFill>
                <a:effectLst/>
                <a:latin typeface="Roboto" panose="02000000000000000000" pitchFamily="2" charset="0"/>
              </a:rPr>
              <a:t>chatbox</a:t>
            </a:r>
            <a:r>
              <a:rPr lang="zh-CN" altLang="en-US" b="0" i="0" dirty="0">
                <a:solidFill>
                  <a:schemeClr val="accent4">
                    <a:lumMod val="75000"/>
                  </a:schemeClr>
                </a:solidFill>
                <a:effectLst/>
                <a:latin typeface="Roboto" panose="02000000000000000000" pitchFamily="2" charset="0"/>
              </a:rPr>
              <a:t>后</a:t>
            </a:r>
            <a:r>
              <a:rPr lang="en-US" altLang="zh-CN" b="0" i="0" dirty="0">
                <a:solidFill>
                  <a:schemeClr val="accent4">
                    <a:lumMod val="75000"/>
                  </a:schemeClr>
                </a:solidFill>
                <a:effectLst/>
                <a:latin typeface="Roboto" panose="02000000000000000000" pitchFamily="2" charset="0"/>
              </a:rPr>
              <a:t>,</a:t>
            </a:r>
            <a:r>
              <a:rPr lang="zh-CN" altLang="en-US" b="0" i="0" dirty="0">
                <a:solidFill>
                  <a:schemeClr val="accent4">
                    <a:lumMod val="75000"/>
                  </a:schemeClr>
                </a:solidFill>
                <a:effectLst/>
                <a:latin typeface="Roboto" panose="02000000000000000000" pitchFamily="2" charset="0"/>
              </a:rPr>
              <a:t>打开设置（或者打开针对本模型的设置），然后选择模型提供方，选择</a:t>
            </a:r>
            <a:r>
              <a:rPr lang="en-US" altLang="zh-CN" b="1" i="0" dirty="0" err="1">
                <a:solidFill>
                  <a:schemeClr val="accent4">
                    <a:lumMod val="75000"/>
                  </a:schemeClr>
                </a:solidFill>
                <a:effectLst/>
                <a:latin typeface="Roboto" panose="02000000000000000000" pitchFamily="2" charset="0"/>
              </a:rPr>
              <a:t>ollama</a:t>
            </a:r>
            <a:r>
              <a:rPr lang="en-US" altLang="zh-CN" b="1" i="0" dirty="0">
                <a:solidFill>
                  <a:schemeClr val="accent4">
                    <a:lumMod val="75000"/>
                  </a:schemeClr>
                </a:solidFill>
                <a:effectLst/>
                <a:latin typeface="Roboto" panose="02000000000000000000" pitchFamily="2" charset="0"/>
              </a:rPr>
              <a:t> </a:t>
            </a:r>
            <a:r>
              <a:rPr lang="en-US" altLang="zh-CN" b="1" i="0" dirty="0" err="1">
                <a:solidFill>
                  <a:schemeClr val="accent4">
                    <a:lumMod val="75000"/>
                  </a:schemeClr>
                </a:solidFill>
                <a:effectLst/>
                <a:latin typeface="Roboto" panose="02000000000000000000" pitchFamily="2" charset="0"/>
              </a:rPr>
              <a:t>api</a:t>
            </a:r>
            <a:r>
              <a:rPr lang="zh-CN" altLang="en-US" b="0" i="0" dirty="0">
                <a:solidFill>
                  <a:schemeClr val="accent4">
                    <a:lumMod val="75000"/>
                  </a:schemeClr>
                </a:solidFill>
                <a:effectLst/>
                <a:latin typeface="Roboto" panose="02000000000000000000" pitchFamily="2" charset="0"/>
              </a:rPr>
              <a:t>，在添加远程服务的</a:t>
            </a:r>
            <a:r>
              <a:rPr lang="en-US" altLang="zh-CN" b="0" i="0" dirty="0" err="1">
                <a:solidFill>
                  <a:schemeClr val="accent4">
                    <a:lumMod val="75000"/>
                  </a:schemeClr>
                </a:solidFill>
                <a:effectLst/>
                <a:latin typeface="Roboto" panose="02000000000000000000" pitchFamily="2" charset="0"/>
              </a:rPr>
              <a:t>ip</a:t>
            </a:r>
            <a:r>
              <a:rPr lang="zh-CN" altLang="en-US" b="0" i="0" dirty="0">
                <a:solidFill>
                  <a:schemeClr val="accent4">
                    <a:lumMod val="75000"/>
                  </a:schemeClr>
                </a:solidFill>
                <a:effectLst/>
                <a:latin typeface="Roboto" panose="02000000000000000000" pitchFamily="2" charset="0"/>
              </a:rPr>
              <a:t>地址和端口</a:t>
            </a:r>
            <a:endParaRPr lang="zh-CN" altLang="en-US" dirty="0">
              <a:solidFill>
                <a:schemeClr val="accent4">
                  <a:lumMod val="75000"/>
                </a:schemeClr>
              </a:solidFill>
            </a:endParaRPr>
          </a:p>
        </p:txBody>
      </p:sp>
      <p:sp>
        <p:nvSpPr>
          <p:cNvPr id="16" name="Rectangle 7">
            <a:extLst>
              <a:ext uri="{FF2B5EF4-FFF2-40B4-BE49-F238E27FC236}">
                <a16:creationId xmlns:a16="http://schemas.microsoft.com/office/drawing/2014/main" id="{EEF20192-7002-4ECC-1CA4-75AB0DF40879}"/>
              </a:ext>
            </a:extLst>
          </p:cNvPr>
          <p:cNvSpPr>
            <a:spLocks noChangeArrowheads="1"/>
          </p:cNvSpPr>
          <p:nvPr/>
        </p:nvSpPr>
        <p:spPr bwMode="auto">
          <a:xfrm>
            <a:off x="0" y="-184666"/>
            <a:ext cx="184731" cy="369332"/>
          </a:xfrm>
          <a:prstGeom prst="rect">
            <a:avLst/>
          </a:prstGeom>
          <a:solidFill>
            <a:srgbClr val="F9FC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5122" name="Picture 2" descr="alt text">
            <a:extLst>
              <a:ext uri="{FF2B5EF4-FFF2-40B4-BE49-F238E27FC236}">
                <a16:creationId xmlns:a16="http://schemas.microsoft.com/office/drawing/2014/main" id="{BABC066F-2E31-B79B-72B2-675154EC79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7767" y="1640766"/>
            <a:ext cx="8816466" cy="4977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253906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17670F-5C2E-5EE2-BC9F-74EC7226489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43F8650-4E82-0680-A87C-F3A403BA1B24}"/>
              </a:ext>
            </a:extLst>
          </p:cNvPr>
          <p:cNvSpPr>
            <a:spLocks noGrp="1"/>
          </p:cNvSpPr>
          <p:nvPr>
            <p:ph type="title"/>
          </p:nvPr>
        </p:nvSpPr>
        <p:spPr>
          <a:xfrm>
            <a:off x="0" y="94677"/>
            <a:ext cx="11018520" cy="615553"/>
          </a:xfrm>
        </p:spPr>
        <p:txBody>
          <a:bodyPr/>
          <a:lstStyle/>
          <a:p>
            <a:r>
              <a:rPr lang="en-US" altLang="zh-CN" sz="4000" dirty="0" err="1">
                <a:solidFill>
                  <a:schemeClr val="accent4">
                    <a:lumMod val="75000"/>
                  </a:schemeClr>
                </a:solidFill>
              </a:rPr>
              <a:t>WebAPI</a:t>
            </a:r>
            <a:r>
              <a:rPr lang="en-US" altLang="zh-CN" sz="4000" dirty="0">
                <a:solidFill>
                  <a:schemeClr val="accent4">
                    <a:lumMod val="75000"/>
                  </a:schemeClr>
                </a:solidFill>
              </a:rPr>
              <a:t> </a:t>
            </a:r>
            <a:r>
              <a:rPr lang="zh-CN" altLang="en-US" sz="4000" dirty="0">
                <a:solidFill>
                  <a:schemeClr val="accent4">
                    <a:lumMod val="75000"/>
                  </a:schemeClr>
                </a:solidFill>
              </a:rPr>
              <a:t>调用</a:t>
            </a:r>
          </a:p>
        </p:txBody>
      </p:sp>
      <p:sp>
        <p:nvSpPr>
          <p:cNvPr id="11" name="文本框 10">
            <a:extLst>
              <a:ext uri="{FF2B5EF4-FFF2-40B4-BE49-F238E27FC236}">
                <a16:creationId xmlns:a16="http://schemas.microsoft.com/office/drawing/2014/main" id="{E17C4945-FAEE-7D53-EF58-B7FC57FC4DA3}"/>
              </a:ext>
            </a:extLst>
          </p:cNvPr>
          <p:cNvSpPr txBox="1"/>
          <p:nvPr/>
        </p:nvSpPr>
        <p:spPr>
          <a:xfrm>
            <a:off x="8701565" y="1176056"/>
            <a:ext cx="3305704" cy="4555093"/>
          </a:xfrm>
          <a:prstGeom prst="rect">
            <a:avLst/>
          </a:prstGeom>
          <a:noFill/>
        </p:spPr>
        <p:txBody>
          <a:bodyPr wrap="square">
            <a:spAutoFit/>
          </a:bodyPr>
          <a:lstStyle/>
          <a:p>
            <a:pPr marL="285750" indent="-285750">
              <a:buFont typeface="Wingdings" panose="05000000000000000000" pitchFamily="2" charset="2"/>
              <a:buChar char="n"/>
            </a:pPr>
            <a:r>
              <a:rPr lang="zh-CN" altLang="en-US" sz="1400" dirty="0">
                <a:solidFill>
                  <a:schemeClr val="accent4">
                    <a:lumMod val="75000"/>
                  </a:schemeClr>
                </a:solidFill>
              </a:rPr>
              <a:t>生成文本补全 </a:t>
            </a:r>
            <a:r>
              <a:rPr lang="en-US" altLang="zh-CN" sz="1400" dirty="0">
                <a:solidFill>
                  <a:schemeClr val="accent4">
                    <a:lumMod val="75000"/>
                  </a:schemeClr>
                </a:solidFill>
              </a:rPr>
              <a:t>(Generate a Completion):</a:t>
            </a:r>
          </a:p>
          <a:p>
            <a:pPr marL="285750" indent="-285750">
              <a:buFont typeface="Wingdings" panose="05000000000000000000" pitchFamily="2" charset="2"/>
              <a:buChar char="n"/>
            </a:pPr>
            <a:endParaRPr lang="en-US" altLang="zh-CN" sz="1400" dirty="0">
              <a:solidFill>
                <a:schemeClr val="accent4">
                  <a:lumMod val="75000"/>
                </a:schemeClr>
              </a:solidFill>
            </a:endParaRPr>
          </a:p>
          <a:p>
            <a:pPr marL="285750" indent="-285750">
              <a:buFont typeface="Wingdings" panose="05000000000000000000" pitchFamily="2" charset="2"/>
              <a:buChar char="n"/>
            </a:pPr>
            <a:r>
              <a:rPr lang="en-US" altLang="zh-CN" sz="1400" dirty="0">
                <a:solidFill>
                  <a:schemeClr val="accent4">
                    <a:lumMod val="75000"/>
                  </a:schemeClr>
                </a:solidFill>
              </a:rPr>
              <a:t>API: /generate</a:t>
            </a:r>
          </a:p>
          <a:p>
            <a:pPr marL="285750" indent="-285750">
              <a:buFont typeface="Wingdings" panose="05000000000000000000" pitchFamily="2" charset="2"/>
              <a:buChar char="n"/>
            </a:pPr>
            <a:endParaRPr lang="en-US" altLang="zh-CN" sz="1400" dirty="0">
              <a:solidFill>
                <a:schemeClr val="accent4">
                  <a:lumMod val="75000"/>
                </a:schemeClr>
              </a:solidFill>
            </a:endParaRPr>
          </a:p>
          <a:p>
            <a:pPr marL="285750" indent="-285750">
              <a:buFont typeface="Wingdings" panose="05000000000000000000" pitchFamily="2" charset="2"/>
              <a:buChar char="n"/>
            </a:pPr>
            <a:r>
              <a:rPr lang="zh-CN" altLang="en-US" sz="1400" dirty="0">
                <a:solidFill>
                  <a:schemeClr val="accent4">
                    <a:lumMod val="75000"/>
                  </a:schemeClr>
                </a:solidFill>
              </a:rPr>
              <a:t>功能</a:t>
            </a:r>
            <a:r>
              <a:rPr lang="en-US" altLang="zh-CN" sz="1400" dirty="0">
                <a:solidFill>
                  <a:schemeClr val="accent4">
                    <a:lumMod val="75000"/>
                  </a:schemeClr>
                </a:solidFill>
              </a:rPr>
              <a:t>: </a:t>
            </a:r>
            <a:r>
              <a:rPr lang="zh-CN" altLang="en-US" sz="1400" dirty="0">
                <a:solidFill>
                  <a:schemeClr val="accent4">
                    <a:lumMod val="75000"/>
                  </a:schemeClr>
                </a:solidFill>
              </a:rPr>
              <a:t>生成指定模型的文本补全。输入提示词后，模型根据提示生成文本结果。</a:t>
            </a:r>
            <a:endParaRPr lang="en-US" altLang="zh-CN" sz="1400" dirty="0">
              <a:solidFill>
                <a:schemeClr val="accent4">
                  <a:lumMod val="75000"/>
                </a:schemeClr>
              </a:solidFill>
            </a:endParaRPr>
          </a:p>
          <a:p>
            <a:pPr marL="285750" indent="-285750">
              <a:buFont typeface="Wingdings" panose="05000000000000000000" pitchFamily="2" charset="2"/>
              <a:buChar char="n"/>
            </a:pPr>
            <a:endParaRPr lang="en-US" altLang="zh-CN" sz="1400" dirty="0">
              <a:solidFill>
                <a:schemeClr val="accent4">
                  <a:lumMod val="75000"/>
                </a:schemeClr>
              </a:solidFill>
            </a:endParaRPr>
          </a:p>
          <a:p>
            <a:pPr marL="285750" indent="-285750">
              <a:buFont typeface="Wingdings" panose="05000000000000000000" pitchFamily="2" charset="2"/>
              <a:buChar char="n"/>
            </a:pPr>
            <a:r>
              <a:rPr lang="zh-CN" altLang="en-US" sz="1400" dirty="0">
                <a:solidFill>
                  <a:schemeClr val="accent4">
                    <a:lumMod val="75000"/>
                  </a:schemeClr>
                </a:solidFill>
              </a:rPr>
              <a:t>请求方法</a:t>
            </a:r>
            <a:r>
              <a:rPr lang="en-US" altLang="zh-CN" sz="1400" dirty="0">
                <a:solidFill>
                  <a:schemeClr val="accent4">
                    <a:lumMod val="75000"/>
                  </a:schemeClr>
                </a:solidFill>
              </a:rPr>
              <a:t>: POST</a:t>
            </a:r>
          </a:p>
          <a:p>
            <a:pPr marL="285750" indent="-285750">
              <a:buFont typeface="Wingdings" panose="05000000000000000000" pitchFamily="2" charset="2"/>
              <a:buChar char="n"/>
            </a:pPr>
            <a:endParaRPr lang="en-US" altLang="zh-CN" sz="1400" dirty="0">
              <a:solidFill>
                <a:schemeClr val="accent4">
                  <a:lumMod val="75000"/>
                </a:schemeClr>
              </a:solidFill>
            </a:endParaRPr>
          </a:p>
          <a:p>
            <a:pPr marL="285750" indent="-285750">
              <a:buFont typeface="Wingdings" panose="05000000000000000000" pitchFamily="2" charset="2"/>
              <a:buChar char="n"/>
            </a:pPr>
            <a:r>
              <a:rPr lang="en-US" altLang="zh-CN" sz="1400" dirty="0" err="1">
                <a:solidFill>
                  <a:schemeClr val="accent4">
                    <a:lumMod val="75000"/>
                  </a:schemeClr>
                </a:solidFill>
              </a:rPr>
              <a:t>Ollama</a:t>
            </a:r>
            <a:r>
              <a:rPr lang="en-US" altLang="zh-CN" sz="1400" dirty="0">
                <a:solidFill>
                  <a:schemeClr val="accent4">
                    <a:lumMod val="75000"/>
                  </a:schemeClr>
                </a:solidFill>
              </a:rPr>
              <a:t> API </a:t>
            </a:r>
            <a:r>
              <a:rPr lang="zh-CN" altLang="en-US" sz="1400" dirty="0">
                <a:solidFill>
                  <a:schemeClr val="accent4">
                    <a:lumMod val="75000"/>
                  </a:schemeClr>
                </a:solidFill>
              </a:rPr>
              <a:t>参数</a:t>
            </a:r>
            <a:r>
              <a:rPr lang="en-US" altLang="zh-CN" sz="1400" dirty="0">
                <a:solidFill>
                  <a:schemeClr val="accent4">
                    <a:lumMod val="75000"/>
                  </a:schemeClr>
                </a:solidFill>
              </a:rPr>
              <a:t>:</a:t>
            </a:r>
          </a:p>
          <a:p>
            <a:endParaRPr lang="en-US" altLang="zh-CN" sz="1400" dirty="0">
              <a:solidFill>
                <a:schemeClr val="accent4">
                  <a:lumMod val="75000"/>
                </a:schemeClr>
              </a:solidFill>
            </a:endParaRPr>
          </a:p>
          <a:p>
            <a:pPr lvl="1"/>
            <a:r>
              <a:rPr lang="en-US" altLang="zh-CN" sz="1200" dirty="0">
                <a:solidFill>
                  <a:schemeClr val="accent4">
                    <a:lumMod val="75000"/>
                  </a:schemeClr>
                </a:solidFill>
              </a:rPr>
              <a:t>model</a:t>
            </a:r>
            <a:r>
              <a:rPr lang="zh-CN" altLang="en-US" sz="1200" dirty="0">
                <a:solidFill>
                  <a:schemeClr val="accent4">
                    <a:lumMod val="75000"/>
                  </a:schemeClr>
                </a:solidFill>
              </a:rPr>
              <a:t>（必填）：模型名称，用于指定生成模型</a:t>
            </a:r>
            <a:endParaRPr lang="en-US" altLang="zh-CN" sz="1200" dirty="0">
              <a:solidFill>
                <a:schemeClr val="accent4">
                  <a:lumMod val="75000"/>
                </a:schemeClr>
              </a:solidFill>
            </a:endParaRPr>
          </a:p>
          <a:p>
            <a:pPr lvl="1"/>
            <a:r>
              <a:rPr lang="en-US" altLang="zh-CN" sz="1200" dirty="0">
                <a:solidFill>
                  <a:schemeClr val="accent4">
                    <a:lumMod val="75000"/>
                  </a:schemeClr>
                </a:solidFill>
              </a:rPr>
              <a:t>prompt</a:t>
            </a:r>
            <a:r>
              <a:rPr lang="zh-CN" altLang="en-US" sz="1200" dirty="0">
                <a:solidFill>
                  <a:schemeClr val="accent4">
                    <a:lumMod val="75000"/>
                  </a:schemeClr>
                </a:solidFill>
              </a:rPr>
              <a:t>（必填）：生成文本所用的提示词。</a:t>
            </a:r>
            <a:endParaRPr lang="en-US" altLang="zh-CN" sz="1200" dirty="0">
              <a:solidFill>
                <a:schemeClr val="accent4">
                  <a:lumMod val="75000"/>
                </a:schemeClr>
              </a:solidFill>
            </a:endParaRPr>
          </a:p>
          <a:p>
            <a:pPr lvl="1"/>
            <a:r>
              <a:rPr lang="en-US" altLang="zh-CN" sz="1200" dirty="0">
                <a:solidFill>
                  <a:schemeClr val="accent4">
                    <a:lumMod val="75000"/>
                  </a:schemeClr>
                </a:solidFill>
              </a:rPr>
              <a:t>stream</a:t>
            </a:r>
            <a:r>
              <a:rPr lang="zh-CN" altLang="en-US" sz="1200" dirty="0">
                <a:solidFill>
                  <a:schemeClr val="accent4">
                    <a:lumMod val="75000"/>
                  </a:schemeClr>
                </a:solidFill>
              </a:rPr>
              <a:t>（可选）：是否流式传输响应，默认 </a:t>
            </a:r>
            <a:r>
              <a:rPr lang="en-US" altLang="zh-CN" sz="1200" dirty="0">
                <a:solidFill>
                  <a:schemeClr val="accent4">
                    <a:lumMod val="75000"/>
                  </a:schemeClr>
                </a:solidFill>
              </a:rPr>
              <a:t>true</a:t>
            </a:r>
            <a:r>
              <a:rPr lang="zh-CN" altLang="en-US" sz="1200" dirty="0">
                <a:solidFill>
                  <a:schemeClr val="accent4">
                    <a:lumMod val="75000"/>
                  </a:schemeClr>
                </a:solidFill>
              </a:rPr>
              <a:t>，设置为 </a:t>
            </a:r>
            <a:r>
              <a:rPr lang="en-US" altLang="zh-CN" sz="1200" dirty="0">
                <a:solidFill>
                  <a:schemeClr val="accent4">
                    <a:lumMod val="75000"/>
                  </a:schemeClr>
                </a:solidFill>
              </a:rPr>
              <a:t>false </a:t>
            </a:r>
            <a:r>
              <a:rPr lang="zh-CN" altLang="en-US" sz="1200" dirty="0">
                <a:solidFill>
                  <a:schemeClr val="accent4">
                    <a:lumMod val="75000"/>
                  </a:schemeClr>
                </a:solidFill>
              </a:rPr>
              <a:t>时返回完整文本。</a:t>
            </a:r>
            <a:endParaRPr lang="en-US" altLang="zh-CN" sz="1200" dirty="0">
              <a:solidFill>
                <a:schemeClr val="accent4">
                  <a:lumMod val="75000"/>
                </a:schemeClr>
              </a:solidFill>
            </a:endParaRPr>
          </a:p>
          <a:p>
            <a:pPr lvl="1"/>
            <a:r>
              <a:rPr lang="en-US" altLang="zh-CN" sz="1200" dirty="0">
                <a:solidFill>
                  <a:schemeClr val="accent4">
                    <a:lumMod val="75000"/>
                  </a:schemeClr>
                </a:solidFill>
              </a:rPr>
              <a:t>temperature</a:t>
            </a:r>
            <a:r>
              <a:rPr lang="zh-CN" altLang="en-US" sz="1200" dirty="0">
                <a:solidFill>
                  <a:schemeClr val="accent4">
                    <a:lumMod val="75000"/>
                  </a:schemeClr>
                </a:solidFill>
              </a:rPr>
              <a:t>（可选）：控制文本生成的随机性，默认值为 </a:t>
            </a:r>
            <a:r>
              <a:rPr lang="en-US" altLang="zh-CN" sz="1200" dirty="0">
                <a:solidFill>
                  <a:schemeClr val="accent4">
                    <a:lumMod val="75000"/>
                  </a:schemeClr>
                </a:solidFill>
              </a:rPr>
              <a:t>1</a:t>
            </a:r>
            <a:r>
              <a:rPr lang="zh-CN" altLang="en-US" sz="1200" dirty="0">
                <a:solidFill>
                  <a:schemeClr val="accent4">
                    <a:lumMod val="75000"/>
                  </a:schemeClr>
                </a:solidFill>
              </a:rPr>
              <a:t>。</a:t>
            </a:r>
          </a:p>
        </p:txBody>
      </p:sp>
      <p:sp>
        <p:nvSpPr>
          <p:cNvPr id="16" name="Rectangle 7">
            <a:extLst>
              <a:ext uri="{FF2B5EF4-FFF2-40B4-BE49-F238E27FC236}">
                <a16:creationId xmlns:a16="http://schemas.microsoft.com/office/drawing/2014/main" id="{0659681B-4C2A-B000-54AC-FF4F84CCAC90}"/>
              </a:ext>
            </a:extLst>
          </p:cNvPr>
          <p:cNvSpPr>
            <a:spLocks noChangeArrowheads="1"/>
          </p:cNvSpPr>
          <p:nvPr/>
        </p:nvSpPr>
        <p:spPr bwMode="auto">
          <a:xfrm>
            <a:off x="0" y="-184666"/>
            <a:ext cx="184731" cy="369332"/>
          </a:xfrm>
          <a:prstGeom prst="rect">
            <a:avLst/>
          </a:prstGeom>
          <a:solidFill>
            <a:srgbClr val="F9FC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accent4">
                  <a:lumMod val="75000"/>
                </a:schemeClr>
              </a:solidFill>
              <a:effectLst/>
              <a:latin typeface="Arial" panose="020B0604020202020204" pitchFamily="34" charset="0"/>
            </a:endParaRPr>
          </a:p>
        </p:txBody>
      </p:sp>
      <p:pic>
        <p:nvPicPr>
          <p:cNvPr id="14" name="图片 13">
            <a:extLst>
              <a:ext uri="{FF2B5EF4-FFF2-40B4-BE49-F238E27FC236}">
                <a16:creationId xmlns:a16="http://schemas.microsoft.com/office/drawing/2014/main" id="{DEBCA8E1-D0A5-3201-675F-F7810C77342B}"/>
              </a:ext>
            </a:extLst>
          </p:cNvPr>
          <p:cNvPicPr>
            <a:picLocks noChangeAspect="1"/>
          </p:cNvPicPr>
          <p:nvPr/>
        </p:nvPicPr>
        <p:blipFill>
          <a:blip r:embed="rId3"/>
          <a:stretch>
            <a:fillRect/>
          </a:stretch>
        </p:blipFill>
        <p:spPr>
          <a:xfrm>
            <a:off x="184731" y="1079562"/>
            <a:ext cx="8415993" cy="5597919"/>
          </a:xfrm>
          <a:prstGeom prst="rect">
            <a:avLst/>
          </a:prstGeom>
        </p:spPr>
      </p:pic>
    </p:spTree>
    <p:extLst>
      <p:ext uri="{BB962C8B-B14F-4D97-AF65-F5344CB8AC3E}">
        <p14:creationId xmlns:p14="http://schemas.microsoft.com/office/powerpoint/2010/main" val="395592425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BE365-3F05-CBD0-9EF4-AB83C0593B27}"/>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ECA86EEF-22FA-8295-DAE3-9CFEAB1E2948}"/>
              </a:ext>
            </a:extLst>
          </p:cNvPr>
          <p:cNvSpPr>
            <a:spLocks noGrp="1"/>
          </p:cNvSpPr>
          <p:nvPr>
            <p:ph type="title"/>
          </p:nvPr>
        </p:nvSpPr>
        <p:spPr>
          <a:xfrm>
            <a:off x="588262" y="457201"/>
            <a:ext cx="11455195" cy="508000"/>
          </a:xfrm>
        </p:spPr>
        <p:txBody>
          <a:bodyPr/>
          <a:lstStyle/>
          <a:p>
            <a:r>
              <a:rPr lang="en-US" altLang="zh-CN" sz="3200" b="0" i="0">
                <a:effectLst/>
                <a:latin typeface="Inter"/>
              </a:rPr>
              <a:t>DeepSeek R1 </a:t>
            </a:r>
            <a:r>
              <a:rPr lang="zh-CN" altLang="en-US" sz="3200" b="0" i="0">
                <a:solidFill>
                  <a:srgbClr val="FF0000"/>
                </a:solidFill>
                <a:effectLst/>
                <a:latin typeface="Inter"/>
              </a:rPr>
              <a:t>核心优势  </a:t>
            </a:r>
            <a:r>
              <a:rPr lang="en-US" altLang="zh-CN" sz="3200" b="0" i="0">
                <a:solidFill>
                  <a:srgbClr val="FF0000"/>
                </a:solidFill>
                <a:effectLst/>
                <a:latin typeface="Inter"/>
              </a:rPr>
              <a:t>2 </a:t>
            </a:r>
            <a:r>
              <a:rPr lang="en-US" altLang="zh-CN" sz="3200" b="0" i="0">
                <a:effectLst/>
                <a:latin typeface="Inter"/>
              </a:rPr>
              <a:t>– </a:t>
            </a:r>
            <a:r>
              <a:rPr lang="zh-CN" altLang="en-US" sz="3200">
                <a:latin typeface="Inter"/>
              </a:rPr>
              <a:t>开源免费商用且支持企业本地定制部署</a:t>
            </a:r>
            <a:endParaRPr lang="zh-CN" altLang="en-US" sz="3200"/>
          </a:p>
        </p:txBody>
      </p:sp>
      <p:sp>
        <p:nvSpPr>
          <p:cNvPr id="5" name="文本占位符 4">
            <a:extLst>
              <a:ext uri="{FF2B5EF4-FFF2-40B4-BE49-F238E27FC236}">
                <a16:creationId xmlns:a16="http://schemas.microsoft.com/office/drawing/2014/main" id="{C933502A-E49E-3236-9223-F130703E726D}"/>
              </a:ext>
            </a:extLst>
          </p:cNvPr>
          <p:cNvSpPr>
            <a:spLocks noGrp="1"/>
          </p:cNvSpPr>
          <p:nvPr>
            <p:ph type="body" sz="quarter" idx="10"/>
          </p:nvPr>
        </p:nvSpPr>
        <p:spPr>
          <a:xfrm>
            <a:off x="516942" y="1020978"/>
            <a:ext cx="11387170" cy="1034129"/>
          </a:xfrm>
        </p:spPr>
        <p:txBody>
          <a:bodyPr/>
          <a:lstStyle/>
          <a:p>
            <a:pPr marL="457200" indent="-457200">
              <a:buFont typeface="Arial" panose="020B0604020202020204" pitchFamily="34" charset="0"/>
              <a:buChar char="•"/>
            </a:pPr>
            <a:r>
              <a:rPr lang="zh-CN" altLang="en-US" sz="1600" b="0" i="0">
                <a:effectLst/>
                <a:latin typeface="Inter"/>
              </a:rPr>
              <a:t>与豆包等互联网大模型不同，</a:t>
            </a:r>
            <a:r>
              <a:rPr lang="en-US" altLang="zh-CN" sz="1600" b="0" i="0">
                <a:effectLst/>
                <a:latin typeface="Inter"/>
              </a:rPr>
              <a:t>DeepSeek-R1 </a:t>
            </a:r>
            <a:r>
              <a:rPr lang="zh-CN" altLang="en-US" sz="1600" b="0" i="0">
                <a:effectLst/>
                <a:latin typeface="Inter"/>
              </a:rPr>
              <a:t>是开源的推理模型，擅长处理复杂任务且可免费企业商用。同时 </a:t>
            </a:r>
            <a:r>
              <a:rPr lang="en-US" altLang="zh-CN" sz="1600" b="0" i="0">
                <a:effectLst/>
                <a:latin typeface="Inter"/>
              </a:rPr>
              <a:t>DeepSeek </a:t>
            </a:r>
            <a:r>
              <a:rPr lang="zh-CN" altLang="en-US" sz="1600" b="0" i="0">
                <a:effectLst/>
                <a:latin typeface="Inter"/>
              </a:rPr>
              <a:t>提供多种不同参数版本的 </a:t>
            </a:r>
            <a:r>
              <a:rPr lang="en-US" altLang="zh-CN" sz="1600" b="0" i="0">
                <a:effectLst/>
                <a:latin typeface="Inter"/>
              </a:rPr>
              <a:t>AI </a:t>
            </a:r>
            <a:r>
              <a:rPr lang="zh-CN" altLang="en-US" sz="1600" b="0" i="0">
                <a:effectLst/>
                <a:latin typeface="Inter"/>
              </a:rPr>
              <a:t>模型，以适配不同的 </a:t>
            </a:r>
            <a:r>
              <a:rPr lang="en-US" altLang="zh-CN" sz="1600" b="0" i="0">
                <a:effectLst/>
                <a:latin typeface="Inter"/>
              </a:rPr>
              <a:t>AI </a:t>
            </a:r>
            <a:r>
              <a:rPr lang="zh-CN" altLang="en-US" sz="1600" b="0" i="0">
                <a:effectLst/>
                <a:latin typeface="Inter"/>
              </a:rPr>
              <a:t>算力和企业应用场景，</a:t>
            </a:r>
            <a:r>
              <a:rPr lang="zh-CN" altLang="en-US" sz="1600" b="1" i="0">
                <a:effectLst/>
                <a:latin typeface="Inter"/>
              </a:rPr>
              <a:t>并直接支持联网搜索（</a:t>
            </a:r>
            <a:r>
              <a:rPr lang="en-US" altLang="zh-CN" sz="1600" b="1" i="0">
                <a:effectLst/>
                <a:latin typeface="Inter"/>
              </a:rPr>
              <a:t>RAG</a:t>
            </a:r>
            <a:r>
              <a:rPr lang="zh-CN" altLang="en-US" sz="1600" b="1" i="0">
                <a:effectLst/>
                <a:latin typeface="Inter"/>
              </a:rPr>
              <a:t>）</a:t>
            </a:r>
            <a:r>
              <a:rPr lang="zh-CN" altLang="en-US" sz="1600" b="0" i="0">
                <a:effectLst/>
                <a:latin typeface="Inter"/>
              </a:rPr>
              <a:t>，从而可以以较低成本实现丰富的企业 </a:t>
            </a:r>
            <a:r>
              <a:rPr lang="en-US" altLang="zh-CN" sz="1600" b="0" i="0">
                <a:effectLst/>
                <a:latin typeface="Inter"/>
              </a:rPr>
              <a:t>AI </a:t>
            </a:r>
            <a:r>
              <a:rPr lang="zh-CN" altLang="en-US" sz="1600" b="0" i="0">
                <a:effectLst/>
                <a:latin typeface="Inter"/>
              </a:rPr>
              <a:t>能力</a:t>
            </a:r>
            <a:r>
              <a:rPr lang="zh-CN" altLang="en-US" sz="1600">
                <a:latin typeface="Inter"/>
              </a:rPr>
              <a:t>定制</a:t>
            </a:r>
            <a:r>
              <a:rPr lang="zh-CN" altLang="en-US" sz="1600" b="0" i="0">
                <a:effectLst/>
                <a:latin typeface="Inter"/>
              </a:rPr>
              <a:t>部署，“</a:t>
            </a:r>
            <a:r>
              <a:rPr lang="en-US" altLang="zh-CN" sz="1600" b="0" i="0">
                <a:effectLst/>
                <a:latin typeface="Inter"/>
              </a:rPr>
              <a:t>AI</a:t>
            </a:r>
            <a:r>
              <a:rPr lang="zh-CN" altLang="en-US" sz="1600" b="0" i="0">
                <a:effectLst/>
                <a:latin typeface="Inter"/>
              </a:rPr>
              <a:t>普惠化”，</a:t>
            </a:r>
            <a:r>
              <a:rPr lang="en-US" altLang="zh-CN" sz="1600" b="0" i="0">
                <a:effectLst/>
                <a:latin typeface="Inter"/>
              </a:rPr>
              <a:t>”</a:t>
            </a:r>
            <a:r>
              <a:rPr lang="zh-CN" altLang="en-US" sz="1600" b="0" i="0">
                <a:effectLst/>
                <a:latin typeface="Inter"/>
              </a:rPr>
              <a:t>人人有</a:t>
            </a:r>
            <a:r>
              <a:rPr lang="en-US" altLang="zh-CN" sz="1600" b="0" i="0">
                <a:effectLst/>
                <a:latin typeface="Inter"/>
              </a:rPr>
              <a:t>AI” - ;) </a:t>
            </a:r>
            <a:r>
              <a:rPr lang="zh-CN" altLang="en-US" sz="1600" b="0" i="0">
                <a:effectLst/>
                <a:latin typeface="Inter"/>
              </a:rPr>
              <a:t>。</a:t>
            </a:r>
            <a:endParaRPr lang="en-US" altLang="zh-CN" sz="1600" b="0" i="0">
              <a:effectLst/>
              <a:latin typeface="Inter"/>
            </a:endParaRPr>
          </a:p>
          <a:p>
            <a:pPr marL="457200" indent="-457200">
              <a:buFont typeface="Arial" panose="020B0604020202020204" pitchFamily="34" charset="0"/>
              <a:buChar char="•"/>
            </a:pPr>
            <a:r>
              <a:rPr lang="zh-CN" altLang="en-US" sz="1600">
                <a:latin typeface="Inter"/>
              </a:rPr>
              <a:t>企业本地部署 </a:t>
            </a:r>
            <a:r>
              <a:rPr lang="en-US" altLang="zh-CN" sz="1600">
                <a:latin typeface="Inter"/>
              </a:rPr>
              <a:t>DeepSeek R1 </a:t>
            </a:r>
            <a:r>
              <a:rPr lang="zh-CN" altLang="en-US" sz="1600">
                <a:latin typeface="Inter"/>
              </a:rPr>
              <a:t>的核心优势如下：</a:t>
            </a:r>
            <a:endParaRPr lang="zh-CN" altLang="en-US" sz="900" b="0" i="0">
              <a:effectLst/>
              <a:latin typeface="Inter"/>
            </a:endParaRPr>
          </a:p>
        </p:txBody>
      </p:sp>
      <p:sp>
        <p:nvSpPr>
          <p:cNvPr id="6" name="文本框 5">
            <a:extLst>
              <a:ext uri="{FF2B5EF4-FFF2-40B4-BE49-F238E27FC236}">
                <a16:creationId xmlns:a16="http://schemas.microsoft.com/office/drawing/2014/main" id="{43BCB851-64CF-10AC-8965-F5EEDED868FB}"/>
              </a:ext>
            </a:extLst>
          </p:cNvPr>
          <p:cNvSpPr txBox="1"/>
          <p:nvPr/>
        </p:nvSpPr>
        <p:spPr>
          <a:xfrm>
            <a:off x="9514158" y="6585358"/>
            <a:ext cx="2677842" cy="276999"/>
          </a:xfrm>
          <a:prstGeom prst="rect">
            <a:avLst/>
          </a:prstGeom>
          <a:noFill/>
        </p:spPr>
        <p:txBody>
          <a:bodyPr wrap="square">
            <a:spAutoFit/>
          </a:bodyPr>
          <a:lstStyle/>
          <a:p>
            <a:r>
              <a:rPr lang="en-US" altLang="zh-CN" sz="1200">
                <a:hlinkClick r:id="rId2"/>
              </a:rPr>
              <a:t>GitHub - </a:t>
            </a:r>
            <a:r>
              <a:rPr lang="en-US" altLang="zh-CN" sz="1200" err="1">
                <a:hlinkClick r:id="rId2"/>
              </a:rPr>
              <a:t>deepseek</a:t>
            </a:r>
            <a:r>
              <a:rPr lang="en-US" altLang="zh-CN" sz="1200">
                <a:hlinkClick r:id="rId2"/>
              </a:rPr>
              <a:t>-ai/DeepSeek-R1</a:t>
            </a:r>
            <a:endParaRPr lang="zh-CN" altLang="en-US" sz="1200"/>
          </a:p>
        </p:txBody>
      </p:sp>
      <p:graphicFrame>
        <p:nvGraphicFramePr>
          <p:cNvPr id="7" name="表格 6">
            <a:extLst>
              <a:ext uri="{FF2B5EF4-FFF2-40B4-BE49-F238E27FC236}">
                <a16:creationId xmlns:a16="http://schemas.microsoft.com/office/drawing/2014/main" id="{7ADAD996-0289-6596-B54B-A496E4BD573A}"/>
              </a:ext>
            </a:extLst>
          </p:cNvPr>
          <p:cNvGraphicFramePr>
            <a:graphicFrameLocks noGrp="1"/>
          </p:cNvGraphicFramePr>
          <p:nvPr>
            <p:extLst>
              <p:ext uri="{D42A27DB-BD31-4B8C-83A1-F6EECF244321}">
                <p14:modId xmlns:p14="http://schemas.microsoft.com/office/powerpoint/2010/main" val="1643578360"/>
              </p:ext>
            </p:extLst>
          </p:nvPr>
        </p:nvGraphicFramePr>
        <p:xfrm>
          <a:off x="694481" y="2199190"/>
          <a:ext cx="5024163" cy="4374331"/>
        </p:xfrm>
        <a:graphic>
          <a:graphicData uri="http://schemas.openxmlformats.org/drawingml/2006/table">
            <a:tbl>
              <a:tblPr firstRow="1" firstCol="1" bandRow="1">
                <a:tableStyleId>{5C22544A-7EE6-4342-B048-85BDC9FD1C3A}</a:tableStyleId>
              </a:tblPr>
              <a:tblGrid>
                <a:gridCol w="1376167">
                  <a:extLst>
                    <a:ext uri="{9D8B030D-6E8A-4147-A177-3AD203B41FA5}">
                      <a16:colId xmlns:a16="http://schemas.microsoft.com/office/drawing/2014/main" val="2527033935"/>
                    </a:ext>
                  </a:extLst>
                </a:gridCol>
                <a:gridCol w="3647996">
                  <a:extLst>
                    <a:ext uri="{9D8B030D-6E8A-4147-A177-3AD203B41FA5}">
                      <a16:colId xmlns:a16="http://schemas.microsoft.com/office/drawing/2014/main" val="3223955273"/>
                    </a:ext>
                  </a:extLst>
                </a:gridCol>
              </a:tblGrid>
              <a:tr h="531169">
                <a:tc>
                  <a:txBody>
                    <a:bodyPr/>
                    <a:lstStyle/>
                    <a:p>
                      <a:pPr algn="ctr"/>
                      <a:r>
                        <a:rPr lang="zh-CN" sz="1050" kern="100">
                          <a:effectLst/>
                        </a:rPr>
                        <a:t>核心优势</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86405" marR="86405" marT="57604" marB="57604" anchor="ctr"/>
                </a:tc>
                <a:tc>
                  <a:txBody>
                    <a:bodyPr/>
                    <a:lstStyle/>
                    <a:p>
                      <a:pPr algn="ctr"/>
                      <a:r>
                        <a:rPr lang="zh-CN" sz="1050" kern="100">
                          <a:effectLst/>
                        </a:rPr>
                        <a:t>详情</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86405" marR="86405" marT="57604" marB="57604" anchor="ctr"/>
                </a:tc>
                <a:extLst>
                  <a:ext uri="{0D108BD9-81ED-4DB2-BD59-A6C34878D82A}">
                    <a16:rowId xmlns:a16="http://schemas.microsoft.com/office/drawing/2014/main" val="2052553730"/>
                  </a:ext>
                </a:extLst>
              </a:tr>
              <a:tr h="749885">
                <a:tc>
                  <a:txBody>
                    <a:bodyPr/>
                    <a:lstStyle/>
                    <a:p>
                      <a:pPr algn="ctr"/>
                      <a:r>
                        <a:rPr lang="zh-CN" sz="1050" kern="100">
                          <a:effectLst/>
                        </a:rPr>
                        <a:t>数据安全保障</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86405" marR="86405" marT="57604" marB="57604" anchor="ctr"/>
                </a:tc>
                <a:tc>
                  <a:txBody>
                    <a:bodyPr/>
                    <a:lstStyle/>
                    <a:p>
                      <a:pPr algn="just"/>
                      <a:r>
                        <a:rPr lang="zh-CN" sz="1050" kern="100" dirty="0">
                          <a:effectLst/>
                        </a:rPr>
                        <a:t>所有数据处理和运算都在本地完成，无需将数据传输到</a:t>
                      </a:r>
                      <a:r>
                        <a:rPr lang="zh-CN" altLang="en-US" sz="1050" kern="100" dirty="0">
                          <a:effectLst/>
                        </a:rPr>
                        <a:t>境外服务器</a:t>
                      </a:r>
                      <a:r>
                        <a:rPr lang="zh-CN" sz="1050" kern="100" dirty="0">
                          <a:effectLst/>
                        </a:rPr>
                        <a:t>，避免数据在传输和存储中泄露</a:t>
                      </a:r>
                      <a:r>
                        <a:rPr lang="en-US" sz="1050" kern="100" dirty="0">
                          <a:effectLst/>
                        </a:rPr>
                        <a:t>1</a:t>
                      </a:r>
                      <a:r>
                        <a:rPr lang="zh-CN" sz="1050" kern="100" dirty="0">
                          <a:effectLst/>
                        </a:rPr>
                        <a:t>。</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6405" marR="86405" marT="57604" marB="57604" anchor="ctr"/>
                </a:tc>
                <a:extLst>
                  <a:ext uri="{0D108BD9-81ED-4DB2-BD59-A6C34878D82A}">
                    <a16:rowId xmlns:a16="http://schemas.microsoft.com/office/drawing/2014/main" val="3552780152"/>
                  </a:ext>
                </a:extLst>
              </a:tr>
              <a:tr h="749885">
                <a:tc>
                  <a:txBody>
                    <a:bodyPr/>
                    <a:lstStyle/>
                    <a:p>
                      <a:pPr algn="ctr"/>
                      <a:r>
                        <a:rPr lang="zh-CN" sz="1050" kern="100">
                          <a:effectLst/>
                        </a:rPr>
                        <a:t>定制化自由</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86405" marR="86405" marT="57604" marB="57604" anchor="ctr"/>
                </a:tc>
                <a:tc>
                  <a:txBody>
                    <a:bodyPr/>
                    <a:lstStyle/>
                    <a:p>
                      <a:pPr algn="just"/>
                      <a:r>
                        <a:rPr lang="zh-CN" sz="1050" kern="100">
                          <a:effectLst/>
                        </a:rPr>
                        <a:t>用户能根据实际需求对模型进行定制化配置和优化，使其更好地适应特定业务场景和工作流程。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86405" marR="86405" marT="57604" marB="57604" anchor="ctr"/>
                </a:tc>
                <a:extLst>
                  <a:ext uri="{0D108BD9-81ED-4DB2-BD59-A6C34878D82A}">
                    <a16:rowId xmlns:a16="http://schemas.microsoft.com/office/drawing/2014/main" val="3688899496"/>
                  </a:ext>
                </a:extLst>
              </a:tr>
              <a:tr h="749885">
                <a:tc>
                  <a:txBody>
                    <a:bodyPr/>
                    <a:lstStyle/>
                    <a:p>
                      <a:pPr algn="ctr"/>
                      <a:r>
                        <a:rPr lang="zh-CN" sz="1050" kern="100">
                          <a:effectLst/>
                        </a:rPr>
                        <a:t>响应速度快</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86405" marR="86405" marT="57604" marB="57604" anchor="ctr"/>
                </a:tc>
                <a:tc>
                  <a:txBody>
                    <a:bodyPr/>
                    <a:lstStyle/>
                    <a:p>
                      <a:pPr algn="just"/>
                      <a:r>
                        <a:rPr lang="zh-CN" sz="1050" kern="100" dirty="0">
                          <a:effectLst/>
                        </a:rPr>
                        <a:t>无需通过网络传输请求到云端服务器，用户请求可在本地快速处理，几乎即时响应，提高工作效率和使用体验</a:t>
                      </a:r>
                      <a:r>
                        <a:rPr lang="en-US" sz="1050" kern="100" dirty="0">
                          <a:effectLst/>
                        </a:rPr>
                        <a:t>1</a:t>
                      </a:r>
                      <a:r>
                        <a:rPr lang="zh-CN" sz="1050" kern="100" dirty="0">
                          <a:effectLst/>
                        </a:rPr>
                        <a:t>。</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6405" marR="86405" marT="57604" marB="57604" anchor="ctr"/>
                </a:tc>
                <a:extLst>
                  <a:ext uri="{0D108BD9-81ED-4DB2-BD59-A6C34878D82A}">
                    <a16:rowId xmlns:a16="http://schemas.microsoft.com/office/drawing/2014/main" val="1559829366"/>
                  </a:ext>
                </a:extLst>
              </a:tr>
              <a:tr h="531169">
                <a:tc>
                  <a:txBody>
                    <a:bodyPr/>
                    <a:lstStyle/>
                    <a:p>
                      <a:pPr algn="ctr"/>
                      <a:r>
                        <a:rPr lang="zh-CN" sz="1050" kern="100">
                          <a:effectLst/>
                        </a:rPr>
                        <a:t>成本可控</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86405" marR="86405" marT="57604" marB="57604" anchor="ctr"/>
                </a:tc>
                <a:tc>
                  <a:txBody>
                    <a:bodyPr/>
                    <a:lstStyle/>
                    <a:p>
                      <a:pPr algn="just"/>
                      <a:r>
                        <a:rPr lang="zh-CN" sz="1050" kern="100">
                          <a:effectLst/>
                        </a:rPr>
                        <a:t>一次部署可长期使用，无需像使用云端服务那样按次或按量计费。</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86405" marR="86405" marT="57604" marB="57604" anchor="ctr"/>
                </a:tc>
                <a:extLst>
                  <a:ext uri="{0D108BD9-81ED-4DB2-BD59-A6C34878D82A}">
                    <a16:rowId xmlns:a16="http://schemas.microsoft.com/office/drawing/2014/main" val="1274225699"/>
                  </a:ext>
                </a:extLst>
              </a:tr>
              <a:tr h="531169">
                <a:tc>
                  <a:txBody>
                    <a:bodyPr/>
                    <a:lstStyle/>
                    <a:p>
                      <a:pPr algn="ctr"/>
                      <a:r>
                        <a:rPr lang="zh-CN" sz="1050" kern="100">
                          <a:effectLst/>
                        </a:rPr>
                        <a:t>全链路国产</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86405" marR="86405" marT="57604" marB="57604" anchor="ctr"/>
                </a:tc>
                <a:tc>
                  <a:txBody>
                    <a:bodyPr/>
                    <a:lstStyle/>
                    <a:p>
                      <a:pPr algn="just"/>
                      <a:r>
                        <a:rPr lang="zh-CN" sz="1050" kern="100">
                          <a:effectLst/>
                        </a:rPr>
                        <a:t>完全规避国际禁令风险，且中文理解能力处于行业顶尖水平。</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86405" marR="86405" marT="57604" marB="57604" anchor="ctr"/>
                </a:tc>
                <a:extLst>
                  <a:ext uri="{0D108BD9-81ED-4DB2-BD59-A6C34878D82A}">
                    <a16:rowId xmlns:a16="http://schemas.microsoft.com/office/drawing/2014/main" val="814501437"/>
                  </a:ext>
                </a:extLst>
              </a:tr>
              <a:tr h="531169">
                <a:tc>
                  <a:txBody>
                    <a:bodyPr/>
                    <a:lstStyle/>
                    <a:p>
                      <a:pPr algn="ctr"/>
                      <a:r>
                        <a:rPr lang="zh-CN" sz="1050" kern="100">
                          <a:effectLst/>
                        </a:rPr>
                        <a:t>极简部署</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86405" marR="86405" marT="57604" marB="57604" anchor="ctr"/>
                </a:tc>
                <a:tc>
                  <a:txBody>
                    <a:bodyPr/>
                    <a:lstStyle/>
                    <a:p>
                      <a:pPr algn="just"/>
                      <a:r>
                        <a:rPr lang="zh-CN" sz="1050" kern="100" dirty="0">
                          <a:effectLst/>
                        </a:rPr>
                        <a:t>支持</a:t>
                      </a:r>
                      <a:r>
                        <a:rPr lang="en-US" sz="1050" kern="100" dirty="0">
                          <a:effectLst/>
                        </a:rPr>
                        <a:t> </a:t>
                      </a:r>
                      <a:r>
                        <a:rPr lang="en-US" sz="1050" kern="100" dirty="0" err="1">
                          <a:effectLst/>
                        </a:rPr>
                        <a:t>Ollama</a:t>
                      </a:r>
                      <a:r>
                        <a:rPr lang="en-US" sz="1050" kern="100" dirty="0">
                          <a:effectLst/>
                        </a:rPr>
                        <a:t> </a:t>
                      </a:r>
                      <a:r>
                        <a:rPr lang="zh-CN" sz="1050" kern="100" dirty="0">
                          <a:effectLst/>
                        </a:rPr>
                        <a:t>一键部署，</a:t>
                      </a:r>
                      <a:r>
                        <a:rPr lang="en-US" sz="1050" kern="100" dirty="0">
                          <a:effectLst/>
                        </a:rPr>
                        <a:t>3 </a:t>
                      </a:r>
                      <a:r>
                        <a:rPr lang="zh-CN" sz="1050" kern="100" dirty="0">
                          <a:effectLst/>
                        </a:rPr>
                        <a:t>分钟左右即可实现本地化</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86405" marR="86405" marT="57604" marB="57604" anchor="ctr"/>
                </a:tc>
                <a:extLst>
                  <a:ext uri="{0D108BD9-81ED-4DB2-BD59-A6C34878D82A}">
                    <a16:rowId xmlns:a16="http://schemas.microsoft.com/office/drawing/2014/main" val="3040682871"/>
                  </a:ext>
                </a:extLst>
              </a:tr>
            </a:tbl>
          </a:graphicData>
        </a:graphic>
      </p:graphicFrame>
      <p:graphicFrame>
        <p:nvGraphicFramePr>
          <p:cNvPr id="8" name="表格 7">
            <a:extLst>
              <a:ext uri="{FF2B5EF4-FFF2-40B4-BE49-F238E27FC236}">
                <a16:creationId xmlns:a16="http://schemas.microsoft.com/office/drawing/2014/main" id="{CEB3ACC5-C3B9-9457-70D4-6CC6A9ED0CCC}"/>
              </a:ext>
            </a:extLst>
          </p:cNvPr>
          <p:cNvGraphicFramePr>
            <a:graphicFrameLocks noGrp="1"/>
          </p:cNvGraphicFramePr>
          <p:nvPr/>
        </p:nvGraphicFramePr>
        <p:xfrm>
          <a:off x="6096000" y="2199190"/>
          <a:ext cx="5877560" cy="4374330"/>
        </p:xfrm>
        <a:graphic>
          <a:graphicData uri="http://schemas.openxmlformats.org/drawingml/2006/table">
            <a:tbl>
              <a:tblPr firstRow="1" firstCol="1">
                <a:tableStyleId>{F5AB1C69-6EDB-4FF4-983F-18BD219EF322}</a:tableStyleId>
              </a:tblPr>
              <a:tblGrid>
                <a:gridCol w="2078645">
                  <a:extLst>
                    <a:ext uri="{9D8B030D-6E8A-4147-A177-3AD203B41FA5}">
                      <a16:colId xmlns:a16="http://schemas.microsoft.com/office/drawing/2014/main" val="664495747"/>
                    </a:ext>
                  </a:extLst>
                </a:gridCol>
                <a:gridCol w="3798915">
                  <a:extLst>
                    <a:ext uri="{9D8B030D-6E8A-4147-A177-3AD203B41FA5}">
                      <a16:colId xmlns:a16="http://schemas.microsoft.com/office/drawing/2014/main" val="1206937067"/>
                    </a:ext>
                  </a:extLst>
                </a:gridCol>
              </a:tblGrid>
              <a:tr h="402397">
                <a:tc>
                  <a:txBody>
                    <a:bodyPr/>
                    <a:lstStyle/>
                    <a:p>
                      <a:pPr algn="ctr" fontAlgn="ctr"/>
                      <a:r>
                        <a:rPr lang="en-US" sz="1200" u="none" strike="noStrike">
                          <a:effectLst/>
                        </a:rPr>
                        <a:t>DeepSeek </a:t>
                      </a:r>
                      <a:r>
                        <a:rPr lang="zh-CN" altLang="en-US" sz="1200" u="none" strike="noStrike">
                          <a:effectLst/>
                        </a:rPr>
                        <a:t>模型版本</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1043" marR="1043" marT="1043" marB="0" anchor="ctr"/>
                </a:tc>
                <a:tc>
                  <a:txBody>
                    <a:bodyPr/>
                    <a:lstStyle/>
                    <a:p>
                      <a:pPr algn="ctr" fontAlgn="ctr"/>
                      <a:r>
                        <a:rPr lang="zh-CN" altLang="en-US" sz="1200" u="none" strike="noStrike">
                          <a:effectLst/>
                        </a:rPr>
                        <a:t>硬件配置需求</a:t>
                      </a: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1043" marR="1043" marT="1043" marB="0" anchor="ctr"/>
                </a:tc>
                <a:extLst>
                  <a:ext uri="{0D108BD9-81ED-4DB2-BD59-A6C34878D82A}">
                    <a16:rowId xmlns:a16="http://schemas.microsoft.com/office/drawing/2014/main" val="932350248"/>
                  </a:ext>
                </a:extLst>
              </a:tr>
              <a:tr h="567419">
                <a:tc>
                  <a:txBody>
                    <a:bodyPr/>
                    <a:lstStyle/>
                    <a:p>
                      <a:pPr algn="ctr" fontAlgn="ctr"/>
                      <a:r>
                        <a:rPr lang="en-US" sz="1200" u="none" strike="noStrike">
                          <a:effectLst/>
                        </a:rPr>
                        <a:t>DeepSeek-R1-1.5B</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1043" marR="1043" marT="1043" marB="0" anchor="ctr"/>
                </a:tc>
                <a:tc>
                  <a:txBody>
                    <a:bodyPr/>
                    <a:lstStyle/>
                    <a:p>
                      <a:pPr algn="ctr"/>
                      <a:r>
                        <a:rPr lang="en-US" sz="1200" kern="100">
                          <a:solidFill>
                            <a:schemeClr val="dk1"/>
                          </a:solidFill>
                          <a:effectLst/>
                          <a:latin typeface="+mn-lt"/>
                          <a:ea typeface="+mn-ea"/>
                          <a:cs typeface="+mn-cs"/>
                        </a:rPr>
                        <a:t>4</a:t>
                      </a:r>
                      <a:r>
                        <a:rPr lang="zh-CN" altLang="en-US" sz="1200" kern="100">
                          <a:solidFill>
                            <a:schemeClr val="dk1"/>
                          </a:solidFill>
                          <a:effectLst/>
                          <a:latin typeface="+mn-lt"/>
                          <a:ea typeface="+mn-ea"/>
                          <a:cs typeface="+mn-cs"/>
                        </a:rPr>
                        <a:t>核处理器、</a:t>
                      </a:r>
                      <a:r>
                        <a:rPr lang="en-US" sz="1200" kern="100">
                          <a:solidFill>
                            <a:schemeClr val="dk1"/>
                          </a:solidFill>
                          <a:effectLst/>
                          <a:latin typeface="+mn-lt"/>
                          <a:ea typeface="+mn-ea"/>
                          <a:cs typeface="+mn-cs"/>
                        </a:rPr>
                        <a:t>8G</a:t>
                      </a:r>
                      <a:r>
                        <a:rPr lang="zh-CN" altLang="en-US" sz="1200" kern="100">
                          <a:solidFill>
                            <a:schemeClr val="dk1"/>
                          </a:solidFill>
                          <a:effectLst/>
                          <a:latin typeface="+mn-lt"/>
                          <a:ea typeface="+mn-ea"/>
                          <a:cs typeface="+mn-cs"/>
                        </a:rPr>
                        <a:t>内存，无需显卡</a:t>
                      </a:r>
                    </a:p>
                  </a:txBody>
                  <a:tcPr marL="31258" marR="31258" marT="7814" marB="7814" anchor="ctr"/>
                </a:tc>
                <a:extLst>
                  <a:ext uri="{0D108BD9-81ED-4DB2-BD59-A6C34878D82A}">
                    <a16:rowId xmlns:a16="http://schemas.microsoft.com/office/drawing/2014/main" val="295648934"/>
                  </a:ext>
                </a:extLst>
              </a:tr>
              <a:tr h="567419">
                <a:tc>
                  <a:txBody>
                    <a:bodyPr/>
                    <a:lstStyle/>
                    <a:p>
                      <a:pPr algn="ctr" fontAlgn="ctr"/>
                      <a:r>
                        <a:rPr lang="en-US" sz="1200" u="none" strike="noStrike">
                          <a:effectLst/>
                        </a:rPr>
                        <a:t>DeepSeek-R1-7B</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1043" marR="1043" marT="1043" marB="0" anchor="ctr"/>
                </a:tc>
                <a:tc>
                  <a:txBody>
                    <a:bodyPr/>
                    <a:lstStyle/>
                    <a:p>
                      <a:pPr algn="ctr"/>
                      <a:r>
                        <a:rPr lang="en-US" sz="1200" kern="100">
                          <a:solidFill>
                            <a:schemeClr val="dk1"/>
                          </a:solidFill>
                          <a:effectLst/>
                          <a:latin typeface="+mn-lt"/>
                          <a:ea typeface="+mn-ea"/>
                          <a:cs typeface="+mn-cs"/>
                        </a:rPr>
                        <a:t>8</a:t>
                      </a:r>
                      <a:r>
                        <a:rPr lang="zh-CN" altLang="en-US" sz="1200" kern="100">
                          <a:solidFill>
                            <a:schemeClr val="dk1"/>
                          </a:solidFill>
                          <a:effectLst/>
                          <a:latin typeface="+mn-lt"/>
                          <a:ea typeface="+mn-ea"/>
                          <a:cs typeface="+mn-cs"/>
                        </a:rPr>
                        <a:t>核处理器、</a:t>
                      </a:r>
                      <a:r>
                        <a:rPr lang="en-US" sz="1200" kern="100">
                          <a:solidFill>
                            <a:schemeClr val="dk1"/>
                          </a:solidFill>
                          <a:effectLst/>
                          <a:latin typeface="+mn-lt"/>
                          <a:ea typeface="+mn-ea"/>
                          <a:cs typeface="+mn-cs"/>
                        </a:rPr>
                        <a:t>16G</a:t>
                      </a:r>
                      <a:r>
                        <a:rPr lang="zh-CN" altLang="en-US" sz="1200" kern="100">
                          <a:solidFill>
                            <a:schemeClr val="dk1"/>
                          </a:solidFill>
                          <a:effectLst/>
                          <a:latin typeface="+mn-lt"/>
                          <a:ea typeface="+mn-ea"/>
                          <a:cs typeface="+mn-cs"/>
                        </a:rPr>
                        <a:t>内存，</a:t>
                      </a:r>
                      <a:r>
                        <a:rPr lang="en-US" sz="1200" kern="100">
                          <a:solidFill>
                            <a:schemeClr val="dk1"/>
                          </a:solidFill>
                          <a:effectLst/>
                          <a:latin typeface="+mn-lt"/>
                          <a:ea typeface="+mn-ea"/>
                          <a:cs typeface="+mn-cs"/>
                        </a:rPr>
                        <a:t>Ryzen7</a:t>
                      </a:r>
                      <a:r>
                        <a:rPr lang="zh-CN" altLang="en-US" sz="1200" kern="100">
                          <a:solidFill>
                            <a:schemeClr val="dk1"/>
                          </a:solidFill>
                          <a:effectLst/>
                          <a:latin typeface="+mn-lt"/>
                          <a:ea typeface="+mn-ea"/>
                          <a:cs typeface="+mn-cs"/>
                        </a:rPr>
                        <a:t>或更高，</a:t>
                      </a:r>
                      <a:r>
                        <a:rPr lang="en-US" sz="1200" kern="100">
                          <a:solidFill>
                            <a:schemeClr val="dk1"/>
                          </a:solidFill>
                          <a:effectLst/>
                          <a:latin typeface="+mn-lt"/>
                          <a:ea typeface="+mn-ea"/>
                          <a:cs typeface="+mn-cs"/>
                        </a:rPr>
                        <a:t>RTX 3060</a:t>
                      </a:r>
                      <a:r>
                        <a:rPr lang="zh-CN" altLang="en-US" sz="1200" kern="100">
                          <a:solidFill>
                            <a:schemeClr val="dk1"/>
                          </a:solidFill>
                          <a:effectLst/>
                          <a:latin typeface="+mn-lt"/>
                          <a:ea typeface="+mn-ea"/>
                          <a:cs typeface="+mn-cs"/>
                        </a:rPr>
                        <a:t>（</a:t>
                      </a:r>
                      <a:r>
                        <a:rPr lang="en-US" sz="1200" kern="100">
                          <a:solidFill>
                            <a:schemeClr val="dk1"/>
                          </a:solidFill>
                          <a:effectLst/>
                          <a:latin typeface="+mn-lt"/>
                          <a:ea typeface="+mn-ea"/>
                          <a:cs typeface="+mn-cs"/>
                        </a:rPr>
                        <a:t>12GB</a:t>
                      </a:r>
                      <a:r>
                        <a:rPr lang="zh-CN" altLang="en-US" sz="1200" kern="100">
                          <a:solidFill>
                            <a:schemeClr val="dk1"/>
                          </a:solidFill>
                          <a:effectLst/>
                          <a:latin typeface="+mn-lt"/>
                          <a:ea typeface="+mn-ea"/>
                          <a:cs typeface="+mn-cs"/>
                        </a:rPr>
                        <a:t>）或更高</a:t>
                      </a:r>
                    </a:p>
                  </a:txBody>
                  <a:tcPr marL="31258" marR="31258" marT="7814" marB="7814" anchor="ctr"/>
                </a:tc>
                <a:extLst>
                  <a:ext uri="{0D108BD9-81ED-4DB2-BD59-A6C34878D82A}">
                    <a16:rowId xmlns:a16="http://schemas.microsoft.com/office/drawing/2014/main" val="176970995"/>
                  </a:ext>
                </a:extLst>
              </a:tr>
              <a:tr h="567419">
                <a:tc>
                  <a:txBody>
                    <a:bodyPr/>
                    <a:lstStyle/>
                    <a:p>
                      <a:pPr algn="ctr" fontAlgn="ctr"/>
                      <a:r>
                        <a:rPr lang="en-US" sz="1200" u="none" strike="noStrike">
                          <a:effectLst/>
                        </a:rPr>
                        <a:t>DeepSeek-R1-8B</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1043" marR="1043" marT="1043" marB="0" anchor="ctr"/>
                </a:tc>
                <a:tc>
                  <a:txBody>
                    <a:bodyPr/>
                    <a:lstStyle/>
                    <a:p>
                      <a:pPr algn="ctr"/>
                      <a:r>
                        <a:rPr lang="en-US" sz="1200" kern="100">
                          <a:solidFill>
                            <a:schemeClr val="dk1"/>
                          </a:solidFill>
                          <a:effectLst/>
                          <a:latin typeface="+mn-lt"/>
                          <a:ea typeface="+mn-ea"/>
                          <a:cs typeface="+mn-cs"/>
                        </a:rPr>
                        <a:t>8</a:t>
                      </a:r>
                      <a:r>
                        <a:rPr lang="zh-CN" altLang="en-US" sz="1200" kern="100">
                          <a:solidFill>
                            <a:schemeClr val="dk1"/>
                          </a:solidFill>
                          <a:effectLst/>
                          <a:latin typeface="+mn-lt"/>
                          <a:ea typeface="+mn-ea"/>
                          <a:cs typeface="+mn-cs"/>
                        </a:rPr>
                        <a:t>核处理器、</a:t>
                      </a:r>
                      <a:r>
                        <a:rPr lang="en-US" sz="1200" kern="100">
                          <a:solidFill>
                            <a:schemeClr val="dk1"/>
                          </a:solidFill>
                          <a:effectLst/>
                          <a:latin typeface="+mn-lt"/>
                          <a:ea typeface="+mn-ea"/>
                          <a:cs typeface="+mn-cs"/>
                        </a:rPr>
                        <a:t>16G</a:t>
                      </a:r>
                      <a:r>
                        <a:rPr lang="zh-CN" altLang="en-US" sz="1200" kern="100">
                          <a:solidFill>
                            <a:schemeClr val="dk1"/>
                          </a:solidFill>
                          <a:effectLst/>
                          <a:latin typeface="+mn-lt"/>
                          <a:ea typeface="+mn-ea"/>
                          <a:cs typeface="+mn-cs"/>
                        </a:rPr>
                        <a:t>内存，</a:t>
                      </a:r>
                      <a:r>
                        <a:rPr lang="en-US" sz="1200" kern="100">
                          <a:solidFill>
                            <a:schemeClr val="dk1"/>
                          </a:solidFill>
                          <a:effectLst/>
                          <a:latin typeface="+mn-lt"/>
                          <a:ea typeface="+mn-ea"/>
                          <a:cs typeface="+mn-cs"/>
                        </a:rPr>
                        <a:t>Ryzen7</a:t>
                      </a:r>
                      <a:r>
                        <a:rPr lang="zh-CN" altLang="en-US" sz="1200" kern="100">
                          <a:solidFill>
                            <a:schemeClr val="dk1"/>
                          </a:solidFill>
                          <a:effectLst/>
                          <a:latin typeface="+mn-lt"/>
                          <a:ea typeface="+mn-ea"/>
                          <a:cs typeface="+mn-cs"/>
                        </a:rPr>
                        <a:t>或更高，</a:t>
                      </a:r>
                      <a:r>
                        <a:rPr lang="en-US" sz="1200" kern="100">
                          <a:solidFill>
                            <a:schemeClr val="dk1"/>
                          </a:solidFill>
                          <a:effectLst/>
                          <a:latin typeface="+mn-lt"/>
                          <a:ea typeface="+mn-ea"/>
                          <a:cs typeface="+mn-cs"/>
                        </a:rPr>
                        <a:t>RTX 3060</a:t>
                      </a:r>
                      <a:r>
                        <a:rPr lang="zh-CN" altLang="en-US" sz="1200" kern="100">
                          <a:solidFill>
                            <a:schemeClr val="dk1"/>
                          </a:solidFill>
                          <a:effectLst/>
                          <a:latin typeface="+mn-lt"/>
                          <a:ea typeface="+mn-ea"/>
                          <a:cs typeface="+mn-cs"/>
                        </a:rPr>
                        <a:t>（</a:t>
                      </a:r>
                      <a:r>
                        <a:rPr lang="en-US" sz="1200" kern="100">
                          <a:solidFill>
                            <a:schemeClr val="dk1"/>
                          </a:solidFill>
                          <a:effectLst/>
                          <a:latin typeface="+mn-lt"/>
                          <a:ea typeface="+mn-ea"/>
                          <a:cs typeface="+mn-cs"/>
                        </a:rPr>
                        <a:t>12GB</a:t>
                      </a:r>
                      <a:r>
                        <a:rPr lang="zh-CN" altLang="en-US" sz="1200" kern="100">
                          <a:solidFill>
                            <a:schemeClr val="dk1"/>
                          </a:solidFill>
                          <a:effectLst/>
                          <a:latin typeface="+mn-lt"/>
                          <a:ea typeface="+mn-ea"/>
                          <a:cs typeface="+mn-cs"/>
                        </a:rPr>
                        <a:t>）或</a:t>
                      </a:r>
                      <a:r>
                        <a:rPr lang="en-US" sz="1200" kern="100">
                          <a:solidFill>
                            <a:schemeClr val="dk1"/>
                          </a:solidFill>
                          <a:effectLst/>
                          <a:latin typeface="+mn-lt"/>
                          <a:ea typeface="+mn-ea"/>
                          <a:cs typeface="+mn-cs"/>
                        </a:rPr>
                        <a:t>4060</a:t>
                      </a:r>
                      <a:endParaRPr lang="zh-CN" altLang="en-US" sz="1200" kern="100">
                        <a:solidFill>
                          <a:schemeClr val="dk1"/>
                        </a:solidFill>
                        <a:effectLst/>
                        <a:latin typeface="+mn-lt"/>
                        <a:ea typeface="+mn-ea"/>
                        <a:cs typeface="+mn-cs"/>
                      </a:endParaRPr>
                    </a:p>
                  </a:txBody>
                  <a:tcPr marL="31258" marR="31258" marT="7814" marB="7814" anchor="ctr"/>
                </a:tc>
                <a:extLst>
                  <a:ext uri="{0D108BD9-81ED-4DB2-BD59-A6C34878D82A}">
                    <a16:rowId xmlns:a16="http://schemas.microsoft.com/office/drawing/2014/main" val="2125518494"/>
                  </a:ext>
                </a:extLst>
              </a:tr>
              <a:tr h="567419">
                <a:tc>
                  <a:txBody>
                    <a:bodyPr/>
                    <a:lstStyle/>
                    <a:p>
                      <a:pPr algn="ctr" fontAlgn="ctr"/>
                      <a:r>
                        <a:rPr lang="en-US" sz="1200" u="none" strike="noStrike">
                          <a:effectLst/>
                        </a:rPr>
                        <a:t>DeepSeek-R1-14B</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1043" marR="1043" marT="1043" marB="0" anchor="ctr"/>
                </a:tc>
                <a:tc>
                  <a:txBody>
                    <a:bodyPr/>
                    <a:lstStyle/>
                    <a:p>
                      <a:pPr algn="ctr"/>
                      <a:r>
                        <a:rPr lang="en-US" sz="1200" kern="100">
                          <a:solidFill>
                            <a:schemeClr val="dk1"/>
                          </a:solidFill>
                          <a:effectLst/>
                          <a:latin typeface="+mn-lt"/>
                          <a:ea typeface="+mn-ea"/>
                          <a:cs typeface="+mn-cs"/>
                        </a:rPr>
                        <a:t>i9-13900K</a:t>
                      </a:r>
                      <a:r>
                        <a:rPr lang="zh-CN" altLang="en-US" sz="1200" kern="100">
                          <a:solidFill>
                            <a:schemeClr val="dk1"/>
                          </a:solidFill>
                          <a:effectLst/>
                          <a:latin typeface="+mn-lt"/>
                          <a:ea typeface="+mn-ea"/>
                          <a:cs typeface="+mn-cs"/>
                        </a:rPr>
                        <a:t>或更高、</a:t>
                      </a:r>
                      <a:r>
                        <a:rPr lang="en-US" sz="1200" kern="100">
                          <a:solidFill>
                            <a:schemeClr val="dk1"/>
                          </a:solidFill>
                          <a:effectLst/>
                          <a:latin typeface="+mn-lt"/>
                          <a:ea typeface="+mn-ea"/>
                          <a:cs typeface="+mn-cs"/>
                        </a:rPr>
                        <a:t>32G</a:t>
                      </a:r>
                      <a:r>
                        <a:rPr lang="zh-CN" altLang="en-US" sz="1200" kern="100">
                          <a:solidFill>
                            <a:schemeClr val="dk1"/>
                          </a:solidFill>
                          <a:effectLst/>
                          <a:latin typeface="+mn-lt"/>
                          <a:ea typeface="+mn-ea"/>
                          <a:cs typeface="+mn-cs"/>
                        </a:rPr>
                        <a:t>内存，</a:t>
                      </a:r>
                      <a:r>
                        <a:rPr lang="en-US" sz="1200" kern="100">
                          <a:solidFill>
                            <a:schemeClr val="dk1"/>
                          </a:solidFill>
                          <a:effectLst/>
                          <a:latin typeface="+mn-lt"/>
                          <a:ea typeface="+mn-ea"/>
                          <a:cs typeface="+mn-cs"/>
                        </a:rPr>
                        <a:t>RTX 4090</a:t>
                      </a:r>
                      <a:r>
                        <a:rPr lang="zh-CN" altLang="en-US" sz="1200" kern="100">
                          <a:solidFill>
                            <a:schemeClr val="dk1"/>
                          </a:solidFill>
                          <a:effectLst/>
                          <a:latin typeface="+mn-lt"/>
                          <a:ea typeface="+mn-ea"/>
                          <a:cs typeface="+mn-cs"/>
                        </a:rPr>
                        <a:t>（</a:t>
                      </a:r>
                      <a:r>
                        <a:rPr lang="en-US" sz="1200" kern="100">
                          <a:solidFill>
                            <a:schemeClr val="dk1"/>
                          </a:solidFill>
                          <a:effectLst/>
                          <a:latin typeface="+mn-lt"/>
                          <a:ea typeface="+mn-ea"/>
                          <a:cs typeface="+mn-cs"/>
                        </a:rPr>
                        <a:t>24GB</a:t>
                      </a:r>
                      <a:r>
                        <a:rPr lang="zh-CN" altLang="en-US" sz="1200" kern="100">
                          <a:solidFill>
                            <a:schemeClr val="dk1"/>
                          </a:solidFill>
                          <a:effectLst/>
                          <a:latin typeface="+mn-lt"/>
                          <a:ea typeface="+mn-ea"/>
                          <a:cs typeface="+mn-cs"/>
                        </a:rPr>
                        <a:t>）或</a:t>
                      </a:r>
                      <a:r>
                        <a:rPr lang="en-US" sz="1200" kern="100">
                          <a:solidFill>
                            <a:schemeClr val="dk1"/>
                          </a:solidFill>
                          <a:effectLst/>
                          <a:latin typeface="+mn-lt"/>
                          <a:ea typeface="+mn-ea"/>
                          <a:cs typeface="+mn-cs"/>
                        </a:rPr>
                        <a:t>A5000</a:t>
                      </a:r>
                      <a:endParaRPr lang="zh-CN" altLang="en-US" sz="1200" kern="100">
                        <a:solidFill>
                          <a:schemeClr val="dk1"/>
                        </a:solidFill>
                        <a:effectLst/>
                        <a:latin typeface="+mn-lt"/>
                        <a:ea typeface="+mn-ea"/>
                        <a:cs typeface="+mn-cs"/>
                      </a:endParaRPr>
                    </a:p>
                  </a:txBody>
                  <a:tcPr marL="31258" marR="31258" marT="7814" marB="7814" anchor="ctr"/>
                </a:tc>
                <a:extLst>
                  <a:ext uri="{0D108BD9-81ED-4DB2-BD59-A6C34878D82A}">
                    <a16:rowId xmlns:a16="http://schemas.microsoft.com/office/drawing/2014/main" val="140872569"/>
                  </a:ext>
                </a:extLst>
              </a:tr>
              <a:tr h="567419">
                <a:tc>
                  <a:txBody>
                    <a:bodyPr/>
                    <a:lstStyle/>
                    <a:p>
                      <a:pPr algn="ctr" fontAlgn="ctr"/>
                      <a:r>
                        <a:rPr lang="en-US" sz="1200" u="none" strike="noStrike">
                          <a:effectLst/>
                        </a:rPr>
                        <a:t>DeepSeek-R1-32B</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1043" marR="1043" marT="1043" marB="0" anchor="ctr"/>
                </a:tc>
                <a:tc>
                  <a:txBody>
                    <a:bodyPr/>
                    <a:lstStyle/>
                    <a:p>
                      <a:pPr algn="ctr"/>
                      <a:r>
                        <a:rPr lang="en-US" sz="1200" kern="100">
                          <a:solidFill>
                            <a:schemeClr val="dk1"/>
                          </a:solidFill>
                          <a:effectLst/>
                          <a:latin typeface="+mn-lt"/>
                          <a:ea typeface="+mn-ea"/>
                          <a:cs typeface="+mn-cs"/>
                        </a:rPr>
                        <a:t>Xeon 8</a:t>
                      </a:r>
                      <a:r>
                        <a:rPr lang="zh-CN" altLang="en-US" sz="1200" kern="100">
                          <a:solidFill>
                            <a:schemeClr val="dk1"/>
                          </a:solidFill>
                          <a:effectLst/>
                          <a:latin typeface="+mn-lt"/>
                          <a:ea typeface="+mn-ea"/>
                          <a:cs typeface="+mn-cs"/>
                        </a:rPr>
                        <a:t>核、</a:t>
                      </a:r>
                      <a:r>
                        <a:rPr lang="en-US" sz="1200" kern="100">
                          <a:solidFill>
                            <a:schemeClr val="dk1"/>
                          </a:solidFill>
                          <a:effectLst/>
                          <a:latin typeface="+mn-lt"/>
                          <a:ea typeface="+mn-ea"/>
                          <a:cs typeface="+mn-cs"/>
                        </a:rPr>
                        <a:t>128GB</a:t>
                      </a:r>
                      <a:r>
                        <a:rPr lang="zh-CN" altLang="en-US" sz="1200" kern="100">
                          <a:solidFill>
                            <a:schemeClr val="dk1"/>
                          </a:solidFill>
                          <a:effectLst/>
                          <a:latin typeface="+mn-lt"/>
                          <a:ea typeface="+mn-ea"/>
                          <a:cs typeface="+mn-cs"/>
                        </a:rPr>
                        <a:t>内存或更高，</a:t>
                      </a:r>
                      <a:r>
                        <a:rPr lang="en-US" sz="1200" kern="100">
                          <a:solidFill>
                            <a:schemeClr val="dk1"/>
                          </a:solidFill>
                          <a:effectLst/>
                          <a:latin typeface="+mn-lt"/>
                          <a:ea typeface="+mn-ea"/>
                          <a:cs typeface="+mn-cs"/>
                        </a:rPr>
                        <a:t>2-4</a:t>
                      </a:r>
                      <a:r>
                        <a:rPr lang="zh-CN" altLang="en-US" sz="1200" kern="100">
                          <a:solidFill>
                            <a:schemeClr val="dk1"/>
                          </a:solidFill>
                          <a:effectLst/>
                          <a:latin typeface="+mn-lt"/>
                          <a:ea typeface="+mn-ea"/>
                          <a:cs typeface="+mn-cs"/>
                        </a:rPr>
                        <a:t>张</a:t>
                      </a:r>
                      <a:r>
                        <a:rPr lang="en-US" sz="1200" kern="100">
                          <a:solidFill>
                            <a:schemeClr val="dk1"/>
                          </a:solidFill>
                          <a:effectLst/>
                          <a:latin typeface="+mn-lt"/>
                          <a:ea typeface="+mn-ea"/>
                          <a:cs typeface="+mn-cs"/>
                        </a:rPr>
                        <a:t>A100</a:t>
                      </a:r>
                      <a:r>
                        <a:rPr lang="zh-CN" altLang="en-US" sz="1200" kern="100">
                          <a:solidFill>
                            <a:schemeClr val="dk1"/>
                          </a:solidFill>
                          <a:effectLst/>
                          <a:latin typeface="+mn-lt"/>
                          <a:ea typeface="+mn-ea"/>
                          <a:cs typeface="+mn-cs"/>
                        </a:rPr>
                        <a:t>（</a:t>
                      </a:r>
                      <a:r>
                        <a:rPr lang="en-US" sz="1200" kern="100">
                          <a:solidFill>
                            <a:schemeClr val="dk1"/>
                          </a:solidFill>
                          <a:effectLst/>
                          <a:latin typeface="+mn-lt"/>
                          <a:ea typeface="+mn-ea"/>
                          <a:cs typeface="+mn-cs"/>
                        </a:rPr>
                        <a:t>80GB</a:t>
                      </a:r>
                      <a:r>
                        <a:rPr lang="zh-CN" altLang="en-US" sz="1200" kern="100">
                          <a:solidFill>
                            <a:schemeClr val="dk1"/>
                          </a:solidFill>
                          <a:effectLst/>
                          <a:latin typeface="+mn-lt"/>
                          <a:ea typeface="+mn-ea"/>
                          <a:cs typeface="+mn-cs"/>
                        </a:rPr>
                        <a:t>）或更高</a:t>
                      </a:r>
                    </a:p>
                  </a:txBody>
                  <a:tcPr marL="31258" marR="31258" marT="7814" marB="7814" anchor="ctr"/>
                </a:tc>
                <a:extLst>
                  <a:ext uri="{0D108BD9-81ED-4DB2-BD59-A6C34878D82A}">
                    <a16:rowId xmlns:a16="http://schemas.microsoft.com/office/drawing/2014/main" val="3813643136"/>
                  </a:ext>
                </a:extLst>
              </a:tr>
              <a:tr h="567419">
                <a:tc>
                  <a:txBody>
                    <a:bodyPr/>
                    <a:lstStyle/>
                    <a:p>
                      <a:pPr algn="ctr" fontAlgn="ctr"/>
                      <a:r>
                        <a:rPr lang="en-US" sz="1200" u="none" strike="noStrike">
                          <a:effectLst/>
                        </a:rPr>
                        <a:t>DeepSeek-R1-70B</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1043" marR="1043" marT="1043" marB="0" anchor="ctr"/>
                </a:tc>
                <a:tc>
                  <a:txBody>
                    <a:bodyPr/>
                    <a:lstStyle/>
                    <a:p>
                      <a:pPr algn="ctr"/>
                      <a:r>
                        <a:rPr lang="en-US" sz="1200" kern="100">
                          <a:solidFill>
                            <a:schemeClr val="dk1"/>
                          </a:solidFill>
                          <a:effectLst/>
                          <a:latin typeface="+mn-lt"/>
                          <a:ea typeface="+mn-ea"/>
                          <a:cs typeface="+mn-cs"/>
                        </a:rPr>
                        <a:t>Xeon 8</a:t>
                      </a:r>
                      <a:r>
                        <a:rPr lang="zh-CN" altLang="en-US" sz="1200" kern="100">
                          <a:solidFill>
                            <a:schemeClr val="dk1"/>
                          </a:solidFill>
                          <a:effectLst/>
                          <a:latin typeface="+mn-lt"/>
                          <a:ea typeface="+mn-ea"/>
                          <a:cs typeface="+mn-cs"/>
                        </a:rPr>
                        <a:t>核、</a:t>
                      </a:r>
                      <a:r>
                        <a:rPr lang="en-US" sz="1200" kern="100">
                          <a:solidFill>
                            <a:schemeClr val="dk1"/>
                          </a:solidFill>
                          <a:effectLst/>
                          <a:latin typeface="+mn-lt"/>
                          <a:ea typeface="+mn-ea"/>
                          <a:cs typeface="+mn-cs"/>
                        </a:rPr>
                        <a:t>128GB</a:t>
                      </a:r>
                      <a:r>
                        <a:rPr lang="zh-CN" altLang="en-US" sz="1200" kern="100">
                          <a:solidFill>
                            <a:schemeClr val="dk1"/>
                          </a:solidFill>
                          <a:effectLst/>
                          <a:latin typeface="+mn-lt"/>
                          <a:ea typeface="+mn-ea"/>
                          <a:cs typeface="+mn-cs"/>
                        </a:rPr>
                        <a:t>内存或更高，</a:t>
                      </a:r>
                      <a:r>
                        <a:rPr lang="en-US" sz="1200" kern="100">
                          <a:solidFill>
                            <a:schemeClr val="dk1"/>
                          </a:solidFill>
                          <a:effectLst/>
                          <a:latin typeface="+mn-lt"/>
                          <a:ea typeface="+mn-ea"/>
                          <a:cs typeface="+mn-cs"/>
                        </a:rPr>
                        <a:t>8</a:t>
                      </a:r>
                      <a:r>
                        <a:rPr lang="zh-CN" altLang="en-US" sz="1200" kern="100">
                          <a:solidFill>
                            <a:schemeClr val="dk1"/>
                          </a:solidFill>
                          <a:effectLst/>
                          <a:latin typeface="+mn-lt"/>
                          <a:ea typeface="+mn-ea"/>
                          <a:cs typeface="+mn-cs"/>
                        </a:rPr>
                        <a:t>张</a:t>
                      </a:r>
                      <a:r>
                        <a:rPr lang="en-US" sz="1200" kern="100">
                          <a:solidFill>
                            <a:schemeClr val="dk1"/>
                          </a:solidFill>
                          <a:effectLst/>
                          <a:latin typeface="+mn-lt"/>
                          <a:ea typeface="+mn-ea"/>
                          <a:cs typeface="+mn-cs"/>
                        </a:rPr>
                        <a:t>A100/H100</a:t>
                      </a:r>
                      <a:r>
                        <a:rPr lang="zh-CN" altLang="en-US" sz="1200" kern="100">
                          <a:solidFill>
                            <a:schemeClr val="dk1"/>
                          </a:solidFill>
                          <a:effectLst/>
                          <a:latin typeface="+mn-lt"/>
                          <a:ea typeface="+mn-ea"/>
                          <a:cs typeface="+mn-cs"/>
                        </a:rPr>
                        <a:t>（</a:t>
                      </a:r>
                      <a:r>
                        <a:rPr lang="en-US" sz="1200" kern="100">
                          <a:solidFill>
                            <a:schemeClr val="dk1"/>
                          </a:solidFill>
                          <a:effectLst/>
                          <a:latin typeface="+mn-lt"/>
                          <a:ea typeface="+mn-ea"/>
                          <a:cs typeface="+mn-cs"/>
                        </a:rPr>
                        <a:t>80GB</a:t>
                      </a:r>
                      <a:r>
                        <a:rPr lang="zh-CN" altLang="en-US" sz="1200" kern="100">
                          <a:solidFill>
                            <a:schemeClr val="dk1"/>
                          </a:solidFill>
                          <a:effectLst/>
                          <a:latin typeface="+mn-lt"/>
                          <a:ea typeface="+mn-ea"/>
                          <a:cs typeface="+mn-cs"/>
                        </a:rPr>
                        <a:t>）或更高</a:t>
                      </a:r>
                    </a:p>
                  </a:txBody>
                  <a:tcPr marL="31258" marR="31258" marT="7814" marB="7814" anchor="ctr"/>
                </a:tc>
                <a:extLst>
                  <a:ext uri="{0D108BD9-81ED-4DB2-BD59-A6C34878D82A}">
                    <a16:rowId xmlns:a16="http://schemas.microsoft.com/office/drawing/2014/main" val="3356711936"/>
                  </a:ext>
                </a:extLst>
              </a:tr>
              <a:tr h="567419">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lang="en-US" altLang="zh-CN" sz="1200" u="none" strike="noStrike">
                          <a:effectLst/>
                        </a:rPr>
                        <a:t>DeepSeek-R1-671B(Full)</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1043" marR="1043" marT="1043" marB="0" anchor="ctr"/>
                </a:tc>
                <a:tc>
                  <a:txBody>
                    <a:bodyPr/>
                    <a:lstStyle/>
                    <a:p>
                      <a:pPr algn="ctr"/>
                      <a:r>
                        <a:rPr lang="en-US" sz="1200" kern="100">
                          <a:solidFill>
                            <a:schemeClr val="dk1"/>
                          </a:solidFill>
                          <a:effectLst/>
                          <a:latin typeface="+mn-lt"/>
                          <a:ea typeface="+mn-ea"/>
                          <a:cs typeface="+mn-cs"/>
                        </a:rPr>
                        <a:t>64</a:t>
                      </a:r>
                      <a:r>
                        <a:rPr lang="zh-CN" altLang="en-US" sz="1200" kern="100">
                          <a:solidFill>
                            <a:schemeClr val="dk1"/>
                          </a:solidFill>
                          <a:effectLst/>
                          <a:latin typeface="+mn-lt"/>
                          <a:ea typeface="+mn-ea"/>
                          <a:cs typeface="+mn-cs"/>
                        </a:rPr>
                        <a:t>核、</a:t>
                      </a:r>
                      <a:r>
                        <a:rPr lang="en-US" sz="1200" kern="100">
                          <a:solidFill>
                            <a:schemeClr val="dk1"/>
                          </a:solidFill>
                          <a:effectLst/>
                          <a:latin typeface="+mn-lt"/>
                          <a:ea typeface="+mn-ea"/>
                          <a:cs typeface="+mn-cs"/>
                        </a:rPr>
                        <a:t>512GB</a:t>
                      </a:r>
                      <a:r>
                        <a:rPr lang="zh-CN" altLang="en-US" sz="1200" kern="100">
                          <a:solidFill>
                            <a:schemeClr val="dk1"/>
                          </a:solidFill>
                          <a:effectLst/>
                          <a:latin typeface="+mn-lt"/>
                          <a:ea typeface="+mn-ea"/>
                          <a:cs typeface="+mn-cs"/>
                        </a:rPr>
                        <a:t>或更高，</a:t>
                      </a:r>
                      <a:r>
                        <a:rPr lang="en-US" sz="1200" kern="100">
                          <a:solidFill>
                            <a:schemeClr val="dk1"/>
                          </a:solidFill>
                          <a:effectLst/>
                          <a:latin typeface="+mn-lt"/>
                          <a:ea typeface="+mn-ea"/>
                          <a:cs typeface="+mn-cs"/>
                        </a:rPr>
                        <a:t>8</a:t>
                      </a:r>
                      <a:r>
                        <a:rPr lang="zh-CN" altLang="en-US" sz="1200" kern="100">
                          <a:solidFill>
                            <a:schemeClr val="dk1"/>
                          </a:solidFill>
                          <a:effectLst/>
                          <a:latin typeface="+mn-lt"/>
                          <a:ea typeface="+mn-ea"/>
                          <a:cs typeface="+mn-cs"/>
                        </a:rPr>
                        <a:t>张</a:t>
                      </a:r>
                      <a:r>
                        <a:rPr lang="en-US" sz="1200" kern="100">
                          <a:solidFill>
                            <a:schemeClr val="dk1"/>
                          </a:solidFill>
                          <a:effectLst/>
                          <a:latin typeface="+mn-lt"/>
                          <a:ea typeface="+mn-ea"/>
                          <a:cs typeface="+mn-cs"/>
                        </a:rPr>
                        <a:t>A100/H100</a:t>
                      </a:r>
                      <a:endParaRPr lang="zh-CN" altLang="en-US" sz="1200" kern="100">
                        <a:solidFill>
                          <a:schemeClr val="dk1"/>
                        </a:solidFill>
                        <a:effectLst/>
                        <a:latin typeface="+mn-lt"/>
                        <a:ea typeface="+mn-ea"/>
                        <a:cs typeface="+mn-cs"/>
                      </a:endParaRPr>
                    </a:p>
                  </a:txBody>
                  <a:tcPr marL="31258" marR="31258" marT="7814" marB="7814" anchor="ctr"/>
                </a:tc>
                <a:extLst>
                  <a:ext uri="{0D108BD9-81ED-4DB2-BD59-A6C34878D82A}">
                    <a16:rowId xmlns:a16="http://schemas.microsoft.com/office/drawing/2014/main" val="825662469"/>
                  </a:ext>
                </a:extLst>
              </a:tr>
            </a:tbl>
          </a:graphicData>
        </a:graphic>
      </p:graphicFrame>
      <p:sp>
        <p:nvSpPr>
          <p:cNvPr id="12" name="文本框 11">
            <a:extLst>
              <a:ext uri="{FF2B5EF4-FFF2-40B4-BE49-F238E27FC236}">
                <a16:creationId xmlns:a16="http://schemas.microsoft.com/office/drawing/2014/main" id="{F96ACB23-4C7A-601E-A100-5B575BC47206}"/>
              </a:ext>
            </a:extLst>
          </p:cNvPr>
          <p:cNvSpPr txBox="1"/>
          <p:nvPr/>
        </p:nvSpPr>
        <p:spPr>
          <a:xfrm>
            <a:off x="5986414" y="1772330"/>
            <a:ext cx="5987146" cy="338554"/>
          </a:xfrm>
          <a:prstGeom prst="rect">
            <a:avLst/>
          </a:prstGeom>
          <a:noFill/>
        </p:spPr>
        <p:txBody>
          <a:bodyPr wrap="square">
            <a:spAutoFit/>
          </a:bodyPr>
          <a:lstStyle/>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zh-CN" altLang="en-US" sz="1600" b="0" i="0" u="none" strike="noStrike" kern="1200" cap="none" spc="0" normalizeH="0" baseline="0" noProof="0">
                <a:ln>
                  <a:noFill/>
                </a:ln>
                <a:solidFill>
                  <a:srgbClr val="000000"/>
                </a:solidFill>
                <a:effectLst/>
                <a:uLnTx/>
                <a:uFillTx/>
                <a:latin typeface="Inter"/>
                <a:ea typeface="+mn-ea"/>
                <a:cs typeface="Segoe UI" panose="020B0502040204020203" pitchFamily="34" charset="0"/>
              </a:rPr>
              <a:t>提供满足不同算力要求的多种</a:t>
            </a:r>
            <a:r>
              <a:rPr kumimoji="0" lang="en-US" altLang="zh-CN" sz="1600" b="0" i="0" u="none" strike="noStrike" kern="1200" cap="none" spc="0" normalizeH="0" baseline="0" noProof="0">
                <a:ln>
                  <a:noFill/>
                </a:ln>
                <a:solidFill>
                  <a:srgbClr val="000000"/>
                </a:solidFill>
                <a:effectLst/>
                <a:uLnTx/>
                <a:uFillTx/>
                <a:latin typeface="Inter"/>
                <a:ea typeface="+mn-ea"/>
                <a:cs typeface="Segoe UI" panose="020B0502040204020203" pitchFamily="34" charset="0"/>
              </a:rPr>
              <a:t>AI</a:t>
            </a:r>
            <a:r>
              <a:rPr kumimoji="0" lang="zh-CN" altLang="en-US" sz="1600" b="0" i="0" u="none" strike="noStrike" kern="1200" cap="none" spc="0" normalizeH="0" baseline="0" noProof="0">
                <a:ln>
                  <a:noFill/>
                </a:ln>
                <a:solidFill>
                  <a:srgbClr val="000000"/>
                </a:solidFill>
                <a:effectLst/>
                <a:uLnTx/>
                <a:uFillTx/>
                <a:latin typeface="Inter"/>
                <a:ea typeface="+mn-ea"/>
                <a:cs typeface="Segoe UI" panose="020B0502040204020203" pitchFamily="34" charset="0"/>
              </a:rPr>
              <a:t>模型版本</a:t>
            </a:r>
            <a:r>
              <a:rPr kumimoji="0" lang="zh-CN" altLang="en-US" sz="1200" b="0" i="0" u="none" strike="noStrike" kern="1200" cap="none" spc="0" normalizeH="0" baseline="0" noProof="0">
                <a:ln>
                  <a:noFill/>
                </a:ln>
                <a:solidFill>
                  <a:srgbClr val="000000"/>
                </a:solidFill>
                <a:effectLst/>
                <a:uLnTx/>
                <a:uFillTx/>
                <a:latin typeface="Inter"/>
                <a:ea typeface="+mn-ea"/>
                <a:cs typeface="Segoe UI" panose="020B0502040204020203" pitchFamily="34" charset="0"/>
              </a:rPr>
              <a:t>（更多信息参考下一页）</a:t>
            </a:r>
            <a:endParaRPr kumimoji="0" lang="zh-CN" altLang="en-US" sz="700" b="0" i="0" u="none" strike="noStrike" kern="1200" cap="none" spc="0" normalizeH="0" baseline="0" noProof="0">
              <a:ln>
                <a:noFill/>
              </a:ln>
              <a:solidFill>
                <a:srgbClr val="000000"/>
              </a:solidFill>
              <a:effectLst/>
              <a:uLnTx/>
              <a:uFillTx/>
              <a:latin typeface="Inter"/>
              <a:ea typeface="+mn-ea"/>
              <a:cs typeface="Segoe UI" panose="020B0502040204020203" pitchFamily="34" charset="0"/>
            </a:endParaRPr>
          </a:p>
        </p:txBody>
      </p:sp>
    </p:spTree>
    <p:extLst>
      <p:ext uri="{BB962C8B-B14F-4D97-AF65-F5344CB8AC3E}">
        <p14:creationId xmlns:p14="http://schemas.microsoft.com/office/powerpoint/2010/main" val="259886561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C55F3C-5D10-4D69-B56D-E41C1C32FBEE}"/>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3FEEA767-C1A0-0B82-3AC3-1D54B1B0E1BE}"/>
              </a:ext>
            </a:extLst>
          </p:cNvPr>
          <p:cNvSpPr>
            <a:spLocks noGrp="1"/>
          </p:cNvSpPr>
          <p:nvPr>
            <p:ph type="title"/>
          </p:nvPr>
        </p:nvSpPr>
        <p:spPr>
          <a:xfrm>
            <a:off x="391208" y="117647"/>
            <a:ext cx="11018520" cy="492443"/>
          </a:xfrm>
        </p:spPr>
        <p:txBody>
          <a:bodyPr/>
          <a:lstStyle/>
          <a:p>
            <a:r>
              <a:rPr lang="en-US" altLang="zh-CN" sz="3200" b="0" i="0" dirty="0">
                <a:effectLst/>
                <a:latin typeface="Inter"/>
              </a:rPr>
              <a:t>DeepSeek-R1</a:t>
            </a:r>
            <a:r>
              <a:rPr lang="zh-CN" altLang="en-US" sz="3200" b="0" i="0" dirty="0">
                <a:effectLst/>
                <a:latin typeface="Inter"/>
              </a:rPr>
              <a:t>的训练技术路径</a:t>
            </a:r>
            <a:endParaRPr lang="zh-CN" altLang="en-US" sz="3200" dirty="0"/>
          </a:p>
        </p:txBody>
      </p:sp>
      <p:pic>
        <p:nvPicPr>
          <p:cNvPr id="8" name="图片 7" descr="图示&#10;&#10;AI 生成的内容可能不正确。">
            <a:extLst>
              <a:ext uri="{FF2B5EF4-FFF2-40B4-BE49-F238E27FC236}">
                <a16:creationId xmlns:a16="http://schemas.microsoft.com/office/drawing/2014/main" id="{2E77265B-3529-1115-862D-BC023F45DA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1255" y="-19614"/>
            <a:ext cx="5960745" cy="6858000"/>
          </a:xfrm>
          <a:prstGeom prst="rect">
            <a:avLst/>
          </a:prstGeom>
        </p:spPr>
      </p:pic>
      <p:sp>
        <p:nvSpPr>
          <p:cNvPr id="15" name="文本框 14">
            <a:extLst>
              <a:ext uri="{FF2B5EF4-FFF2-40B4-BE49-F238E27FC236}">
                <a16:creationId xmlns:a16="http://schemas.microsoft.com/office/drawing/2014/main" id="{2B3B5341-8110-42AE-A0BB-3E830A4D99E9}"/>
              </a:ext>
            </a:extLst>
          </p:cNvPr>
          <p:cNvSpPr txBox="1"/>
          <p:nvPr/>
        </p:nvSpPr>
        <p:spPr>
          <a:xfrm>
            <a:off x="970048" y="1766718"/>
            <a:ext cx="6794738" cy="3324564"/>
          </a:xfrm>
          <a:prstGeom prst="rect">
            <a:avLst/>
          </a:prstGeom>
          <a:noFill/>
        </p:spPr>
        <p:txBody>
          <a:bodyPr wrap="square">
            <a:spAutoFit/>
          </a:bodyPr>
          <a:lstStyle/>
          <a:p>
            <a:pPr marL="342900" indent="-342900">
              <a:buFont typeface="Wingdings" panose="05000000000000000000" pitchFamily="2" charset="2"/>
              <a:buChar char="n"/>
            </a:pPr>
            <a:r>
              <a:rPr lang="en-US" altLang="zh-CN" sz="2000" b="1" i="0" dirty="0" err="1">
                <a:solidFill>
                  <a:schemeClr val="accent4">
                    <a:lumMod val="75000"/>
                  </a:schemeClr>
                </a:solidFill>
                <a:effectLst/>
                <a:latin typeface="mp-quote"/>
              </a:rPr>
              <a:t>DeepSeek</a:t>
            </a:r>
            <a:r>
              <a:rPr lang="zh-CN" altLang="en-US" sz="2000" b="1" i="0" dirty="0">
                <a:solidFill>
                  <a:schemeClr val="accent4">
                    <a:lumMod val="75000"/>
                  </a:schemeClr>
                </a:solidFill>
                <a:effectLst/>
                <a:latin typeface="mp-quote"/>
              </a:rPr>
              <a:t>团队在</a:t>
            </a:r>
            <a:r>
              <a:rPr lang="en-US" altLang="zh-CN" sz="2000" b="1" i="0" dirty="0">
                <a:solidFill>
                  <a:schemeClr val="accent4">
                    <a:lumMod val="75000"/>
                  </a:schemeClr>
                </a:solidFill>
                <a:effectLst/>
                <a:latin typeface="mp-quote"/>
              </a:rPr>
              <a:t>R1</a:t>
            </a:r>
            <a:r>
              <a:rPr lang="zh-CN" altLang="en-US" sz="2000" b="1" i="0" dirty="0">
                <a:solidFill>
                  <a:schemeClr val="accent4">
                    <a:lumMod val="75000"/>
                  </a:schemeClr>
                </a:solidFill>
                <a:effectLst/>
                <a:latin typeface="mp-quote"/>
              </a:rPr>
              <a:t>的训练过程中</a:t>
            </a:r>
            <a:r>
              <a:rPr lang="zh-CN" altLang="en-US" sz="2000" b="0" i="0" dirty="0">
                <a:solidFill>
                  <a:schemeClr val="accent4">
                    <a:lumMod val="75000"/>
                  </a:schemeClr>
                </a:solidFill>
                <a:effectLst/>
                <a:latin typeface="mp-quote"/>
              </a:rPr>
              <a:t>，</a:t>
            </a:r>
            <a:endParaRPr lang="en-US" altLang="zh-CN" sz="2000" b="0" i="0" dirty="0">
              <a:solidFill>
                <a:schemeClr val="accent4">
                  <a:lumMod val="75000"/>
                </a:schemeClr>
              </a:solidFill>
              <a:effectLst/>
              <a:latin typeface="mp-quote"/>
            </a:endParaRPr>
          </a:p>
          <a:p>
            <a:r>
              <a:rPr lang="en-US" altLang="zh-CN" sz="2000" b="1" dirty="0">
                <a:solidFill>
                  <a:schemeClr val="accent4">
                    <a:lumMod val="75000"/>
                  </a:schemeClr>
                </a:solidFill>
                <a:latin typeface="mp-quote"/>
              </a:rPr>
              <a:t>      </a:t>
            </a:r>
            <a:r>
              <a:rPr lang="zh-CN" altLang="en-US" sz="2000" b="1" i="0" dirty="0">
                <a:solidFill>
                  <a:schemeClr val="accent4">
                    <a:lumMod val="75000"/>
                  </a:schemeClr>
                </a:solidFill>
                <a:effectLst/>
                <a:latin typeface="mp-quote"/>
              </a:rPr>
              <a:t>直接一次性实验了三种截然不同的技术路径</a:t>
            </a:r>
            <a:r>
              <a:rPr lang="en-US" altLang="zh-CN" sz="2000" b="1" i="0" dirty="0">
                <a:solidFill>
                  <a:schemeClr val="accent4">
                    <a:lumMod val="75000"/>
                  </a:schemeClr>
                </a:solidFill>
                <a:effectLst/>
                <a:latin typeface="mp-quote"/>
              </a:rPr>
              <a:t>:</a:t>
            </a:r>
          </a:p>
          <a:p>
            <a:endParaRPr lang="en-US" altLang="zh-CN" b="1" i="0" dirty="0">
              <a:solidFill>
                <a:schemeClr val="accent4">
                  <a:lumMod val="75000"/>
                </a:schemeClr>
              </a:solidFill>
              <a:effectLst/>
              <a:latin typeface="mp-quote"/>
            </a:endParaRPr>
          </a:p>
          <a:p>
            <a:pPr marL="342900" indent="-342900">
              <a:lnSpc>
                <a:spcPct val="300000"/>
              </a:lnSpc>
              <a:buFont typeface="+mj-lt"/>
              <a:buAutoNum type="arabicPeriod"/>
            </a:pPr>
            <a:r>
              <a:rPr lang="zh-CN" altLang="en-US" b="1" i="0" dirty="0">
                <a:solidFill>
                  <a:schemeClr val="accent4">
                    <a:lumMod val="75000"/>
                  </a:schemeClr>
                </a:solidFill>
                <a:effectLst/>
                <a:latin typeface="mp-quote"/>
              </a:rPr>
              <a:t>直接强化学习训练</a:t>
            </a:r>
            <a:r>
              <a:rPr lang="en-US" altLang="zh-CN" b="1" i="0" dirty="0">
                <a:solidFill>
                  <a:schemeClr val="accent4">
                    <a:lumMod val="75000"/>
                  </a:schemeClr>
                </a:solidFill>
                <a:effectLst/>
                <a:latin typeface="mp-quote"/>
              </a:rPr>
              <a:t>(R1-Zero)</a:t>
            </a:r>
          </a:p>
          <a:p>
            <a:pPr marL="342900" indent="-342900">
              <a:lnSpc>
                <a:spcPct val="300000"/>
              </a:lnSpc>
              <a:buFont typeface="+mj-lt"/>
              <a:buAutoNum type="arabicPeriod"/>
            </a:pPr>
            <a:r>
              <a:rPr lang="zh-CN" altLang="en-US" b="1" i="0" dirty="0">
                <a:solidFill>
                  <a:schemeClr val="accent4">
                    <a:lumMod val="75000"/>
                  </a:schemeClr>
                </a:solidFill>
                <a:effectLst/>
                <a:latin typeface="mp-quote"/>
              </a:rPr>
              <a:t>多阶段渐进训练</a:t>
            </a:r>
            <a:r>
              <a:rPr lang="en-US" altLang="zh-CN" b="1" i="0" dirty="0">
                <a:solidFill>
                  <a:schemeClr val="accent4">
                    <a:lumMod val="75000"/>
                  </a:schemeClr>
                </a:solidFill>
                <a:effectLst/>
                <a:latin typeface="mp-quote"/>
              </a:rPr>
              <a:t>(R1)</a:t>
            </a:r>
            <a:endParaRPr lang="en-US" altLang="zh-CN" b="1" dirty="0">
              <a:solidFill>
                <a:schemeClr val="accent4">
                  <a:lumMod val="75000"/>
                </a:schemeClr>
              </a:solidFill>
              <a:latin typeface="mp-quote"/>
            </a:endParaRPr>
          </a:p>
          <a:p>
            <a:pPr marL="342900" indent="-342900">
              <a:lnSpc>
                <a:spcPct val="300000"/>
              </a:lnSpc>
              <a:buFont typeface="+mj-lt"/>
              <a:buAutoNum type="arabicPeriod"/>
            </a:pPr>
            <a:r>
              <a:rPr lang="zh-CN" altLang="en-US" b="1" i="0" dirty="0">
                <a:solidFill>
                  <a:schemeClr val="accent4">
                    <a:lumMod val="75000"/>
                  </a:schemeClr>
                </a:solidFill>
                <a:effectLst/>
                <a:latin typeface="mp-quote"/>
              </a:rPr>
              <a:t>模型蒸馏</a:t>
            </a:r>
            <a:endParaRPr lang="zh-CN" altLang="en-US" b="1" dirty="0">
              <a:solidFill>
                <a:schemeClr val="accent4">
                  <a:lumMod val="75000"/>
                </a:schemeClr>
              </a:solidFill>
            </a:endParaRPr>
          </a:p>
        </p:txBody>
      </p:sp>
    </p:spTree>
    <p:extLst>
      <p:ext uri="{BB962C8B-B14F-4D97-AF65-F5344CB8AC3E}">
        <p14:creationId xmlns:p14="http://schemas.microsoft.com/office/powerpoint/2010/main" val="342579716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1F0F3-4D96-8124-E52B-3E5CFC369F84}"/>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861909F8-DB10-855E-DFDB-A196694112AA}"/>
              </a:ext>
            </a:extLst>
          </p:cNvPr>
          <p:cNvSpPr>
            <a:spLocks noGrp="1"/>
          </p:cNvSpPr>
          <p:nvPr>
            <p:ph type="title"/>
          </p:nvPr>
        </p:nvSpPr>
        <p:spPr>
          <a:xfrm>
            <a:off x="586740" y="238417"/>
            <a:ext cx="11018520" cy="492443"/>
          </a:xfrm>
        </p:spPr>
        <p:txBody>
          <a:bodyPr/>
          <a:lstStyle/>
          <a:p>
            <a:r>
              <a:rPr lang="en-US" altLang="zh-CN" sz="3200" b="0" i="0" dirty="0">
                <a:effectLst/>
                <a:latin typeface="Inter"/>
              </a:rPr>
              <a:t>DeepSeek-R1</a:t>
            </a:r>
            <a:r>
              <a:rPr lang="zh-CN" altLang="en-US" sz="3200" b="0" i="0" dirty="0">
                <a:effectLst/>
                <a:latin typeface="Inter"/>
              </a:rPr>
              <a:t>的</a:t>
            </a:r>
            <a:r>
              <a:rPr lang="zh-CN" altLang="en-US" sz="3200" dirty="0">
                <a:latin typeface="Inter"/>
              </a:rPr>
              <a:t>训练流程</a:t>
            </a:r>
            <a:endParaRPr lang="zh-CN" altLang="en-US" sz="3200" dirty="0"/>
          </a:p>
        </p:txBody>
      </p:sp>
      <p:sp>
        <p:nvSpPr>
          <p:cNvPr id="5" name="文本占位符 4">
            <a:extLst>
              <a:ext uri="{FF2B5EF4-FFF2-40B4-BE49-F238E27FC236}">
                <a16:creationId xmlns:a16="http://schemas.microsoft.com/office/drawing/2014/main" id="{1EE156F3-5AA1-27F8-E92D-8489BE64BAA1}"/>
              </a:ext>
            </a:extLst>
          </p:cNvPr>
          <p:cNvSpPr>
            <a:spLocks noGrp="1"/>
          </p:cNvSpPr>
          <p:nvPr>
            <p:ph type="body" sz="quarter" idx="10"/>
          </p:nvPr>
        </p:nvSpPr>
        <p:spPr>
          <a:xfrm>
            <a:off x="538585" y="1318129"/>
            <a:ext cx="11114830" cy="941796"/>
          </a:xfrm>
        </p:spPr>
        <p:txBody>
          <a:bodyPr/>
          <a:lstStyle/>
          <a:p>
            <a:pPr marL="285750" indent="-285750">
              <a:buFont typeface="Wingdings" panose="05000000000000000000" pitchFamily="2" charset="2"/>
              <a:buChar char="n"/>
            </a:pPr>
            <a:r>
              <a:rPr lang="zh-CN" altLang="en-US" sz="1800" b="0" i="0" dirty="0">
                <a:solidFill>
                  <a:schemeClr val="accent4">
                    <a:lumMod val="75000"/>
                  </a:schemeClr>
                </a:solidFill>
                <a:effectLst/>
                <a:latin typeface="Inter"/>
              </a:rPr>
              <a:t>一 是通过规则驱动的方法实现了大规模强化学习；</a:t>
            </a:r>
            <a:endParaRPr lang="en-US" altLang="zh-CN" sz="1800" b="0" i="0" dirty="0">
              <a:solidFill>
                <a:schemeClr val="accent4">
                  <a:lumMod val="75000"/>
                </a:schemeClr>
              </a:solidFill>
              <a:effectLst/>
              <a:latin typeface="Inter"/>
            </a:endParaRPr>
          </a:p>
          <a:p>
            <a:pPr marL="285750" indent="-285750">
              <a:buFont typeface="Wingdings" panose="05000000000000000000" pitchFamily="2" charset="2"/>
              <a:buChar char="n"/>
            </a:pPr>
            <a:endParaRPr lang="en-US" altLang="zh-CN" sz="1800" b="0" i="0" dirty="0">
              <a:solidFill>
                <a:schemeClr val="accent4">
                  <a:lumMod val="75000"/>
                </a:schemeClr>
              </a:solidFill>
              <a:effectLst/>
              <a:latin typeface="Inter"/>
            </a:endParaRPr>
          </a:p>
          <a:p>
            <a:pPr marL="285750" indent="-285750">
              <a:buFont typeface="Wingdings" panose="05000000000000000000" pitchFamily="2" charset="2"/>
              <a:buChar char="n"/>
            </a:pPr>
            <a:r>
              <a:rPr lang="zh-CN" altLang="en-US" sz="1800" b="0" i="0" dirty="0">
                <a:solidFill>
                  <a:schemeClr val="accent4">
                    <a:lumMod val="75000"/>
                  </a:schemeClr>
                </a:solidFill>
                <a:effectLst/>
                <a:latin typeface="Inter"/>
              </a:rPr>
              <a:t>二 是通过深度推理</a:t>
            </a:r>
            <a:r>
              <a:rPr lang="en-US" altLang="zh-CN" sz="1800" b="0" i="0" dirty="0">
                <a:solidFill>
                  <a:schemeClr val="accent4">
                    <a:lumMod val="75000"/>
                  </a:schemeClr>
                </a:solidFill>
                <a:effectLst/>
                <a:latin typeface="Inter"/>
              </a:rPr>
              <a:t>SFT</a:t>
            </a:r>
            <a:r>
              <a:rPr lang="zh-CN" altLang="en-US" sz="1800" b="0" i="0" dirty="0">
                <a:solidFill>
                  <a:schemeClr val="accent4">
                    <a:lumMod val="75000"/>
                  </a:schemeClr>
                </a:solidFill>
                <a:effectLst/>
                <a:latin typeface="Inter"/>
              </a:rPr>
              <a:t>数据和通用</a:t>
            </a:r>
            <a:r>
              <a:rPr lang="en-US" altLang="zh-CN" sz="1800" b="0" i="0" dirty="0">
                <a:solidFill>
                  <a:schemeClr val="accent4">
                    <a:lumMod val="75000"/>
                  </a:schemeClr>
                </a:solidFill>
                <a:effectLst/>
                <a:latin typeface="Inter"/>
              </a:rPr>
              <a:t>SFT</a:t>
            </a:r>
            <a:r>
              <a:rPr lang="zh-CN" altLang="en-US" sz="1800" b="0" i="0" dirty="0">
                <a:solidFill>
                  <a:schemeClr val="accent4">
                    <a:lumMod val="75000"/>
                  </a:schemeClr>
                </a:solidFill>
                <a:effectLst/>
                <a:latin typeface="Inter"/>
              </a:rPr>
              <a:t>数据的混合微调，实现了推理能力的跨任务泛化。</a:t>
            </a:r>
          </a:p>
        </p:txBody>
      </p:sp>
      <p:pic>
        <p:nvPicPr>
          <p:cNvPr id="3" name="图片 2">
            <a:extLst>
              <a:ext uri="{FF2B5EF4-FFF2-40B4-BE49-F238E27FC236}">
                <a16:creationId xmlns:a16="http://schemas.microsoft.com/office/drawing/2014/main" id="{8ACC6927-425B-A508-210C-1B23E3236432}"/>
              </a:ext>
            </a:extLst>
          </p:cNvPr>
          <p:cNvPicPr>
            <a:picLocks noChangeAspect="1"/>
          </p:cNvPicPr>
          <p:nvPr/>
        </p:nvPicPr>
        <p:blipFill>
          <a:blip r:embed="rId3"/>
          <a:stretch>
            <a:fillRect/>
          </a:stretch>
        </p:blipFill>
        <p:spPr>
          <a:xfrm>
            <a:off x="2083565" y="2483808"/>
            <a:ext cx="7328883" cy="3910101"/>
          </a:xfrm>
          <a:prstGeom prst="rect">
            <a:avLst/>
          </a:prstGeom>
        </p:spPr>
      </p:pic>
    </p:spTree>
    <p:extLst>
      <p:ext uri="{BB962C8B-B14F-4D97-AF65-F5344CB8AC3E}">
        <p14:creationId xmlns:p14="http://schemas.microsoft.com/office/powerpoint/2010/main" val="640612582"/>
      </p:ext>
    </p:extLst>
  </p:cSld>
  <p:clrMapOvr>
    <a:masterClrMapping/>
  </p:clrMapOvr>
  <p:transition>
    <p:fade/>
  </p:transition>
</p:sld>
</file>

<file path=ppt/theme/theme1.xml><?xml version="1.0" encoding="utf-8"?>
<a:theme xmlns:a="http://schemas.openxmlformats.org/drawingml/2006/main" name="White Template">
  <a:themeElements>
    <a:clrScheme name="TS_20_Purple on White">
      <a:dk1>
        <a:srgbClr val="000000"/>
      </a:dk1>
      <a:lt1>
        <a:srgbClr val="FFFFFF"/>
      </a:lt1>
      <a:dk2>
        <a:srgbClr val="3B2E58"/>
      </a:dk2>
      <a:lt2>
        <a:srgbClr val="E6E6E6"/>
      </a:lt2>
      <a:accent1>
        <a:srgbClr val="8661C5"/>
      </a:accent1>
      <a:accent2>
        <a:srgbClr val="3B2E58"/>
      </a:accent2>
      <a:accent3>
        <a:srgbClr val="D59DFF"/>
      </a:accent3>
      <a:accent4>
        <a:srgbClr val="0078D4"/>
      </a:accent4>
      <a:accent5>
        <a:srgbClr val="243A5E"/>
      </a:accent5>
      <a:accent6>
        <a:srgbClr val="737373"/>
      </a:accent6>
      <a:hlink>
        <a:srgbClr val="7B51BF"/>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2" id="{41C70154-6C84-49B5-8F97-92218BC94EB7}" vid="{AFF05850-CF5D-409D-B426-ED9BA7D5F4CA}"/>
    </a:ext>
  </a:extLst>
</a:theme>
</file>

<file path=ppt/theme/theme10.xml><?xml version="1.0" encoding="utf-8"?>
<a:theme xmlns:a="http://schemas.openxmlformats.org/drawingml/2006/main" name="White Template">
  <a:themeElements>
    <a:clrScheme name="TS_20_Purple on White">
      <a:dk1>
        <a:srgbClr val="000000"/>
      </a:dk1>
      <a:lt1>
        <a:srgbClr val="FFFFFF"/>
      </a:lt1>
      <a:dk2>
        <a:srgbClr val="3B2E58"/>
      </a:dk2>
      <a:lt2>
        <a:srgbClr val="E6E6E6"/>
      </a:lt2>
      <a:accent1>
        <a:srgbClr val="8661C5"/>
      </a:accent1>
      <a:accent2>
        <a:srgbClr val="3B2E58"/>
      </a:accent2>
      <a:accent3>
        <a:srgbClr val="D59DFF"/>
      </a:accent3>
      <a:accent4>
        <a:srgbClr val="0078D4"/>
      </a:accent4>
      <a:accent5>
        <a:srgbClr val="243A5E"/>
      </a:accent5>
      <a:accent6>
        <a:srgbClr val="737373"/>
      </a:accent6>
      <a:hlink>
        <a:srgbClr val="7B51BF"/>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2" id="{41C70154-6C84-49B5-8F97-92218BC94EB7}" vid="{AFF05850-CF5D-409D-B426-ED9BA7D5F4CA}"/>
    </a:ext>
  </a:extLst>
</a:theme>
</file>

<file path=ppt/theme/theme2.xml><?xml version="1.0" encoding="utf-8"?>
<a:theme xmlns:a="http://schemas.openxmlformats.org/drawingml/2006/main" name="DARK MODE">
  <a:themeElements>
    <a:clrScheme name="BAR Dark">
      <a:dk1>
        <a:srgbClr val="000000"/>
      </a:dk1>
      <a:lt1>
        <a:srgbClr val="FFFFFF"/>
      </a:lt1>
      <a:dk2>
        <a:srgbClr val="091F2E"/>
      </a:dk2>
      <a:lt2>
        <a:srgbClr val="FFF8F3"/>
      </a:lt2>
      <a:accent1>
        <a:srgbClr val="C3B1E1"/>
      </a:accent1>
      <a:accent2>
        <a:srgbClr val="B9DBD0"/>
      </a:accent2>
      <a:accent3>
        <a:srgbClr val="8CC7E7"/>
      </a:accent3>
      <a:accent4>
        <a:srgbClr val="8660C4"/>
      </a:accent4>
      <a:accent5>
        <a:srgbClr val="48C4B1"/>
      </a:accent5>
      <a:accent6>
        <a:srgbClr val="0077D3"/>
      </a:accent6>
      <a:hlink>
        <a:srgbClr val="8CC7E7"/>
      </a:hlink>
      <a:folHlink>
        <a:srgbClr val="8CC7E7"/>
      </a:folHlink>
    </a:clrScheme>
    <a:fontScheme name="Custom 4">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Microsoft_Brand_Template_May2023  -  Read-Only" id="{354821AE-6191-4F47-84CC-51318889153F}" vid="{715F673F-5B19-486C-BA57-854FA516ACA1}"/>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activity xmlns="fd7588f9-9cb3-4a44-807a-8ff768bdd67d"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8CE29BDC8B5364D9D653B4CB6BE0594" ma:contentTypeVersion="20" ma:contentTypeDescription="Create a new document." ma:contentTypeScope="" ma:versionID="6741806844bc03e8bebcdf18af416b69">
  <xsd:schema xmlns:xsd="http://www.w3.org/2001/XMLSchema" xmlns:xs="http://www.w3.org/2001/XMLSchema" xmlns:p="http://schemas.microsoft.com/office/2006/metadata/properties" xmlns:ns1="http://schemas.microsoft.com/sharepoint/v3" xmlns:ns3="fd7588f9-9cb3-4a44-807a-8ff768bdd67d" xmlns:ns4="02664635-446e-438f-a03a-97f280912f81" targetNamespace="http://schemas.microsoft.com/office/2006/metadata/properties" ma:root="true" ma:fieldsID="6a540f92aa428e117308e6cf0319943a" ns1:_="" ns3:_="" ns4:_="">
    <xsd:import namespace="http://schemas.microsoft.com/sharepoint/v3"/>
    <xsd:import namespace="fd7588f9-9cb3-4a44-807a-8ff768bdd67d"/>
    <xsd:import namespace="02664635-446e-438f-a03a-97f280912f81"/>
    <xsd:element name="properties">
      <xsd:complexType>
        <xsd:sequence>
          <xsd:element name="documentManagement">
            <xsd:complexType>
              <xsd:all>
                <xsd:element ref="ns3:MediaServiceMetadata" minOccurs="0"/>
                <xsd:element ref="ns3:MediaServiceFastMetadata" minOccurs="0"/>
                <xsd:element ref="ns3:MediaLengthInSeconds"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ServiceAutoKeyPoints" minOccurs="0"/>
                <xsd:element ref="ns3:MediaServiceKeyPoints" minOccurs="0"/>
                <xsd:element ref="ns4:SharedWithUsers" minOccurs="0"/>
                <xsd:element ref="ns4:SharedWithDetails" minOccurs="0"/>
                <xsd:element ref="ns4:SharingHintHash" minOccurs="0"/>
                <xsd:element ref="ns3:MediaServiceLocation" minOccurs="0"/>
                <xsd:element ref="ns1:_ip_UnifiedCompliancePolicyProperties" minOccurs="0"/>
                <xsd:element ref="ns1:_ip_UnifiedCompliancePolicyUIAc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d7588f9-9cb3-4a44-807a-8ff768bdd67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Length (seconds)" ma:internalName="MediaLengthInSeconds" ma:readOnly="true">
      <xsd:simpleType>
        <xsd:restriction base="dms:Unknown"/>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_activity" ma:index="24" nillable="true" ma:displayName="_activity" ma:hidden="true" ma:internalName="_activity">
      <xsd:simpleType>
        <xsd:restriction base="dms:Note"/>
      </xsd:simpleType>
    </xsd:element>
    <xsd:element name="MediaServiceObjectDetectorVersions" ma:index="25" nillable="true" ma:displayName="MediaServiceObjectDetectorVersions" ma:description="" ma:hidden="true" ma:indexed="true" ma:internalName="MediaServiceObjectDetectorVersions" ma:readOnly="true">
      <xsd:simpleType>
        <xsd:restriction base="dms:Text"/>
      </xsd:simpleType>
    </xsd:element>
    <xsd:element name="MediaServiceSystemTags" ma:index="26" nillable="true" ma:displayName="MediaServiceSystemTags" ma:hidden="true" ma:internalName="MediaServiceSystemTags" ma:readOnly="true">
      <xsd:simpleType>
        <xsd:restriction base="dms:Note"/>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2664635-446e-438f-a03a-97f280912f81"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58773B5-DF9D-4E44-8832-619AE85D9134}">
  <ds:schemaRefs>
    <ds:schemaRef ds:uri="http://schemas.microsoft.com/sharepoint/v3/contenttype/forms"/>
  </ds:schemaRefs>
</ds:datastoreItem>
</file>

<file path=customXml/itemProps2.xml><?xml version="1.0" encoding="utf-8"?>
<ds:datastoreItem xmlns:ds="http://schemas.openxmlformats.org/officeDocument/2006/customXml" ds:itemID="{678420E9-02B2-4D87-B23B-36C5676A8AF5}">
  <ds:schemaRefs>
    <ds:schemaRef ds:uri="http://www.w3.org/XML/1998/namespace"/>
    <ds:schemaRef ds:uri="http://purl.org/dc/terms/"/>
    <ds:schemaRef ds:uri="http://schemas.microsoft.com/office/2006/documentManagement/types"/>
    <ds:schemaRef ds:uri="http://purl.org/dc/elements/1.1/"/>
    <ds:schemaRef ds:uri="02664635-446e-438f-a03a-97f280912f81"/>
    <ds:schemaRef ds:uri="http://schemas.microsoft.com/office/infopath/2007/PartnerControls"/>
    <ds:schemaRef ds:uri="fd7588f9-9cb3-4a44-807a-8ff768bdd67d"/>
    <ds:schemaRef ds:uri="http://schemas.openxmlformats.org/package/2006/metadata/core-properties"/>
    <ds:schemaRef ds:uri="http://schemas.microsoft.com/sharepoint/v3"/>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E56C4A4E-8B29-44A1-99A5-FD58601F00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d7588f9-9cb3-4a44-807a-8ff768bdd67d"/>
    <ds:schemaRef ds:uri="02664635-446e-438f-a03a-97f280912f8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9536</TotalTime>
  <Words>6676</Words>
  <Application>Microsoft Office PowerPoint</Application>
  <PresentationFormat>宽屏</PresentationFormat>
  <Paragraphs>522</Paragraphs>
  <Slides>62</Slides>
  <Notes>42</Notes>
  <HiddenSlides>0</HiddenSlides>
  <MMClips>0</MMClips>
  <ScaleCrop>false</ScaleCrop>
  <HeadingPairs>
    <vt:vector size="6" baseType="variant">
      <vt:variant>
        <vt:lpstr>已用的字体</vt:lpstr>
      </vt:variant>
      <vt:variant>
        <vt:i4>20</vt:i4>
      </vt:variant>
      <vt:variant>
        <vt:lpstr>主题</vt:lpstr>
      </vt:variant>
      <vt:variant>
        <vt:i4>2</vt:i4>
      </vt:variant>
      <vt:variant>
        <vt:lpstr>幻灯片标题</vt:lpstr>
      </vt:variant>
      <vt:variant>
        <vt:i4>62</vt:i4>
      </vt:variant>
    </vt:vector>
  </HeadingPairs>
  <TitlesOfParts>
    <vt:vector size="84" baseType="lpstr">
      <vt:lpstr>__Inter_a923d8</vt:lpstr>
      <vt:lpstr>-apple-system</vt:lpstr>
      <vt:lpstr>Arial Unicode MS</vt:lpstr>
      <vt:lpstr>codicon</vt:lpstr>
      <vt:lpstr>Inter</vt:lpstr>
      <vt:lpstr>mp-quote</vt:lpstr>
      <vt:lpstr>PingFang SC</vt:lpstr>
      <vt:lpstr>PingFangSC-Regular</vt:lpstr>
      <vt:lpstr>Pretendard SemiBold</vt:lpstr>
      <vt:lpstr>Segoe WPC</vt:lpstr>
      <vt:lpstr>Studio-Feixen-Sans</vt:lpstr>
      <vt:lpstr>等线</vt:lpstr>
      <vt:lpstr>Microsoft YaHei</vt:lpstr>
      <vt:lpstr>Arial</vt:lpstr>
      <vt:lpstr>Consolas</vt:lpstr>
      <vt:lpstr>Roboto</vt:lpstr>
      <vt:lpstr>Segoe UI</vt:lpstr>
      <vt:lpstr>Segoe UI Semibold</vt:lpstr>
      <vt:lpstr>Segoe UI Variable Display Semibold</vt:lpstr>
      <vt:lpstr>Wingdings</vt:lpstr>
      <vt:lpstr>White Template</vt:lpstr>
      <vt:lpstr>DARK MODE</vt:lpstr>
      <vt:lpstr>DeepSeek-R1   技术原理 微调部署step by step guide   Olivia Chen   CSU </vt:lpstr>
      <vt:lpstr>PowerPoint 演示文稿</vt:lpstr>
      <vt:lpstr>DeepSeek 是什么？</vt:lpstr>
      <vt:lpstr>DeepSeek 旗下模型</vt:lpstr>
      <vt:lpstr>DeepSeek R1 - 刮起全球AI产业的飓风</vt:lpstr>
      <vt:lpstr>DeepSeek R1 核心优势 1 – 强大的AI 能力与低成本</vt:lpstr>
      <vt:lpstr>DeepSeek R1 核心优势  2 – 开源免费商用且支持企业本地定制部署</vt:lpstr>
      <vt:lpstr>DeepSeek-R1的训练技术路径</vt:lpstr>
      <vt:lpstr>DeepSeek-R1的训练流程</vt:lpstr>
      <vt:lpstr>DeepSeek-R1 技术原理</vt:lpstr>
      <vt:lpstr>DeepSeek-R1 技术原理</vt:lpstr>
      <vt:lpstr>DeepSeek-R1-Zero 技术原理</vt:lpstr>
      <vt:lpstr>DeepSeek-R1 技术原理</vt:lpstr>
      <vt:lpstr>DeepSeek-R1 版本特点、使用场景和建议硬件配置</vt:lpstr>
      <vt:lpstr>DeepSeek-R1 版本特点、使用场景和建议硬件配置</vt:lpstr>
      <vt:lpstr>DeepSeek-R1-Zero GRPO on  Qwen  DeepSeek-R1-Distill-Phi4 蒸馏  DeepSeek-R1 SFT   https://github.com/cssaudrey/DeepSeek-R1          </vt:lpstr>
      <vt:lpstr>DeepSeek-R1-Distill-Phi4 蒸馏  -基于R1范式提升Phi4的逻辑推理能力</vt:lpstr>
      <vt:lpstr>DeepSeek-R1-Distill-Phi4  蒸馏</vt:lpstr>
      <vt:lpstr>DeepSeek-R1-Distill-Phi4  蒸馏</vt:lpstr>
      <vt:lpstr>DeepSeek-R1-Distill-Phi4 蒸馏</vt:lpstr>
      <vt:lpstr>DeepSeek-R1-Distill-Phi4 蒸馏</vt:lpstr>
      <vt:lpstr>DeepSeek-R1-Distill-Phi4 蒸馏</vt:lpstr>
      <vt:lpstr>DeepSeek-R1-Distill-Phi4 蒸馏</vt:lpstr>
      <vt:lpstr>Domain SFT on DeepSeek-R1  </vt:lpstr>
      <vt:lpstr>DeepSeek-R1 微调</vt:lpstr>
      <vt:lpstr>DeepSeek-R1-distill 微调</vt:lpstr>
      <vt:lpstr>DeepSeek-R1-distill 微调</vt:lpstr>
      <vt:lpstr>DeepSeek-R1-distill 微调</vt:lpstr>
      <vt:lpstr>DeepSeek-R1-distill 微调</vt:lpstr>
      <vt:lpstr>DeepSeek-R1-distill 微调</vt:lpstr>
      <vt:lpstr>DeepSeek-R1-distill 微调</vt:lpstr>
      <vt:lpstr>DeepSeek-R1-distill 微调</vt:lpstr>
      <vt:lpstr>DeepSeek-R1-distill 微调</vt:lpstr>
      <vt:lpstr>DeepSeek-R1-distill 微调</vt:lpstr>
      <vt:lpstr>DeepSeek-R1-distill 微调</vt:lpstr>
      <vt:lpstr>DeepSeek-R1-Zero GRPO   -基于R1范式提升Phi4的逻辑推理能力 </vt:lpstr>
      <vt:lpstr>PowerPoint 演示文稿</vt:lpstr>
      <vt:lpstr>DeepSeek-R1-Zero</vt:lpstr>
      <vt:lpstr>DeepSeek-R1-Zero</vt:lpstr>
      <vt:lpstr>DeepSeek-R1-Zero</vt:lpstr>
      <vt:lpstr>DeepSeek-R1-Zero GRPO   -基于R1范式提升Qwen的逻辑推理能力</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Azure 部署</vt:lpstr>
      <vt:lpstr>Azure 部署</vt:lpstr>
      <vt:lpstr>DeepSeek R1 on Azure AI Foundry</vt:lpstr>
      <vt:lpstr>DeepSeek R1 on Azure AI Foundry</vt:lpstr>
      <vt:lpstr>DeepSeek R1 on Azure AI Foundry</vt:lpstr>
      <vt:lpstr>DeepSeek R1 on Azure AI Foundry</vt:lpstr>
      <vt:lpstr>GPU 部署</vt:lpstr>
      <vt:lpstr>DeepSeek-R1 版本特点、使用场景和建议硬件配置</vt:lpstr>
      <vt:lpstr>Ollama 下载</vt:lpstr>
      <vt:lpstr>Deepseek-R1 模型获取</vt:lpstr>
      <vt:lpstr>Deepseek-R1 模型GPU运行</vt:lpstr>
      <vt:lpstr>Deepseek-R1 模型远程配置</vt:lpstr>
      <vt:lpstr>Chatbox 客户端</vt:lpstr>
      <vt:lpstr>WebAPI 调用</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Olivia Chen</dc:creator>
  <cp:lastModifiedBy>Olivia Chen</cp:lastModifiedBy>
  <cp:revision>84</cp:revision>
  <dcterms:created xsi:type="dcterms:W3CDTF">2025-02-13T06:26:50Z</dcterms:created>
  <dcterms:modified xsi:type="dcterms:W3CDTF">2025-03-31T08:52:59Z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0x01010018CE29BDC8B5364D9D653B4CB6BE0594</vt:lpwstr>
  </property>
</Properties>
</file>